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84" r:id="rId1"/>
  </p:sldMasterIdLst>
  <p:notesMasterIdLst>
    <p:notesMasterId r:id="rId198"/>
  </p:notesMasterIdLst>
  <p:handoutMasterIdLst>
    <p:handoutMasterId r:id="rId199"/>
  </p:handoutMasterIdLst>
  <p:sldIdLst>
    <p:sldId id="283" r:id="rId2"/>
    <p:sldId id="438" r:id="rId3"/>
    <p:sldId id="256" r:id="rId4"/>
    <p:sldId id="257" r:id="rId5"/>
    <p:sldId id="258" r:id="rId6"/>
    <p:sldId id="259" r:id="rId7"/>
    <p:sldId id="260" r:id="rId8"/>
    <p:sldId id="262" r:id="rId9"/>
    <p:sldId id="263" r:id="rId10"/>
    <p:sldId id="265" r:id="rId11"/>
    <p:sldId id="266" r:id="rId12"/>
    <p:sldId id="267" r:id="rId13"/>
    <p:sldId id="268" r:id="rId14"/>
    <p:sldId id="269" r:id="rId15"/>
    <p:sldId id="270" r:id="rId16"/>
    <p:sldId id="271" r:id="rId17"/>
    <p:sldId id="272" r:id="rId18"/>
    <p:sldId id="282" r:id="rId19"/>
    <p:sldId id="281" r:id="rId20"/>
    <p:sldId id="278" r:id="rId21"/>
    <p:sldId id="280" r:id="rId22"/>
    <p:sldId id="279" r:id="rId23"/>
    <p:sldId id="273" r:id="rId24"/>
    <p:sldId id="274" r:id="rId25"/>
    <p:sldId id="275" r:id="rId26"/>
    <p:sldId id="276" r:id="rId27"/>
    <p:sldId id="277"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3" r:id="rId57"/>
    <p:sldId id="314" r:id="rId58"/>
    <p:sldId id="498" r:id="rId59"/>
    <p:sldId id="315" r:id="rId60"/>
    <p:sldId id="316" r:id="rId61"/>
    <p:sldId id="317" r:id="rId62"/>
    <p:sldId id="318" r:id="rId63"/>
    <p:sldId id="319" r:id="rId64"/>
    <p:sldId id="320" r:id="rId65"/>
    <p:sldId id="321" r:id="rId66"/>
    <p:sldId id="322" r:id="rId67"/>
    <p:sldId id="485" r:id="rId68"/>
    <p:sldId id="486" r:id="rId69"/>
    <p:sldId id="490" r:id="rId70"/>
    <p:sldId id="488" r:id="rId71"/>
    <p:sldId id="487" r:id="rId72"/>
    <p:sldId id="491" r:id="rId73"/>
    <p:sldId id="492" r:id="rId74"/>
    <p:sldId id="493" r:id="rId75"/>
    <p:sldId id="494" r:id="rId76"/>
    <p:sldId id="495" r:id="rId77"/>
    <p:sldId id="496" r:id="rId78"/>
    <p:sldId id="497" r:id="rId79"/>
    <p:sldId id="489" r:id="rId80"/>
    <p:sldId id="369" r:id="rId81"/>
    <p:sldId id="370" r:id="rId82"/>
    <p:sldId id="375" r:id="rId83"/>
    <p:sldId id="376" r:id="rId84"/>
    <p:sldId id="377" r:id="rId85"/>
    <p:sldId id="378" r:id="rId86"/>
    <p:sldId id="379" r:id="rId87"/>
    <p:sldId id="380" r:id="rId88"/>
    <p:sldId id="381" r:id="rId89"/>
    <p:sldId id="382" r:id="rId90"/>
    <p:sldId id="383" r:id="rId91"/>
    <p:sldId id="384" r:id="rId92"/>
    <p:sldId id="385" r:id="rId93"/>
    <p:sldId id="386" r:id="rId94"/>
    <p:sldId id="387" r:id="rId95"/>
    <p:sldId id="388" r:id="rId96"/>
    <p:sldId id="389" r:id="rId97"/>
    <p:sldId id="390" r:id="rId98"/>
    <p:sldId id="391" r:id="rId99"/>
    <p:sldId id="392" r:id="rId100"/>
    <p:sldId id="393" r:id="rId101"/>
    <p:sldId id="394" r:id="rId102"/>
    <p:sldId id="395" r:id="rId103"/>
    <p:sldId id="397" r:id="rId104"/>
    <p:sldId id="400" r:id="rId105"/>
    <p:sldId id="401" r:id="rId106"/>
    <p:sldId id="402" r:id="rId107"/>
    <p:sldId id="403" r:id="rId108"/>
    <p:sldId id="404" r:id="rId109"/>
    <p:sldId id="405" r:id="rId110"/>
    <p:sldId id="406" r:id="rId111"/>
    <p:sldId id="407" r:id="rId112"/>
    <p:sldId id="408" r:id="rId113"/>
    <p:sldId id="409" r:id="rId114"/>
    <p:sldId id="410" r:id="rId115"/>
    <p:sldId id="411" r:id="rId116"/>
    <p:sldId id="412" r:id="rId117"/>
    <p:sldId id="413" r:id="rId118"/>
    <p:sldId id="414" r:id="rId119"/>
    <p:sldId id="415" r:id="rId120"/>
    <p:sldId id="416" r:id="rId121"/>
    <p:sldId id="417" r:id="rId122"/>
    <p:sldId id="418" r:id="rId123"/>
    <p:sldId id="419" r:id="rId124"/>
    <p:sldId id="420" r:id="rId125"/>
    <p:sldId id="421" r:id="rId126"/>
    <p:sldId id="422" r:id="rId127"/>
    <p:sldId id="423" r:id="rId128"/>
    <p:sldId id="424" r:id="rId129"/>
    <p:sldId id="425" r:id="rId130"/>
    <p:sldId id="426" r:id="rId131"/>
    <p:sldId id="427" r:id="rId132"/>
    <p:sldId id="428" r:id="rId133"/>
    <p:sldId id="429" r:id="rId134"/>
    <p:sldId id="430" r:id="rId135"/>
    <p:sldId id="431" r:id="rId136"/>
    <p:sldId id="432" r:id="rId137"/>
    <p:sldId id="433" r:id="rId138"/>
    <p:sldId id="434" r:id="rId139"/>
    <p:sldId id="506" r:id="rId140"/>
    <p:sldId id="507" r:id="rId141"/>
    <p:sldId id="508" r:id="rId142"/>
    <p:sldId id="435" r:id="rId143"/>
    <p:sldId id="509" r:id="rId144"/>
    <p:sldId id="510" r:id="rId145"/>
    <p:sldId id="436" r:id="rId146"/>
    <p:sldId id="437" r:id="rId147"/>
    <p:sldId id="439" r:id="rId148"/>
    <p:sldId id="440" r:id="rId149"/>
    <p:sldId id="441" r:id="rId150"/>
    <p:sldId id="442" r:id="rId151"/>
    <p:sldId id="443" r:id="rId152"/>
    <p:sldId id="444" r:id="rId153"/>
    <p:sldId id="445" r:id="rId154"/>
    <p:sldId id="446" r:id="rId155"/>
    <p:sldId id="447" r:id="rId156"/>
    <p:sldId id="448" r:id="rId157"/>
    <p:sldId id="449" r:id="rId158"/>
    <p:sldId id="450" r:id="rId159"/>
    <p:sldId id="451" r:id="rId160"/>
    <p:sldId id="452" r:id="rId161"/>
    <p:sldId id="453" r:id="rId162"/>
    <p:sldId id="454" r:id="rId163"/>
    <p:sldId id="455" r:id="rId164"/>
    <p:sldId id="456" r:id="rId165"/>
    <p:sldId id="457" r:id="rId166"/>
    <p:sldId id="458" r:id="rId167"/>
    <p:sldId id="459" r:id="rId168"/>
    <p:sldId id="460" r:id="rId169"/>
    <p:sldId id="461" r:id="rId170"/>
    <p:sldId id="462" r:id="rId171"/>
    <p:sldId id="463" r:id="rId172"/>
    <p:sldId id="464" r:id="rId173"/>
    <p:sldId id="465" r:id="rId174"/>
    <p:sldId id="466" r:id="rId175"/>
    <p:sldId id="467" r:id="rId176"/>
    <p:sldId id="468" r:id="rId177"/>
    <p:sldId id="469" r:id="rId178"/>
    <p:sldId id="470" r:id="rId179"/>
    <p:sldId id="471" r:id="rId180"/>
    <p:sldId id="472" r:id="rId181"/>
    <p:sldId id="473" r:id="rId182"/>
    <p:sldId id="474" r:id="rId183"/>
    <p:sldId id="475" r:id="rId184"/>
    <p:sldId id="476" r:id="rId185"/>
    <p:sldId id="477" r:id="rId186"/>
    <p:sldId id="478" r:id="rId187"/>
    <p:sldId id="479" r:id="rId188"/>
    <p:sldId id="480" r:id="rId189"/>
    <p:sldId id="499" r:id="rId190"/>
    <p:sldId id="500" r:id="rId191"/>
    <p:sldId id="504" r:id="rId192"/>
    <p:sldId id="481" r:id="rId193"/>
    <p:sldId id="482" r:id="rId194"/>
    <p:sldId id="483" r:id="rId195"/>
    <p:sldId id="484" r:id="rId196"/>
    <p:sldId id="505" r:id="rId197"/>
  </p:sldIdLst>
  <p:sldSz cx="9144000" cy="6858000" type="screen4x3"/>
  <p:notesSz cx="6797675" cy="9926638"/>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711" autoAdjust="0"/>
  </p:normalViewPr>
  <p:slideViewPr>
    <p:cSldViewPr>
      <p:cViewPr varScale="1">
        <p:scale>
          <a:sx n="103" d="100"/>
          <a:sy n="103" d="100"/>
        </p:scale>
        <p:origin x="234" y="90"/>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15504"/>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196" Type="http://schemas.openxmlformats.org/officeDocument/2006/relationships/slide" Target="slides/slide195.xml"/><Relationship Id="rId200"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1"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notesMaster" Target="notesMasters/notesMaster1.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handoutMaster" Target="handoutMasters/handoutMaster1.xml"/><Relationship Id="rId20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A1C421B8-1B00-410B-8B4A-F8F0267E3DC0}" type="datetimeFigureOut">
              <a:rPr lang="fr-BE" smtClean="0"/>
              <a:t>18/09/2018</a:t>
            </a:fld>
            <a:endParaRPr lang="fr-BE"/>
          </a:p>
        </p:txBody>
      </p:sp>
      <p:sp>
        <p:nvSpPr>
          <p:cNvPr id="4" name="Espace réservé du pied de page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fr-BE"/>
          </a:p>
        </p:txBody>
      </p:sp>
      <p:sp>
        <p:nvSpPr>
          <p:cNvPr id="5" name="Espace réservé du numéro de diapositive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23D4EB15-F852-4F45-8E34-D8AA69532FEA}" type="slidenum">
              <a:rPr lang="fr-BE" smtClean="0"/>
              <a:t>‹N°›</a:t>
            </a:fld>
            <a:endParaRPr lang="fr-BE"/>
          </a:p>
        </p:txBody>
      </p:sp>
    </p:spTree>
    <p:extLst>
      <p:ext uri="{BB962C8B-B14F-4D97-AF65-F5344CB8AC3E}">
        <p14:creationId xmlns:p14="http://schemas.microsoft.com/office/powerpoint/2010/main" val="2927878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fr-BE"/>
          </a:p>
        </p:txBody>
      </p:sp>
      <p:sp>
        <p:nvSpPr>
          <p:cNvPr id="3" name="Espace réservé de la date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B5DD8AE2-7FA8-4101-B49E-8F567C1BC209}" type="datetimeFigureOut">
              <a:rPr lang="fr-BE" smtClean="0"/>
              <a:t>18/09/2018</a:t>
            </a:fld>
            <a:endParaRPr lang="fr-BE"/>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BE"/>
          </a:p>
        </p:txBody>
      </p:sp>
      <p:sp>
        <p:nvSpPr>
          <p:cNvPr id="5" name="Espace réservé des commentaires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fr-BE"/>
          </a:p>
        </p:txBody>
      </p:sp>
      <p:sp>
        <p:nvSpPr>
          <p:cNvPr id="6" name="Espace réservé du pied de page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fr-BE"/>
          </a:p>
        </p:txBody>
      </p:sp>
      <p:sp>
        <p:nvSpPr>
          <p:cNvPr id="7" name="Espace réservé du numéro de diapositive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BFDB703E-1DE9-47E2-AD61-58A39FF15E36}" type="slidenum">
              <a:rPr lang="fr-BE" smtClean="0"/>
              <a:t>‹N°›</a:t>
            </a:fld>
            <a:endParaRPr lang="fr-BE"/>
          </a:p>
        </p:txBody>
      </p:sp>
    </p:spTree>
    <p:extLst>
      <p:ext uri="{BB962C8B-B14F-4D97-AF65-F5344CB8AC3E}">
        <p14:creationId xmlns:p14="http://schemas.microsoft.com/office/powerpoint/2010/main" val="13296412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BE" dirty="0"/>
          </a:p>
        </p:txBody>
      </p:sp>
      <p:sp>
        <p:nvSpPr>
          <p:cNvPr id="4" name="Espace réservé du numéro de diapositive 3"/>
          <p:cNvSpPr>
            <a:spLocks noGrp="1"/>
          </p:cNvSpPr>
          <p:nvPr>
            <p:ph type="sldNum" sz="quarter" idx="10"/>
          </p:nvPr>
        </p:nvSpPr>
        <p:spPr/>
        <p:txBody>
          <a:bodyPr/>
          <a:lstStyle/>
          <a:p>
            <a:fld id="{BFDB703E-1DE9-47E2-AD61-58A39FF15E36}" type="slidenum">
              <a:rPr lang="fr-BE" smtClean="0"/>
              <a:t>39</a:t>
            </a:fld>
            <a:endParaRPr lang="fr-BE"/>
          </a:p>
        </p:txBody>
      </p:sp>
    </p:spTree>
    <p:extLst>
      <p:ext uri="{BB962C8B-B14F-4D97-AF65-F5344CB8AC3E}">
        <p14:creationId xmlns:p14="http://schemas.microsoft.com/office/powerpoint/2010/main" val="32812574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grpSp>
        <p:nvGrpSpPr>
          <p:cNvPr id="43" name="Group 42"/>
          <p:cNvGrpSpPr/>
          <p:nvPr/>
        </p:nvGrpSpPr>
        <p:grpSpPr>
          <a:xfrm>
            <a:off x="-382404" y="0"/>
            <a:ext cx="9932332" cy="6858000"/>
            <a:chOff x="-382404" y="0"/>
            <a:chExt cx="9932332" cy="6858000"/>
          </a:xfrm>
        </p:grpSpPr>
        <p:grpSp>
          <p:nvGrpSpPr>
            <p:cNvPr id="44" name="Group 44"/>
            <p:cNvGrpSpPr/>
            <p:nvPr/>
          </p:nvGrpSpPr>
          <p:grpSpPr>
            <a:xfrm>
              <a:off x="0" y="0"/>
              <a:ext cx="9144000" cy="6858000"/>
              <a:chOff x="0" y="0"/>
              <a:chExt cx="9144000" cy="6858000"/>
            </a:xfrm>
          </p:grpSpPr>
          <p:grpSp>
            <p:nvGrpSpPr>
              <p:cNvPr id="70" name="Group 4"/>
              <p:cNvGrpSpPr/>
              <p:nvPr/>
            </p:nvGrpSpPr>
            <p:grpSpPr>
              <a:xfrm>
                <a:off x="0" y="0"/>
                <a:ext cx="2514600" cy="6858000"/>
                <a:chOff x="0" y="0"/>
                <a:chExt cx="2514600" cy="6858000"/>
              </a:xfrm>
            </p:grpSpPr>
            <p:sp>
              <p:nvSpPr>
                <p:cNvPr id="115" name="Rectangle 11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1" name="Group 5"/>
              <p:cNvGrpSpPr/>
              <p:nvPr/>
            </p:nvGrpSpPr>
            <p:grpSpPr>
              <a:xfrm>
                <a:off x="422910" y="0"/>
                <a:ext cx="2514600" cy="6858000"/>
                <a:chOff x="0" y="0"/>
                <a:chExt cx="2514600" cy="6858000"/>
              </a:xfrm>
            </p:grpSpPr>
            <p:sp>
              <p:nvSpPr>
                <p:cNvPr id="85" name="Rectangle 84"/>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Freeform 44"/>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Freeform 51"/>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3" name="Hexagon 52"/>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Freeform 57"/>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Freeform 67"/>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Freeform 68"/>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p:cNvSpPr/>
          <p:nvPr/>
        </p:nvSpPr>
        <p:spPr>
          <a:xfrm>
            <a:off x="4649096" y="-21511"/>
            <a:ext cx="3505200" cy="231288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4733365" y="2708476"/>
            <a:ext cx="3313355" cy="1702160"/>
          </a:xfrm>
        </p:spPr>
        <p:txBody>
          <a:bodyPr>
            <a:normAutofit/>
          </a:bodyPr>
          <a:lstStyle>
            <a:lvl1pPr>
              <a:defRPr sz="3600"/>
            </a:lvl1pPr>
          </a:lstStyle>
          <a:p>
            <a:r>
              <a:rPr lang="fr-FR" smtClean="0"/>
              <a:t>Modifiez le style du titre</a:t>
            </a:r>
            <a:endParaRPr lang="en-US" dirty="0"/>
          </a:p>
        </p:txBody>
      </p:sp>
      <p:sp>
        <p:nvSpPr>
          <p:cNvPr id="3" name="Subtitle 2"/>
          <p:cNvSpPr>
            <a:spLocks noGrp="1"/>
          </p:cNvSpPr>
          <p:nvPr>
            <p:ph type="subTitle" idx="1"/>
          </p:nvPr>
        </p:nvSpPr>
        <p:spPr>
          <a:xfrm>
            <a:off x="4733365" y="4421080"/>
            <a:ext cx="3309803" cy="1260629"/>
          </a:xfrm>
        </p:spPr>
        <p:txBody>
          <a:bodyPr>
            <a:normAutofit/>
          </a:bodyPr>
          <a:lstStyle>
            <a:lvl1pPr marL="0" indent="0" algn="l">
              <a:buNone/>
              <a:defRPr sz="1800">
                <a:solidFill>
                  <a:srgbClr val="42424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smtClean="0"/>
              <a:t>Modifiez le style des sous-titres du masque</a:t>
            </a:r>
            <a:endParaRPr lang="en-US" dirty="0"/>
          </a:p>
        </p:txBody>
      </p:sp>
      <p:sp>
        <p:nvSpPr>
          <p:cNvPr id="4" name="Date Placeholder 3"/>
          <p:cNvSpPr>
            <a:spLocks noGrp="1"/>
          </p:cNvSpPr>
          <p:nvPr>
            <p:ph type="dt" sz="half" idx="10"/>
          </p:nvPr>
        </p:nvSpPr>
        <p:spPr>
          <a:xfrm>
            <a:off x="4738744" y="1516828"/>
            <a:ext cx="2133600" cy="750981"/>
          </a:xfrm>
        </p:spPr>
        <p:txBody>
          <a:bodyPr anchor="b"/>
          <a:lstStyle>
            <a:lvl1pPr algn="l">
              <a:defRPr sz="2400"/>
            </a:lvl1pPr>
          </a:lstStyle>
          <a:p>
            <a:fld id="{C89C1545-7772-4D3A-9821-8F57FFDD8F6B}" type="datetime1">
              <a:rPr lang="fr-BE" smtClean="0"/>
              <a:t>18/09/2018</a:t>
            </a:fld>
            <a:endParaRPr lang="fr-BE"/>
          </a:p>
        </p:txBody>
      </p:sp>
      <p:sp>
        <p:nvSpPr>
          <p:cNvPr id="50" name="Rectangle 49"/>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p:cNvSpPr>
            <a:spLocks noGrp="1"/>
          </p:cNvSpPr>
          <p:nvPr>
            <p:ph type="ftr" sz="quarter" idx="11"/>
          </p:nvPr>
        </p:nvSpPr>
        <p:spPr>
          <a:xfrm>
            <a:off x="5303520" y="5719966"/>
            <a:ext cx="2831592" cy="365125"/>
          </a:xfrm>
        </p:spPr>
        <p:txBody>
          <a:bodyPr>
            <a:normAutofit/>
          </a:bodyPr>
          <a:lstStyle>
            <a:lvl1pPr>
              <a:defRPr>
                <a:solidFill>
                  <a:schemeClr val="accent1"/>
                </a:solidFill>
              </a:defRPr>
            </a:lvl1pPr>
          </a:lstStyle>
          <a:p>
            <a:r>
              <a:rPr lang="fr-BE" smtClean="0"/>
              <a:t>Jacques Marquet - UCL</a:t>
            </a:r>
            <a:endParaRPr lang="fr-BE"/>
          </a:p>
        </p:txBody>
      </p:sp>
      <p:sp>
        <p:nvSpPr>
          <p:cNvPr id="6" name="Slide Number Placeholder 5"/>
          <p:cNvSpPr>
            <a:spLocks noGrp="1"/>
          </p:cNvSpPr>
          <p:nvPr>
            <p:ph type="sldNum" sz="quarter" idx="12"/>
          </p:nvPr>
        </p:nvSpPr>
        <p:spPr>
          <a:xfrm>
            <a:off x="4649096" y="5719966"/>
            <a:ext cx="643666" cy="365125"/>
          </a:xfrm>
        </p:spPr>
        <p:txBody>
          <a:bodyPr/>
          <a:lstStyle>
            <a:lvl1pPr>
              <a:defRPr>
                <a:solidFill>
                  <a:schemeClr val="accent1"/>
                </a:solidFill>
              </a:defRPr>
            </a:lvl1pPr>
          </a:lstStyle>
          <a:p>
            <a:fld id="{8B86615E-E714-4BC7-954C-DDBB76C3CC62}" type="slidenum">
              <a:rPr lang="fr-BE" smtClean="0"/>
              <a:t>‹N°›</a:t>
            </a:fld>
            <a:endParaRPr lang="fr-BE"/>
          </a:p>
        </p:txBody>
      </p:sp>
      <p:sp>
        <p:nvSpPr>
          <p:cNvPr id="89" name="Rectangle 88"/>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Vertical Text Placeholder 2"/>
          <p:cNvSpPr>
            <a:spLocks noGrp="1"/>
          </p:cNvSpPr>
          <p:nvPr>
            <p:ph type="body" orient="vert" idx="1"/>
          </p:nvPr>
        </p:nvSpPr>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15D7EA08-E1C4-46FD-BF4D-C009C2CA2A65}" type="datetime1">
              <a:rPr lang="fr-BE" smtClean="0"/>
              <a:t>18/09/2018</a:t>
            </a:fld>
            <a:endParaRPr lang="fr-BE"/>
          </a:p>
        </p:txBody>
      </p:sp>
      <p:sp>
        <p:nvSpPr>
          <p:cNvPr id="5" name="Footer Placeholder 4"/>
          <p:cNvSpPr>
            <a:spLocks noGrp="1"/>
          </p:cNvSpPr>
          <p:nvPr>
            <p:ph type="ftr" sz="quarter" idx="11"/>
          </p:nvPr>
        </p:nvSpPr>
        <p:spPr/>
        <p:txBody>
          <a:bodyPr/>
          <a:lstStyle/>
          <a:p>
            <a:r>
              <a:rPr lang="fr-BE" smtClean="0"/>
              <a:t>Jacques Marquet - UCL</a:t>
            </a:r>
            <a:endParaRPr lang="fr-BE"/>
          </a:p>
        </p:txBody>
      </p:sp>
      <p:sp>
        <p:nvSpPr>
          <p:cNvPr id="6" name="Slide Number Placeholder 5"/>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030147"/>
            <a:ext cx="1484453" cy="4780344"/>
          </a:xfrm>
        </p:spPr>
        <p:txBody>
          <a:bodyPr vert="eaVert" anchor="ctr"/>
          <a:lstStyle/>
          <a:p>
            <a:r>
              <a:rPr lang="fr-FR" smtClean="0"/>
              <a:t>Modifiez le style du titre</a:t>
            </a:r>
            <a:endParaRPr lang="en-US"/>
          </a:p>
        </p:txBody>
      </p:sp>
      <p:sp>
        <p:nvSpPr>
          <p:cNvPr id="3" name="Vertical Text Placeholder 2"/>
          <p:cNvSpPr>
            <a:spLocks noGrp="1"/>
          </p:cNvSpPr>
          <p:nvPr>
            <p:ph type="body" orient="vert" idx="1"/>
          </p:nvPr>
        </p:nvSpPr>
        <p:spPr>
          <a:xfrm>
            <a:off x="1053296" y="1030147"/>
            <a:ext cx="5423704" cy="4780344"/>
          </a:xfrm>
        </p:spPr>
        <p:txBody>
          <a:bodyPr vert="eaVert"/>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
        <p:nvSpPr>
          <p:cNvPr id="4" name="Date Placeholder 3"/>
          <p:cNvSpPr>
            <a:spLocks noGrp="1"/>
          </p:cNvSpPr>
          <p:nvPr>
            <p:ph type="dt" sz="half" idx="10"/>
          </p:nvPr>
        </p:nvSpPr>
        <p:spPr/>
        <p:txBody>
          <a:bodyPr/>
          <a:lstStyle/>
          <a:p>
            <a:fld id="{8ABF15F5-0BBB-486E-A260-546D6AAB2547}" type="datetime1">
              <a:rPr lang="fr-BE" smtClean="0"/>
              <a:t>18/09/2018</a:t>
            </a:fld>
            <a:endParaRPr lang="fr-BE"/>
          </a:p>
        </p:txBody>
      </p:sp>
      <p:sp>
        <p:nvSpPr>
          <p:cNvPr id="5" name="Footer Placeholder 4"/>
          <p:cNvSpPr>
            <a:spLocks noGrp="1"/>
          </p:cNvSpPr>
          <p:nvPr>
            <p:ph type="ftr" sz="quarter" idx="11"/>
          </p:nvPr>
        </p:nvSpPr>
        <p:spPr/>
        <p:txBody>
          <a:bodyPr/>
          <a:lstStyle/>
          <a:p>
            <a:r>
              <a:rPr lang="fr-BE" smtClean="0"/>
              <a:t>Jacques Marquet - UCL</a:t>
            </a:r>
            <a:endParaRPr lang="fr-BE"/>
          </a:p>
        </p:txBody>
      </p:sp>
      <p:sp>
        <p:nvSpPr>
          <p:cNvPr id="6" name="Slide Number Placeholder 5"/>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Content Placeholder 2"/>
          <p:cNvSpPr>
            <a:spLocks noGrp="1"/>
          </p:cNvSpPr>
          <p:nvPr>
            <p:ph idx="1"/>
          </p:nvPr>
        </p:nvSpPr>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10"/>
          </p:nvPr>
        </p:nvSpPr>
        <p:spPr/>
        <p:txBody>
          <a:bodyPr/>
          <a:lstStyle/>
          <a:p>
            <a:fld id="{C0EEA3F4-7FB7-411B-8C6E-F161CA387CE8}" type="datetime1">
              <a:rPr lang="fr-BE" smtClean="0"/>
              <a:t>18/09/2018</a:t>
            </a:fld>
            <a:endParaRPr lang="fr-BE"/>
          </a:p>
        </p:txBody>
      </p:sp>
      <p:sp>
        <p:nvSpPr>
          <p:cNvPr id="5" name="Footer Placeholder 4"/>
          <p:cNvSpPr>
            <a:spLocks noGrp="1"/>
          </p:cNvSpPr>
          <p:nvPr>
            <p:ph type="ftr" sz="quarter" idx="11"/>
          </p:nvPr>
        </p:nvSpPr>
        <p:spPr/>
        <p:txBody>
          <a:bodyPr/>
          <a:lstStyle/>
          <a:p>
            <a:r>
              <a:rPr lang="fr-BE" smtClean="0"/>
              <a:t>Jacques Marquet - UCL</a:t>
            </a:r>
            <a:endParaRPr lang="fr-BE"/>
          </a:p>
        </p:txBody>
      </p:sp>
      <p:sp>
        <p:nvSpPr>
          <p:cNvPr id="6" name="Slide Number Placeholder 5"/>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le 1"/>
          <p:cNvSpPr>
            <a:spLocks noGrp="1"/>
          </p:cNvSpPr>
          <p:nvPr>
            <p:ph type="title"/>
          </p:nvPr>
        </p:nvSpPr>
        <p:spPr>
          <a:xfrm>
            <a:off x="1258645" y="2900829"/>
            <a:ext cx="6637468" cy="1362075"/>
          </a:xfrm>
        </p:spPr>
        <p:txBody>
          <a:bodyPr anchor="b"/>
          <a:lstStyle>
            <a:lvl1pPr algn="l">
              <a:defRPr sz="4000" b="0" cap="none" baseline="0"/>
            </a:lvl1pPr>
          </a:lstStyle>
          <a:p>
            <a:r>
              <a:rPr lang="fr-FR" smtClean="0"/>
              <a:t>Modifiez le style du titre</a:t>
            </a:r>
            <a:endParaRPr lang="en-US" dirty="0"/>
          </a:p>
        </p:txBody>
      </p:sp>
      <p:sp>
        <p:nvSpPr>
          <p:cNvPr id="3" name="Text Placeholder 2"/>
          <p:cNvSpPr>
            <a:spLocks noGrp="1"/>
          </p:cNvSpPr>
          <p:nvPr>
            <p:ph type="body" idx="1"/>
          </p:nvPr>
        </p:nvSpPr>
        <p:spPr>
          <a:xfrm>
            <a:off x="1258645" y="4267200"/>
            <a:ext cx="6637467" cy="1520413"/>
          </a:xfrm>
        </p:spPr>
        <p:txBody>
          <a:bodyPr anchor="t"/>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smtClean="0"/>
              <a:t>Modifiez les styles du texte du masque</a:t>
            </a:r>
          </a:p>
        </p:txBody>
      </p:sp>
      <p:sp>
        <p:nvSpPr>
          <p:cNvPr id="4" name="Date Placeholder 3"/>
          <p:cNvSpPr>
            <a:spLocks noGrp="1"/>
          </p:cNvSpPr>
          <p:nvPr>
            <p:ph type="dt" sz="half" idx="10"/>
          </p:nvPr>
        </p:nvSpPr>
        <p:spPr/>
        <p:txBody>
          <a:bodyPr/>
          <a:lstStyle/>
          <a:p>
            <a:fld id="{AB8C4154-7048-4D94-B6F2-767E43B6EDB5}" type="datetime1">
              <a:rPr lang="fr-BE" smtClean="0"/>
              <a:t>18/09/2018</a:t>
            </a:fld>
            <a:endParaRPr lang="fr-BE"/>
          </a:p>
        </p:txBody>
      </p:sp>
      <p:sp>
        <p:nvSpPr>
          <p:cNvPr id="5" name="Footer Placeholder 4"/>
          <p:cNvSpPr>
            <a:spLocks noGrp="1"/>
          </p:cNvSpPr>
          <p:nvPr>
            <p:ph type="ftr" sz="quarter" idx="11"/>
          </p:nvPr>
        </p:nvSpPr>
        <p:spPr/>
        <p:txBody>
          <a:bodyPr/>
          <a:lstStyle/>
          <a:p>
            <a:r>
              <a:rPr lang="fr-BE" smtClean="0"/>
              <a:t>Jacques Marquet - UCL</a:t>
            </a:r>
            <a:endParaRPr lang="fr-BE"/>
          </a:p>
        </p:txBody>
      </p:sp>
      <p:sp>
        <p:nvSpPr>
          <p:cNvPr id="6" name="Slide Number Placeholder 5"/>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5" name="Date Placeholder 4"/>
          <p:cNvSpPr>
            <a:spLocks noGrp="1"/>
          </p:cNvSpPr>
          <p:nvPr>
            <p:ph type="dt" sz="half" idx="10"/>
          </p:nvPr>
        </p:nvSpPr>
        <p:spPr/>
        <p:txBody>
          <a:bodyPr/>
          <a:lstStyle/>
          <a:p>
            <a:fld id="{C7C2182A-F0BE-4391-A357-BE0097B53881}" type="datetime1">
              <a:rPr lang="fr-BE" smtClean="0"/>
              <a:t>18/09/2018</a:t>
            </a:fld>
            <a:endParaRPr lang="fr-BE"/>
          </a:p>
        </p:txBody>
      </p:sp>
      <p:sp>
        <p:nvSpPr>
          <p:cNvPr id="6" name="Footer Placeholder 5"/>
          <p:cNvSpPr>
            <a:spLocks noGrp="1"/>
          </p:cNvSpPr>
          <p:nvPr>
            <p:ph type="ftr" sz="quarter" idx="11"/>
          </p:nvPr>
        </p:nvSpPr>
        <p:spPr/>
        <p:txBody>
          <a:bodyPr/>
          <a:lstStyle/>
          <a:p>
            <a:r>
              <a:rPr lang="fr-BE" smtClean="0"/>
              <a:t>Jacques Marquet - UCL</a:t>
            </a:r>
            <a:endParaRPr lang="fr-BE"/>
          </a:p>
        </p:txBody>
      </p:sp>
      <p:sp>
        <p:nvSpPr>
          <p:cNvPr id="7" name="Slide Number Placeholder 6"/>
          <p:cNvSpPr>
            <a:spLocks noGrp="1"/>
          </p:cNvSpPr>
          <p:nvPr>
            <p:ph type="sldNum" sz="quarter" idx="12"/>
          </p:nvPr>
        </p:nvSpPr>
        <p:spPr/>
        <p:txBody>
          <a:bodyPr/>
          <a:lstStyle/>
          <a:p>
            <a:fld id="{8B86615E-E714-4BC7-954C-DDBB76C3CC62}" type="slidenum">
              <a:rPr lang="fr-BE" smtClean="0"/>
              <a:t>‹N°›</a:t>
            </a:fld>
            <a:endParaRPr lang="fr-BE"/>
          </a:p>
        </p:txBody>
      </p:sp>
      <p:sp>
        <p:nvSpPr>
          <p:cNvPr id="9" name="Content Placeholder 8"/>
          <p:cNvSpPr>
            <a:spLocks noGrp="1"/>
          </p:cNvSpPr>
          <p:nvPr>
            <p:ph sz="quarter" idx="13"/>
          </p:nvPr>
        </p:nvSpPr>
        <p:spPr>
          <a:xfrm>
            <a:off x="1042416" y="2313432"/>
            <a:ext cx="3419856" cy="34930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11" name="Content Placeholder 10"/>
          <p:cNvSpPr>
            <a:spLocks noGrp="1"/>
          </p:cNvSpPr>
          <p:nvPr>
            <p:ph sz="quarter" idx="14"/>
          </p:nvPr>
        </p:nvSpPr>
        <p:spPr>
          <a:xfrm>
            <a:off x="4645152" y="2313431"/>
            <a:ext cx="3419856" cy="3493008"/>
          </a:xfrm>
        </p:spPr>
        <p:txBody>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fr-FR" smtClean="0"/>
              <a:t>Modifiez le style du titre</a:t>
            </a:r>
            <a:endParaRPr lang="en-US"/>
          </a:p>
        </p:txBody>
      </p:sp>
      <p:sp>
        <p:nvSpPr>
          <p:cNvPr id="3" name="Text Placeholder 2"/>
          <p:cNvSpPr>
            <a:spLocks noGrp="1"/>
          </p:cNvSpPr>
          <p:nvPr>
            <p:ph type="body" idx="1"/>
          </p:nvPr>
        </p:nvSpPr>
        <p:spPr>
          <a:xfrm>
            <a:off x="1412111" y="2316009"/>
            <a:ext cx="3057148"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4" name="Content Placeholder 3"/>
          <p:cNvSpPr>
            <a:spLocks noGrp="1"/>
          </p:cNvSpPr>
          <p:nvPr>
            <p:ph sz="half" idx="2"/>
          </p:nvPr>
        </p:nvSpPr>
        <p:spPr>
          <a:xfrm>
            <a:off x="1041721"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5" name="Text Placeholder 4"/>
          <p:cNvSpPr>
            <a:spLocks noGrp="1"/>
          </p:cNvSpPr>
          <p:nvPr>
            <p:ph type="body" sz="quarter" idx="3"/>
          </p:nvPr>
        </p:nvSpPr>
        <p:spPr>
          <a:xfrm>
            <a:off x="5011837" y="2316010"/>
            <a:ext cx="3055717" cy="639762"/>
          </a:xfrm>
        </p:spPr>
        <p:txBody>
          <a:bodyPr anchor="b"/>
          <a:lstStyle>
            <a:lvl1pPr marL="0" indent="0">
              <a:buNone/>
              <a:defRPr sz="24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smtClean="0"/>
              <a:t>Modifiez les styles du texte du masque</a:t>
            </a:r>
          </a:p>
        </p:txBody>
      </p:sp>
      <p:sp>
        <p:nvSpPr>
          <p:cNvPr id="6" name="Content Placeholder 5"/>
          <p:cNvSpPr>
            <a:spLocks noGrp="1"/>
          </p:cNvSpPr>
          <p:nvPr>
            <p:ph sz="quarter" idx="4"/>
          </p:nvPr>
        </p:nvSpPr>
        <p:spPr>
          <a:xfrm>
            <a:off x="4645152" y="2974694"/>
            <a:ext cx="3419856" cy="2835797"/>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7" name="Date Placeholder 6"/>
          <p:cNvSpPr>
            <a:spLocks noGrp="1"/>
          </p:cNvSpPr>
          <p:nvPr>
            <p:ph type="dt" sz="half" idx="10"/>
          </p:nvPr>
        </p:nvSpPr>
        <p:spPr/>
        <p:txBody>
          <a:bodyPr/>
          <a:lstStyle/>
          <a:p>
            <a:fld id="{0020097C-74D9-44D3-BD04-0167FA2B272F}" type="datetime1">
              <a:rPr lang="fr-BE" smtClean="0"/>
              <a:t>18/09/2018</a:t>
            </a:fld>
            <a:endParaRPr lang="fr-BE"/>
          </a:p>
        </p:txBody>
      </p:sp>
      <p:sp>
        <p:nvSpPr>
          <p:cNvPr id="8" name="Footer Placeholder 7"/>
          <p:cNvSpPr>
            <a:spLocks noGrp="1"/>
          </p:cNvSpPr>
          <p:nvPr>
            <p:ph type="ftr" sz="quarter" idx="11"/>
          </p:nvPr>
        </p:nvSpPr>
        <p:spPr/>
        <p:txBody>
          <a:bodyPr/>
          <a:lstStyle/>
          <a:p>
            <a:r>
              <a:rPr lang="fr-BE" smtClean="0"/>
              <a:t>Jacques Marquet - UCL</a:t>
            </a:r>
            <a:endParaRPr lang="fr-BE"/>
          </a:p>
        </p:txBody>
      </p:sp>
      <p:sp>
        <p:nvSpPr>
          <p:cNvPr id="9" name="Slide Number Placeholder 8"/>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smtClean="0"/>
              <a:t>Modifiez le style du titre</a:t>
            </a:r>
            <a:endParaRPr lang="en-US"/>
          </a:p>
        </p:txBody>
      </p:sp>
      <p:sp>
        <p:nvSpPr>
          <p:cNvPr id="3" name="Date Placeholder 2"/>
          <p:cNvSpPr>
            <a:spLocks noGrp="1"/>
          </p:cNvSpPr>
          <p:nvPr>
            <p:ph type="dt" sz="half" idx="10"/>
          </p:nvPr>
        </p:nvSpPr>
        <p:spPr/>
        <p:txBody>
          <a:bodyPr/>
          <a:lstStyle/>
          <a:p>
            <a:fld id="{31409E35-1EB5-4E6A-A2BB-24875CAB973A}" type="datetime1">
              <a:rPr lang="fr-BE" smtClean="0"/>
              <a:t>18/09/2018</a:t>
            </a:fld>
            <a:endParaRPr lang="fr-BE"/>
          </a:p>
        </p:txBody>
      </p:sp>
      <p:sp>
        <p:nvSpPr>
          <p:cNvPr id="4" name="Footer Placeholder 3"/>
          <p:cNvSpPr>
            <a:spLocks noGrp="1"/>
          </p:cNvSpPr>
          <p:nvPr>
            <p:ph type="ftr" sz="quarter" idx="11"/>
          </p:nvPr>
        </p:nvSpPr>
        <p:spPr/>
        <p:txBody>
          <a:bodyPr/>
          <a:lstStyle/>
          <a:p>
            <a:r>
              <a:rPr lang="fr-BE" smtClean="0"/>
              <a:t>Jacques Marquet - UCL</a:t>
            </a:r>
            <a:endParaRPr lang="fr-BE"/>
          </a:p>
        </p:txBody>
      </p:sp>
      <p:sp>
        <p:nvSpPr>
          <p:cNvPr id="5" name="Slide Number Placeholder 4"/>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2B0C85-6A7C-4981-9F21-4E066E06C533}" type="datetime1">
              <a:rPr lang="fr-BE" smtClean="0"/>
              <a:t>18/09/2018</a:t>
            </a:fld>
            <a:endParaRPr lang="fr-BE"/>
          </a:p>
        </p:txBody>
      </p:sp>
      <p:sp>
        <p:nvSpPr>
          <p:cNvPr id="3" name="Footer Placeholder 2"/>
          <p:cNvSpPr>
            <a:spLocks noGrp="1"/>
          </p:cNvSpPr>
          <p:nvPr>
            <p:ph type="ftr" sz="quarter" idx="11"/>
          </p:nvPr>
        </p:nvSpPr>
        <p:spPr/>
        <p:txBody>
          <a:bodyPr/>
          <a:lstStyle/>
          <a:p>
            <a:r>
              <a:rPr lang="fr-BE" smtClean="0"/>
              <a:t>Jacques Marquet - UCL</a:t>
            </a:r>
            <a:endParaRPr lang="fr-BE"/>
          </a:p>
        </p:txBody>
      </p:sp>
      <p:sp>
        <p:nvSpPr>
          <p:cNvPr id="4" name="Slide Number Placeholder 3"/>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2" name="Group 4"/>
              <p:cNvGrpSpPr/>
              <p:nvPr/>
            </p:nvGrpSpPr>
            <p:grpSpPr>
              <a:xfrm>
                <a:off x="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3" name="Group 5"/>
              <p:cNvGrpSpPr/>
              <p:nvPr/>
            </p:nvGrpSpPr>
            <p:grpSpPr>
              <a:xfrm>
                <a:off x="42291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4" name="Group 9"/>
              <p:cNvGrpSpPr/>
              <p:nvPr/>
            </p:nvGrpSpPr>
            <p:grpSpPr>
              <a:xfrm rot="10800000">
                <a:off x="6629400" y="0"/>
                <a:ext cx="2514600" cy="6858000"/>
                <a:chOff x="0" y="0"/>
                <a:chExt cx="2514600" cy="6858000"/>
              </a:xfrm>
            </p:grpSpPr>
            <p:sp>
              <p:nvSpPr>
                <p:cNvPr id="78" name="Rectangle 77"/>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5" name="Rectangle 74"/>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Rectangle 75"/>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Freeform 46"/>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Freeform 50"/>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2" name="Hexagon 51"/>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Hexagon 54"/>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Freeform 58"/>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Hexagon 62"/>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Freeform 69"/>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Freeform 70"/>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Rectangle 45"/>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0E0078F0-440E-4213-BEC8-9572D326FBE6}" type="datetime1">
              <a:rPr lang="fr-BE" smtClean="0"/>
              <a:t>18/09/2018</a:t>
            </a:fld>
            <a:endParaRPr lang="fr-BE"/>
          </a:p>
        </p:txBody>
      </p:sp>
      <p:sp>
        <p:nvSpPr>
          <p:cNvPr id="7" name="Slide Number Placeholder 6"/>
          <p:cNvSpPr>
            <a:spLocks noGrp="1"/>
          </p:cNvSpPr>
          <p:nvPr>
            <p:ph type="sldNum" sz="quarter" idx="12"/>
          </p:nvPr>
        </p:nvSpPr>
        <p:spPr/>
        <p:txBody>
          <a:bodyPr/>
          <a:lstStyle/>
          <a:p>
            <a:fld id="{8B86615E-E714-4BC7-954C-DDBB76C3CC62}" type="slidenum">
              <a:rPr lang="fr-BE" smtClean="0"/>
              <a:t>‹N°›</a:t>
            </a:fld>
            <a:endParaRPr lang="fr-BE"/>
          </a:p>
        </p:txBody>
      </p:sp>
      <p:sp>
        <p:nvSpPr>
          <p:cNvPr id="58" name="Rectangle 57"/>
          <p:cNvSpPr/>
          <p:nvPr/>
        </p:nvSpPr>
        <p:spPr>
          <a:xfrm>
            <a:off x="905571" y="601883"/>
            <a:ext cx="3562257" cy="5648445"/>
          </a:xfrm>
          <a:prstGeom prst="rect">
            <a:avLst/>
          </a:prstGeom>
          <a:solidFill>
            <a:schemeClr val="bg1"/>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145894" y="856527"/>
            <a:ext cx="3090440" cy="5150734"/>
          </a:xfrm>
        </p:spPr>
        <p:txBody>
          <a:bodyPr/>
          <a:lstStyle>
            <a:lvl1pPr>
              <a:defRPr sz="2400"/>
            </a:lvl1pPr>
            <a:lvl2pPr>
              <a:defRPr sz="2200"/>
            </a:lvl2pPr>
            <a:lvl3pPr>
              <a:defRPr sz="2000"/>
            </a:lvl3pPr>
            <a:lvl4pPr>
              <a:defRPr sz="1800"/>
            </a:lvl4pPr>
            <a:lvl5pPr>
              <a:defRPr sz="1600"/>
            </a:lvl5pPr>
            <a:lvl6pPr>
              <a:defRPr sz="2000"/>
            </a:lvl6pPr>
            <a:lvl7pPr>
              <a:defRPr sz="2000"/>
            </a:lvl7pPr>
            <a:lvl8pPr>
              <a:defRPr sz="2000"/>
            </a:lvl8pPr>
            <a:lvl9pPr>
              <a:defRPr sz="2000"/>
            </a:lvl9p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61" name="Rectangle 60"/>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a:xfrm>
            <a:off x="4641448" y="5724835"/>
            <a:ext cx="3493664" cy="365125"/>
          </a:xfrm>
        </p:spPr>
        <p:txBody>
          <a:bodyPr>
            <a:normAutofit/>
          </a:bodyPr>
          <a:lstStyle/>
          <a:p>
            <a:r>
              <a:rPr lang="fr-BE" smtClean="0"/>
              <a:t>Jacques Marquet - UCL</a:t>
            </a:r>
            <a:endParaRPr lang="fr-BE"/>
          </a:p>
        </p:txBody>
      </p:sp>
      <p:sp>
        <p:nvSpPr>
          <p:cNvPr id="2" name="Title 1"/>
          <p:cNvSpPr>
            <a:spLocks noGrp="1"/>
          </p:cNvSpPr>
          <p:nvPr>
            <p:ph type="title"/>
          </p:nvPr>
        </p:nvSpPr>
        <p:spPr>
          <a:xfrm>
            <a:off x="4739833" y="2657434"/>
            <a:ext cx="3304572" cy="1463153"/>
          </a:xfrm>
        </p:spPr>
        <p:txBody>
          <a:bodyPr anchor="b">
            <a:normAutofit/>
          </a:bodyPr>
          <a:lstStyle>
            <a:lvl1pPr algn="l">
              <a:defRPr sz="2800" b="0"/>
            </a:lvl1pPr>
          </a:lstStyle>
          <a:p>
            <a:r>
              <a:rPr lang="fr-FR" smtClean="0"/>
              <a:t>Modifiez le style du titre</a:t>
            </a:r>
            <a:endParaRPr lang="en-US"/>
          </a:p>
        </p:txBody>
      </p:sp>
      <p:sp>
        <p:nvSpPr>
          <p:cNvPr id="4" name="Text Placeholder 3"/>
          <p:cNvSpPr>
            <a:spLocks noGrp="1"/>
          </p:cNvSpPr>
          <p:nvPr>
            <p:ph type="body" sz="half" idx="2"/>
          </p:nvPr>
        </p:nvSpPr>
        <p:spPr>
          <a:xfrm>
            <a:off x="4736592" y="4136994"/>
            <a:ext cx="3298784" cy="1517904"/>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grpSp>
        <p:nvGrpSpPr>
          <p:cNvPr id="44" name="Group 43"/>
          <p:cNvGrpSpPr/>
          <p:nvPr/>
        </p:nvGrpSpPr>
        <p:grpSpPr>
          <a:xfrm>
            <a:off x="-382404" y="0"/>
            <a:ext cx="9932332" cy="6858000"/>
            <a:chOff x="-382404" y="0"/>
            <a:chExt cx="9932332" cy="6858000"/>
          </a:xfrm>
        </p:grpSpPr>
        <p:grpSp>
          <p:nvGrpSpPr>
            <p:cNvPr id="45" name="Group 44"/>
            <p:cNvGrpSpPr/>
            <p:nvPr/>
          </p:nvGrpSpPr>
          <p:grpSpPr>
            <a:xfrm>
              <a:off x="0" y="0"/>
              <a:ext cx="9144000" cy="6858000"/>
              <a:chOff x="0" y="0"/>
              <a:chExt cx="9144000" cy="6858000"/>
            </a:xfrm>
          </p:grpSpPr>
          <p:grpSp>
            <p:nvGrpSpPr>
              <p:cNvPr id="75" name="Group 4"/>
              <p:cNvGrpSpPr/>
              <p:nvPr/>
            </p:nvGrpSpPr>
            <p:grpSpPr>
              <a:xfrm>
                <a:off x="0" y="0"/>
                <a:ext cx="2514600" cy="6858000"/>
                <a:chOff x="0" y="0"/>
                <a:chExt cx="2514600" cy="6858000"/>
              </a:xfrm>
            </p:grpSpPr>
            <p:sp>
              <p:nvSpPr>
                <p:cNvPr id="87" name="Rectangle 8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6" name="Group 5"/>
              <p:cNvGrpSpPr/>
              <p:nvPr/>
            </p:nvGrpSpPr>
            <p:grpSpPr>
              <a:xfrm>
                <a:off x="422910" y="0"/>
                <a:ext cx="2514600" cy="6858000"/>
                <a:chOff x="0" y="0"/>
                <a:chExt cx="2514600" cy="6858000"/>
              </a:xfrm>
            </p:grpSpPr>
            <p:sp>
              <p:nvSpPr>
                <p:cNvPr id="84" name="Rectangle 83"/>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Rectangle 84"/>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Rectangle 85"/>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7" name="Group 9"/>
              <p:cNvGrpSpPr/>
              <p:nvPr/>
            </p:nvGrpSpPr>
            <p:grpSpPr>
              <a:xfrm rot="10800000">
                <a:off x="6629400" y="0"/>
                <a:ext cx="2514600" cy="6858000"/>
                <a:chOff x="0" y="0"/>
                <a:chExt cx="2514600" cy="6858000"/>
              </a:xfrm>
            </p:grpSpPr>
            <p:sp>
              <p:nvSpPr>
                <p:cNvPr id="81" name="Rectangle 80"/>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ectangle 77"/>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6" name="Freeform 45"/>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8" name="Freeform 47"/>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Freeform 49"/>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Hexagon 50"/>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Hexagon 60"/>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Hexagon 61"/>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Freeform 62"/>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Hexagon 63"/>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Hexagon 64"/>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Hexagon 65"/>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Hexagon 66"/>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Hexagon 67"/>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Hexagon 68"/>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Hexagon 69"/>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Hexagon 70"/>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Hexagon 71"/>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72"/>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Freeform 73"/>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Rectangle 93"/>
          <p:cNvSpPr/>
          <p:nvPr/>
        </p:nvSpPr>
        <p:spPr>
          <a:xfrm>
            <a:off x="4561242" y="-21511"/>
            <a:ext cx="3679116" cy="6271840"/>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p:cNvSpPr/>
          <p:nvPr/>
        </p:nvSpPr>
        <p:spPr>
          <a:xfrm>
            <a:off x="905571" y="601883"/>
            <a:ext cx="3562257" cy="5648445"/>
          </a:xfrm>
          <a:prstGeom prst="rect">
            <a:avLst/>
          </a:prstGeom>
          <a:solidFill>
            <a:srgbClr val="FFFFFF"/>
          </a:solidFill>
          <a:ln w="3175">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4650889" y="6088284"/>
            <a:ext cx="3505200" cy="817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734424" y="2660904"/>
            <a:ext cx="3300984" cy="1463040"/>
          </a:xfrm>
        </p:spPr>
        <p:txBody>
          <a:bodyPr anchor="b">
            <a:normAutofit/>
          </a:bodyPr>
          <a:lstStyle>
            <a:lvl1pPr algn="l">
              <a:defRPr sz="2800" b="0"/>
            </a:lvl1pPr>
          </a:lstStyle>
          <a:p>
            <a:r>
              <a:rPr lang="fr-FR" smtClean="0"/>
              <a:t>Modifiez le style du titre</a:t>
            </a:r>
            <a:endParaRPr lang="en-US"/>
          </a:p>
        </p:txBody>
      </p:sp>
      <p:sp>
        <p:nvSpPr>
          <p:cNvPr id="3" name="Picture Placeholder 2"/>
          <p:cNvSpPr>
            <a:spLocks noGrp="1"/>
          </p:cNvSpPr>
          <p:nvPr>
            <p:ph type="pic" idx="1"/>
          </p:nvPr>
        </p:nvSpPr>
        <p:spPr>
          <a:xfrm>
            <a:off x="1005208" y="693795"/>
            <a:ext cx="3359623" cy="5468112"/>
          </a:xfrm>
        </p:spPr>
        <p:txBody>
          <a:bodyPr/>
          <a:lstStyle>
            <a:lvl1pPr marL="0" indent="0">
              <a:buNone/>
              <a:defRPr sz="3200">
                <a:solidFill>
                  <a:schemeClr val="accent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smtClean="0"/>
              <a:t>Cliquez sur l'icône pour ajouter une image</a:t>
            </a:r>
            <a:endParaRPr lang="en-US" dirty="0"/>
          </a:p>
        </p:txBody>
      </p:sp>
      <p:sp>
        <p:nvSpPr>
          <p:cNvPr id="4" name="Text Placeholder 3"/>
          <p:cNvSpPr>
            <a:spLocks noGrp="1"/>
          </p:cNvSpPr>
          <p:nvPr>
            <p:ph type="body" sz="half" idx="2"/>
          </p:nvPr>
        </p:nvSpPr>
        <p:spPr>
          <a:xfrm>
            <a:off x="4734630" y="4133088"/>
            <a:ext cx="3300573" cy="1519561"/>
          </a:xfrm>
        </p:spPr>
        <p:txBody>
          <a:bodyPr>
            <a:normAutofit/>
          </a:bodyPr>
          <a:lstStyle>
            <a:lvl1pPr marL="0" indent="0">
              <a:buNone/>
              <a:defRPr sz="1600">
                <a:solidFill>
                  <a:srgbClr val="42424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smtClean="0"/>
              <a:t>Modifiez les styles du texte du masque</a:t>
            </a:r>
          </a:p>
        </p:txBody>
      </p:sp>
      <p:sp>
        <p:nvSpPr>
          <p:cNvPr id="5" name="Date Placeholder 4"/>
          <p:cNvSpPr>
            <a:spLocks noGrp="1"/>
          </p:cNvSpPr>
          <p:nvPr>
            <p:ph type="dt" sz="half" idx="10"/>
          </p:nvPr>
        </p:nvSpPr>
        <p:spPr/>
        <p:txBody>
          <a:bodyPr/>
          <a:lstStyle/>
          <a:p>
            <a:fld id="{9C8EA930-39F3-45CD-82D0-9C36A30076C4}" type="datetime1">
              <a:rPr lang="fr-BE" smtClean="0"/>
              <a:t>18/09/2018</a:t>
            </a:fld>
            <a:endParaRPr lang="fr-BE"/>
          </a:p>
        </p:txBody>
      </p:sp>
      <p:sp>
        <p:nvSpPr>
          <p:cNvPr id="6" name="Footer Placeholder 5"/>
          <p:cNvSpPr>
            <a:spLocks noGrp="1"/>
          </p:cNvSpPr>
          <p:nvPr>
            <p:ph type="ftr" sz="quarter" idx="11"/>
          </p:nvPr>
        </p:nvSpPr>
        <p:spPr>
          <a:xfrm>
            <a:off x="4641448" y="5724835"/>
            <a:ext cx="3493664" cy="365125"/>
          </a:xfrm>
        </p:spPr>
        <p:txBody>
          <a:bodyPr>
            <a:normAutofit/>
          </a:bodyPr>
          <a:lstStyle/>
          <a:p>
            <a:r>
              <a:rPr lang="fr-BE" smtClean="0"/>
              <a:t>Jacques Marquet - UCL</a:t>
            </a:r>
            <a:endParaRPr lang="fr-BE"/>
          </a:p>
        </p:txBody>
      </p:sp>
      <p:sp>
        <p:nvSpPr>
          <p:cNvPr id="7" name="Slide Number Placeholder 6"/>
          <p:cNvSpPr>
            <a:spLocks noGrp="1"/>
          </p:cNvSpPr>
          <p:nvPr>
            <p:ph type="sldNum" sz="quarter" idx="12"/>
          </p:nvPr>
        </p:nvSpPr>
        <p:spPr/>
        <p:txBody>
          <a:bodyPr/>
          <a:lstStyle/>
          <a:p>
            <a:fld id="{8B86615E-E714-4BC7-954C-DDBB76C3CC62}" type="slidenum">
              <a:rPr lang="fr-BE" smtClean="0"/>
              <a:t>‹N°›</a:t>
            </a:fld>
            <a:endParaRPr lang="fr-BE"/>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42000">
              <a:srgbClr val="00B0F0"/>
            </a:gs>
            <a:gs pos="0">
              <a:srgbClr val="00B0F0"/>
            </a:gs>
            <a:gs pos="74000">
              <a:schemeClr val="bg2">
                <a:tint val="92000"/>
                <a:shade val="66000"/>
                <a:satMod val="110000"/>
                <a:lumMod val="80000"/>
              </a:schemeClr>
            </a:gs>
            <a:gs pos="100000">
              <a:schemeClr val="bg2">
                <a:tint val="89000"/>
                <a:shade val="62000"/>
                <a:satMod val="110000"/>
                <a:lumMod val="72000"/>
              </a:schemeClr>
            </a:gs>
          </a:gsLst>
          <a:lin ang="5400000" scaled="0"/>
          <a:tileRect/>
        </a:gradFill>
        <a:effectLst/>
      </p:bgPr>
    </p:bg>
    <p:spTree>
      <p:nvGrpSpPr>
        <p:cNvPr id="1" name=""/>
        <p:cNvGrpSpPr/>
        <p:nvPr/>
      </p:nvGrpSpPr>
      <p:grpSpPr>
        <a:xfrm>
          <a:off x="0" y="0"/>
          <a:ext cx="0" cy="0"/>
          <a:chOff x="0" y="0"/>
          <a:chExt cx="0" cy="0"/>
        </a:xfrm>
      </p:grpSpPr>
      <p:grpSp>
        <p:nvGrpSpPr>
          <p:cNvPr id="42" name="Group 41"/>
          <p:cNvGrpSpPr/>
          <p:nvPr/>
        </p:nvGrpSpPr>
        <p:grpSpPr>
          <a:xfrm>
            <a:off x="-304800" y="0"/>
            <a:ext cx="9932332" cy="6858000"/>
            <a:chOff x="-382404" y="0"/>
            <a:chExt cx="9932332" cy="6858000"/>
          </a:xfrm>
        </p:grpSpPr>
        <p:grpSp>
          <p:nvGrpSpPr>
            <p:cNvPr id="43" name="Group 44"/>
            <p:cNvGrpSpPr/>
            <p:nvPr/>
          </p:nvGrpSpPr>
          <p:grpSpPr>
            <a:xfrm>
              <a:off x="0" y="0"/>
              <a:ext cx="9144000" cy="6858000"/>
              <a:chOff x="0" y="0"/>
              <a:chExt cx="9144000" cy="6858000"/>
            </a:xfrm>
          </p:grpSpPr>
          <p:grpSp>
            <p:nvGrpSpPr>
              <p:cNvPr id="101" name="Group 4"/>
              <p:cNvGrpSpPr/>
              <p:nvPr/>
            </p:nvGrpSpPr>
            <p:grpSpPr>
              <a:xfrm>
                <a:off x="0" y="0"/>
                <a:ext cx="2514600" cy="6858000"/>
                <a:chOff x="0" y="0"/>
                <a:chExt cx="2514600" cy="6858000"/>
              </a:xfrm>
            </p:grpSpPr>
            <p:sp>
              <p:nvSpPr>
                <p:cNvPr id="113" name="Rectangle 112"/>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2"/>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3"/>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5"/>
              <p:cNvGrpSpPr/>
              <p:nvPr/>
            </p:nvGrpSpPr>
            <p:grpSpPr>
              <a:xfrm>
                <a:off x="422910" y="0"/>
                <a:ext cx="2514600" cy="6858000"/>
                <a:chOff x="0" y="0"/>
                <a:chExt cx="2514600" cy="6858000"/>
              </a:xfrm>
            </p:grpSpPr>
            <p:sp>
              <p:nvSpPr>
                <p:cNvPr id="110" name="Rectangle 109"/>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9"/>
              <p:cNvGrpSpPr/>
              <p:nvPr/>
            </p:nvGrpSpPr>
            <p:grpSpPr>
              <a:xfrm rot="10800000">
                <a:off x="6629400" y="0"/>
                <a:ext cx="2514600" cy="6858000"/>
                <a:chOff x="0" y="0"/>
                <a:chExt cx="2514600" cy="6858000"/>
              </a:xfrm>
            </p:grpSpPr>
            <p:sp>
              <p:nvSpPr>
                <p:cNvPr id="107" name="Rectangle 106"/>
                <p:cNvSpPr/>
                <p:nvPr/>
              </p:nvSpPr>
              <p:spPr>
                <a:xfrm>
                  <a:off x="914400" y="0"/>
                  <a:ext cx="1600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Rectangle 107"/>
                <p:cNvSpPr/>
                <p:nvPr/>
              </p:nvSpPr>
              <p:spPr>
                <a:xfrm>
                  <a:off x="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p:cNvSpPr/>
                <p:nvPr/>
              </p:nvSpPr>
              <p:spPr>
                <a:xfrm>
                  <a:off x="2286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4" name="Rectangle 103"/>
              <p:cNvSpPr/>
              <p:nvPr/>
            </p:nvSpPr>
            <p:spPr>
              <a:xfrm>
                <a:off x="3810000" y="0"/>
                <a:ext cx="28194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Rectangle 104"/>
              <p:cNvSpPr/>
              <p:nvPr/>
            </p:nvSpPr>
            <p:spPr>
              <a:xfrm>
                <a:off x="2895600" y="0"/>
                <a:ext cx="4572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p:cNvSpPr/>
              <p:nvPr/>
            </p:nvSpPr>
            <p:spPr>
              <a:xfrm>
                <a:off x="3124200" y="0"/>
                <a:ext cx="762000" cy="6858000"/>
              </a:xfrm>
              <a:prstGeom prst="rect">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Freeform 43"/>
            <p:cNvSpPr/>
            <p:nvPr/>
          </p:nvSpPr>
          <p:spPr>
            <a:xfrm>
              <a:off x="-11875" y="5035138"/>
              <a:ext cx="9144000" cy="1175655"/>
            </a:xfrm>
            <a:custGeom>
              <a:avLst/>
              <a:gdLst>
                <a:gd name="connsiteX0" fmla="*/ 0 w 9144000"/>
                <a:gd name="connsiteY0" fmla="*/ 1116280 h 1175656"/>
                <a:gd name="connsiteX1" fmla="*/ 1674420 w 9144000"/>
                <a:gd name="connsiteY1" fmla="*/ 1163781 h 1175656"/>
                <a:gd name="connsiteX2" fmla="*/ 4120737 w 9144000"/>
                <a:gd name="connsiteY2" fmla="*/ 1045028 h 1175656"/>
                <a:gd name="connsiteX3" fmla="*/ 7172696 w 9144000"/>
                <a:gd name="connsiteY3" fmla="*/ 605641 h 1175656"/>
                <a:gd name="connsiteX4" fmla="*/ 9144000 w 9144000"/>
                <a:gd name="connsiteY4" fmla="*/ 0 h 1175656"/>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270659 h 1330035"/>
                <a:gd name="connsiteX1" fmla="*/ 1674420 w 9144000"/>
                <a:gd name="connsiteY1" fmla="*/ 1318160 h 1330035"/>
                <a:gd name="connsiteX2" fmla="*/ 4120737 w 9144000"/>
                <a:gd name="connsiteY2" fmla="*/ 1199407 h 1330035"/>
                <a:gd name="connsiteX3" fmla="*/ 7172696 w 9144000"/>
                <a:gd name="connsiteY3" fmla="*/ 760020 h 1330035"/>
                <a:gd name="connsiteX4" fmla="*/ 9144000 w 9144000"/>
                <a:gd name="connsiteY4" fmla="*/ 0 h 1330035"/>
                <a:gd name="connsiteX0" fmla="*/ 0 w 9144000"/>
                <a:gd name="connsiteY0" fmla="*/ 1116279 h 1175655"/>
                <a:gd name="connsiteX1" fmla="*/ 1674420 w 9144000"/>
                <a:gd name="connsiteY1" fmla="*/ 1163780 h 1175655"/>
                <a:gd name="connsiteX2" fmla="*/ 4120737 w 9144000"/>
                <a:gd name="connsiteY2" fmla="*/ 1045027 h 1175655"/>
                <a:gd name="connsiteX3" fmla="*/ 7172696 w 9144000"/>
                <a:gd name="connsiteY3" fmla="*/ 605640 h 1175655"/>
                <a:gd name="connsiteX4" fmla="*/ 9144000 w 9144000"/>
                <a:gd name="connsiteY4" fmla="*/ 0 h 117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1175655">
                  <a:moveTo>
                    <a:pt x="0" y="1116279"/>
                  </a:moveTo>
                  <a:cubicBezTo>
                    <a:pt x="493815" y="1145967"/>
                    <a:pt x="987631" y="1175655"/>
                    <a:pt x="1674420" y="1163780"/>
                  </a:cubicBezTo>
                  <a:cubicBezTo>
                    <a:pt x="2361209" y="1151905"/>
                    <a:pt x="3204358" y="1138050"/>
                    <a:pt x="4120737" y="1045027"/>
                  </a:cubicBezTo>
                  <a:cubicBezTo>
                    <a:pt x="5037116" y="952004"/>
                    <a:pt x="6335486" y="779811"/>
                    <a:pt x="7172696" y="605640"/>
                  </a:cubicBezTo>
                  <a:cubicBezTo>
                    <a:pt x="8009907" y="431469"/>
                    <a:pt x="8866910" y="154379"/>
                    <a:pt x="9144000" y="0"/>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Freeform 44"/>
            <p:cNvSpPr/>
            <p:nvPr/>
          </p:nvSpPr>
          <p:spPr>
            <a:xfrm>
              <a:off x="-11875" y="3467595"/>
              <a:ext cx="9144000" cy="890650"/>
            </a:xfrm>
            <a:custGeom>
              <a:avLst/>
              <a:gdLst>
                <a:gd name="connsiteX0" fmla="*/ 0 w 9144000"/>
                <a:gd name="connsiteY0" fmla="*/ 890650 h 890650"/>
                <a:gd name="connsiteX1" fmla="*/ 1045028 w 9144000"/>
                <a:gd name="connsiteY1" fmla="*/ 475013 h 890650"/>
                <a:gd name="connsiteX2" fmla="*/ 3111335 w 9144000"/>
                <a:gd name="connsiteY2" fmla="*/ 71252 h 890650"/>
                <a:gd name="connsiteX3" fmla="*/ 5913911 w 9144000"/>
                <a:gd name="connsiteY3" fmla="*/ 71252 h 890650"/>
                <a:gd name="connsiteX4" fmla="*/ 9144000 w 9144000"/>
                <a:gd name="connsiteY4" fmla="*/ 498764 h 8906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890650">
                  <a:moveTo>
                    <a:pt x="0" y="890650"/>
                  </a:moveTo>
                  <a:cubicBezTo>
                    <a:pt x="263236" y="751114"/>
                    <a:pt x="526472" y="611579"/>
                    <a:pt x="1045028" y="475013"/>
                  </a:cubicBezTo>
                  <a:cubicBezTo>
                    <a:pt x="1563584" y="338447"/>
                    <a:pt x="2299855" y="138545"/>
                    <a:pt x="3111335" y="71252"/>
                  </a:cubicBezTo>
                  <a:cubicBezTo>
                    <a:pt x="3922815" y="3959"/>
                    <a:pt x="4908467" y="0"/>
                    <a:pt x="5913911" y="71252"/>
                  </a:cubicBezTo>
                  <a:cubicBezTo>
                    <a:pt x="6919355" y="142504"/>
                    <a:pt x="8595756" y="427512"/>
                    <a:pt x="9144000" y="498764"/>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6" name="Freeform 45"/>
            <p:cNvSpPr/>
            <p:nvPr/>
          </p:nvSpPr>
          <p:spPr>
            <a:xfrm>
              <a:off x="-23751" y="5640779"/>
              <a:ext cx="3004457" cy="1211283"/>
            </a:xfrm>
            <a:custGeom>
              <a:avLst/>
              <a:gdLst>
                <a:gd name="connsiteX0" fmla="*/ 0 w 3004457"/>
                <a:gd name="connsiteY0" fmla="*/ 0 h 1211283"/>
                <a:gd name="connsiteX1" fmla="*/ 3004457 w 3004457"/>
                <a:gd name="connsiteY1" fmla="*/ 1211283 h 1211283"/>
              </a:gdLst>
              <a:ahLst/>
              <a:cxnLst>
                <a:cxn ang="0">
                  <a:pos x="connsiteX0" y="connsiteY0"/>
                </a:cxn>
                <a:cxn ang="0">
                  <a:pos x="connsiteX1" y="connsiteY1"/>
                </a:cxn>
              </a:cxnLst>
              <a:rect l="l" t="t" r="r" b="b"/>
              <a:pathLst>
                <a:path w="3004457" h="1211283">
                  <a:moveTo>
                    <a:pt x="0" y="0"/>
                  </a:moveTo>
                  <a:cubicBezTo>
                    <a:pt x="1103415" y="501732"/>
                    <a:pt x="2206831" y="1003465"/>
                    <a:pt x="3004457" y="1211283"/>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7" name="Freeform 46"/>
            <p:cNvSpPr/>
            <p:nvPr/>
          </p:nvSpPr>
          <p:spPr>
            <a:xfrm>
              <a:off x="-11875" y="5284519"/>
              <a:ext cx="9144000" cy="1478478"/>
            </a:xfrm>
            <a:custGeom>
              <a:avLst/>
              <a:gdLst>
                <a:gd name="connsiteX0" fmla="*/ 0 w 9144000"/>
                <a:gd name="connsiteY0" fmla="*/ 0 h 1478478"/>
                <a:gd name="connsiteX1" fmla="*/ 1104405 w 9144000"/>
                <a:gd name="connsiteY1" fmla="*/ 344385 h 1478478"/>
                <a:gd name="connsiteX2" fmla="*/ 3194462 w 9144000"/>
                <a:gd name="connsiteY2" fmla="*/ 866899 h 1478478"/>
                <a:gd name="connsiteX3" fmla="*/ 5676405 w 9144000"/>
                <a:gd name="connsiteY3" fmla="*/ 1282536 h 1478478"/>
                <a:gd name="connsiteX4" fmla="*/ 7730836 w 9144000"/>
                <a:gd name="connsiteY4" fmla="*/ 1448790 h 1478478"/>
                <a:gd name="connsiteX5" fmla="*/ 8573984 w 9144000"/>
                <a:gd name="connsiteY5" fmla="*/ 1460665 h 1478478"/>
                <a:gd name="connsiteX6" fmla="*/ 9144000 w 9144000"/>
                <a:gd name="connsiteY6" fmla="*/ 1425039 h 1478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44000" h="1478478">
                  <a:moveTo>
                    <a:pt x="0" y="0"/>
                  </a:moveTo>
                  <a:cubicBezTo>
                    <a:pt x="285997" y="99951"/>
                    <a:pt x="571995" y="199902"/>
                    <a:pt x="1104405" y="344385"/>
                  </a:cubicBezTo>
                  <a:cubicBezTo>
                    <a:pt x="1636815" y="488868"/>
                    <a:pt x="2432462" y="710541"/>
                    <a:pt x="3194462" y="866899"/>
                  </a:cubicBezTo>
                  <a:cubicBezTo>
                    <a:pt x="3956462" y="1023258"/>
                    <a:pt x="4920343" y="1185554"/>
                    <a:pt x="5676405" y="1282536"/>
                  </a:cubicBezTo>
                  <a:cubicBezTo>
                    <a:pt x="6432467" y="1379518"/>
                    <a:pt x="7247906" y="1419102"/>
                    <a:pt x="7730836" y="1448790"/>
                  </a:cubicBezTo>
                  <a:cubicBezTo>
                    <a:pt x="8213766" y="1478478"/>
                    <a:pt x="8338457" y="1464623"/>
                    <a:pt x="8573984" y="1460665"/>
                  </a:cubicBezTo>
                  <a:cubicBezTo>
                    <a:pt x="8809511" y="1456707"/>
                    <a:pt x="8976755" y="1440873"/>
                    <a:pt x="9144000" y="1425039"/>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Freeform 48"/>
            <p:cNvSpPr/>
            <p:nvPr/>
          </p:nvSpPr>
          <p:spPr>
            <a:xfrm>
              <a:off x="2137558" y="5132120"/>
              <a:ext cx="6982691" cy="1719942"/>
            </a:xfrm>
            <a:custGeom>
              <a:avLst/>
              <a:gdLst>
                <a:gd name="connsiteX0" fmla="*/ 0 w 6982691"/>
                <a:gd name="connsiteY0" fmla="*/ 1719942 h 1719942"/>
                <a:gd name="connsiteX1" fmla="*/ 546265 w 6982691"/>
                <a:gd name="connsiteY1" fmla="*/ 1185553 h 1719942"/>
                <a:gd name="connsiteX2" fmla="*/ 1330037 w 6982691"/>
                <a:gd name="connsiteY2" fmla="*/ 710540 h 1719942"/>
                <a:gd name="connsiteX3" fmla="*/ 2078182 w 6982691"/>
                <a:gd name="connsiteY3" fmla="*/ 437407 h 1719942"/>
                <a:gd name="connsiteX4" fmla="*/ 3348842 w 6982691"/>
                <a:gd name="connsiteY4" fmla="*/ 152399 h 1719942"/>
                <a:gd name="connsiteX5" fmla="*/ 4001985 w 6982691"/>
                <a:gd name="connsiteY5" fmla="*/ 69272 h 1719942"/>
                <a:gd name="connsiteX6" fmla="*/ 5047013 w 6982691"/>
                <a:gd name="connsiteY6" fmla="*/ 9896 h 1719942"/>
                <a:gd name="connsiteX7" fmla="*/ 5890161 w 6982691"/>
                <a:gd name="connsiteY7" fmla="*/ 9896 h 1719942"/>
                <a:gd name="connsiteX8" fmla="*/ 6495803 w 6982691"/>
                <a:gd name="connsiteY8" fmla="*/ 9896 h 1719942"/>
                <a:gd name="connsiteX9" fmla="*/ 6899564 w 6982691"/>
                <a:gd name="connsiteY9" fmla="*/ 33646 h 1719942"/>
                <a:gd name="connsiteX10" fmla="*/ 6982691 w 6982691"/>
                <a:gd name="connsiteY10" fmla="*/ 45522 h 17199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982691" h="1719942">
                  <a:moveTo>
                    <a:pt x="0" y="1719942"/>
                  </a:moveTo>
                  <a:cubicBezTo>
                    <a:pt x="162296" y="1536864"/>
                    <a:pt x="324592" y="1353787"/>
                    <a:pt x="546265" y="1185553"/>
                  </a:cubicBezTo>
                  <a:cubicBezTo>
                    <a:pt x="767938" y="1017319"/>
                    <a:pt x="1074718" y="835231"/>
                    <a:pt x="1330037" y="710540"/>
                  </a:cubicBezTo>
                  <a:cubicBezTo>
                    <a:pt x="1585356" y="585849"/>
                    <a:pt x="1741715" y="530430"/>
                    <a:pt x="2078182" y="437407"/>
                  </a:cubicBezTo>
                  <a:cubicBezTo>
                    <a:pt x="2414649" y="344384"/>
                    <a:pt x="3028208" y="213755"/>
                    <a:pt x="3348842" y="152399"/>
                  </a:cubicBezTo>
                  <a:cubicBezTo>
                    <a:pt x="3669476" y="91043"/>
                    <a:pt x="3718957" y="93022"/>
                    <a:pt x="4001985" y="69272"/>
                  </a:cubicBezTo>
                  <a:cubicBezTo>
                    <a:pt x="4285013" y="45522"/>
                    <a:pt x="4732317" y="19792"/>
                    <a:pt x="5047013" y="9896"/>
                  </a:cubicBezTo>
                  <a:cubicBezTo>
                    <a:pt x="5361709" y="0"/>
                    <a:pt x="5890161" y="9896"/>
                    <a:pt x="5890161" y="9896"/>
                  </a:cubicBezTo>
                  <a:lnTo>
                    <a:pt x="6495803" y="9896"/>
                  </a:lnTo>
                  <a:cubicBezTo>
                    <a:pt x="6664037" y="13854"/>
                    <a:pt x="6818416" y="27708"/>
                    <a:pt x="6899564" y="33646"/>
                  </a:cubicBezTo>
                  <a:cubicBezTo>
                    <a:pt x="6980712" y="39584"/>
                    <a:pt x="6953003" y="37605"/>
                    <a:pt x="6982691" y="45522"/>
                  </a:cubicBezTo>
                </a:path>
              </a:pathLst>
            </a:custGeom>
            <a:ln w="6350">
              <a:solidFill>
                <a:schemeClr val="bg1">
                  <a:alpha val="2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Hexagon 49"/>
            <p:cNvSpPr/>
            <p:nvPr/>
          </p:nvSpPr>
          <p:spPr>
            <a:xfrm rot="1800000">
              <a:off x="2996165" y="2859252"/>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Hexagon 50"/>
            <p:cNvSpPr/>
            <p:nvPr/>
          </p:nvSpPr>
          <p:spPr>
            <a:xfrm rot="1800000">
              <a:off x="3720065" y="4126078"/>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Hexagon 51"/>
            <p:cNvSpPr/>
            <p:nvPr/>
          </p:nvSpPr>
          <p:spPr>
            <a:xfrm rot="1800000">
              <a:off x="3729591" y="1592427"/>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Hexagon 52"/>
            <p:cNvSpPr/>
            <p:nvPr/>
          </p:nvSpPr>
          <p:spPr>
            <a:xfrm rot="1800000">
              <a:off x="2977115" y="325603"/>
              <a:ext cx="1601400" cy="1388236"/>
            </a:xfrm>
            <a:prstGeom prst="hexagon">
              <a:avLst>
                <a:gd name="adj" fmla="val 28544"/>
                <a:gd name="vf" fmla="val 115470"/>
              </a:avLst>
            </a:prstGeom>
            <a:solidFill>
              <a:schemeClr val="bg1">
                <a:alpha val="4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Hexagon 53"/>
            <p:cNvSpPr/>
            <p:nvPr/>
          </p:nvSpPr>
          <p:spPr>
            <a:xfrm rot="1800000">
              <a:off x="4463014" y="5383378"/>
              <a:ext cx="1601400" cy="1388236"/>
            </a:xfrm>
            <a:prstGeom prst="hexagon">
              <a:avLst>
                <a:gd name="adj" fmla="val 28544"/>
                <a:gd name="vf" fmla="val 115470"/>
              </a:avLst>
            </a:prstGeom>
            <a:solidFill>
              <a:schemeClr val="bg1">
                <a:alpha val="6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54"/>
            <p:cNvSpPr/>
            <p:nvPr/>
          </p:nvSpPr>
          <p:spPr>
            <a:xfrm rot="1800000">
              <a:off x="-382404" y="4201528"/>
              <a:ext cx="1261499"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56357 w 1261499"/>
                <a:gd name="connsiteY5" fmla="*/ 1388236 h 1388236"/>
                <a:gd name="connsiteX6" fmla="*/ 0 w 1261499"/>
                <a:gd name="connsiteY6" fmla="*/ 105098 h 1388236"/>
                <a:gd name="connsiteX0" fmla="*/ 0 w 1261499"/>
                <a:gd name="connsiteY0" fmla="*/ 105098 h 1388236"/>
                <a:gd name="connsiteX1" fmla="*/ 56357 w 1261499"/>
                <a:gd name="connsiteY1" fmla="*/ 0 h 1388236"/>
                <a:gd name="connsiteX2" fmla="*/ 865241 w 1261499"/>
                <a:gd name="connsiteY2" fmla="*/ 0 h 1388236"/>
                <a:gd name="connsiteX3" fmla="*/ 1261499 w 1261499"/>
                <a:gd name="connsiteY3" fmla="*/ 694118 h 1388236"/>
                <a:gd name="connsiteX4" fmla="*/ 865241 w 1261499"/>
                <a:gd name="connsiteY4" fmla="*/ 1388236 h 1388236"/>
                <a:gd name="connsiteX5" fmla="*/ 744578 w 1261499"/>
                <a:gd name="connsiteY5" fmla="*/ 1387893 h 1388236"/>
                <a:gd name="connsiteX6" fmla="*/ 0 w 1261499"/>
                <a:gd name="connsiteY6" fmla="*/ 10509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61499" h="1388236">
                  <a:moveTo>
                    <a:pt x="0" y="105098"/>
                  </a:moveTo>
                  <a:lnTo>
                    <a:pt x="56357" y="0"/>
                  </a:lnTo>
                  <a:lnTo>
                    <a:pt x="865241" y="0"/>
                  </a:lnTo>
                  <a:lnTo>
                    <a:pt x="1261499" y="694118"/>
                  </a:lnTo>
                  <a:lnTo>
                    <a:pt x="865241" y="1388236"/>
                  </a:lnTo>
                  <a:lnTo>
                    <a:pt x="744578" y="1387893"/>
                  </a:lnTo>
                  <a:lnTo>
                    <a:pt x="0" y="105098"/>
                  </a:lnTo>
                  <a:close/>
                </a:path>
              </a:pathLst>
            </a:cu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Hexagon 55"/>
            <p:cNvSpPr/>
            <p:nvPr/>
          </p:nvSpPr>
          <p:spPr>
            <a:xfrm rot="1800000">
              <a:off x="24365" y="540242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Hexagon 56"/>
            <p:cNvSpPr/>
            <p:nvPr/>
          </p:nvSpPr>
          <p:spPr>
            <a:xfrm rot="1800000">
              <a:off x="52941" y="284972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Hexagon 57"/>
            <p:cNvSpPr/>
            <p:nvPr/>
          </p:nvSpPr>
          <p:spPr>
            <a:xfrm rot="1800000">
              <a:off x="776840" y="4126077"/>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Hexagon 58"/>
            <p:cNvSpPr/>
            <p:nvPr/>
          </p:nvSpPr>
          <p:spPr>
            <a:xfrm rot="1800000">
              <a:off x="1510265" y="54119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Hexagon 59"/>
            <p:cNvSpPr/>
            <p:nvPr/>
          </p:nvSpPr>
          <p:spPr>
            <a:xfrm rot="1800000">
              <a:off x="1529316" y="2859252"/>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Hexagon 94"/>
            <p:cNvSpPr/>
            <p:nvPr/>
          </p:nvSpPr>
          <p:spPr>
            <a:xfrm rot="1800000">
              <a:off x="795890" y="1563853"/>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Hexagon 95"/>
            <p:cNvSpPr/>
            <p:nvPr/>
          </p:nvSpPr>
          <p:spPr>
            <a:xfrm rot="1800000">
              <a:off x="6806166" y="4145128"/>
              <a:ext cx="1601400" cy="1388236"/>
            </a:xfrm>
            <a:prstGeom prst="hexagon">
              <a:avLst>
                <a:gd name="adj" fmla="val 28544"/>
                <a:gd name="vf" fmla="val 115470"/>
              </a:avLst>
            </a:prstGeom>
            <a:solidFill>
              <a:schemeClr val="bg1">
                <a:alpha val="10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Hexagon 96"/>
            <p:cNvSpPr/>
            <p:nvPr/>
          </p:nvSpPr>
          <p:spPr>
            <a:xfrm rot="1800000">
              <a:off x="7549116" y="5421479"/>
              <a:ext cx="1601400" cy="1388236"/>
            </a:xfrm>
            <a:prstGeom prst="hexagon">
              <a:avLst>
                <a:gd name="adj" fmla="val 28544"/>
                <a:gd name="vf" fmla="val 115470"/>
              </a:avLst>
            </a:pr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Hexagon 97"/>
            <p:cNvSpPr/>
            <p:nvPr/>
          </p:nvSpPr>
          <p:spPr>
            <a:xfrm rot="1800000">
              <a:off x="7549117" y="2868778"/>
              <a:ext cx="1601400" cy="1388236"/>
            </a:xfrm>
            <a:prstGeom prst="hexagon">
              <a:avLst>
                <a:gd name="adj" fmla="val 28544"/>
                <a:gd name="vf" fmla="val 115470"/>
              </a:avLst>
            </a:prstGeom>
            <a:solidFill>
              <a:schemeClr val="bg1">
                <a:alpha val="7000"/>
              </a:schemeClr>
            </a:solidFill>
            <a:ln w="12700">
              <a:solidFill>
                <a:schemeClr val="bg1">
                  <a:alpha val="8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Freeform 98"/>
            <p:cNvSpPr/>
            <p:nvPr/>
          </p:nvSpPr>
          <p:spPr>
            <a:xfrm rot="1800000">
              <a:off x="8306521" y="4055629"/>
              <a:ext cx="1243407" cy="1388236"/>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118 h 1388236"/>
                <a:gd name="connsiteX1" fmla="*/ 396258 w 1601400"/>
                <a:gd name="connsiteY1" fmla="*/ 0 h 1388236"/>
                <a:gd name="connsiteX2" fmla="*/ 474029 w 1601400"/>
                <a:gd name="connsiteY2" fmla="*/ 4016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243407"/>
                <a:gd name="connsiteY0" fmla="*/ 694118 h 1388236"/>
                <a:gd name="connsiteX1" fmla="*/ 396258 w 1243407"/>
                <a:gd name="connsiteY1" fmla="*/ 0 h 1388236"/>
                <a:gd name="connsiteX2" fmla="*/ 474029 w 1243407"/>
                <a:gd name="connsiteY2" fmla="*/ 4016 h 1388236"/>
                <a:gd name="connsiteX3" fmla="*/ 1243407 w 1243407"/>
                <a:gd name="connsiteY3" fmla="*/ 1325983 h 1388236"/>
                <a:gd name="connsiteX4" fmla="*/ 1205142 w 1243407"/>
                <a:gd name="connsiteY4" fmla="*/ 1388236 h 1388236"/>
                <a:gd name="connsiteX5" fmla="*/ 396258 w 1243407"/>
                <a:gd name="connsiteY5" fmla="*/ 1388236 h 1388236"/>
                <a:gd name="connsiteX6" fmla="*/ 0 w 1243407"/>
                <a:gd name="connsiteY6" fmla="*/ 694118 h 1388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3407" h="1388236">
                  <a:moveTo>
                    <a:pt x="0" y="694118"/>
                  </a:moveTo>
                  <a:lnTo>
                    <a:pt x="396258" y="0"/>
                  </a:lnTo>
                  <a:lnTo>
                    <a:pt x="474029" y="4016"/>
                  </a:lnTo>
                  <a:lnTo>
                    <a:pt x="1243407" y="1325983"/>
                  </a:lnTo>
                  <a:lnTo>
                    <a:pt x="1205142" y="1388236"/>
                  </a:lnTo>
                  <a:lnTo>
                    <a:pt x="396258" y="1388236"/>
                  </a:lnTo>
                  <a:lnTo>
                    <a:pt x="0" y="694118"/>
                  </a:lnTo>
                  <a:close/>
                </a:path>
              </a:pathLst>
            </a:custGeom>
            <a:solidFill>
              <a:schemeClr val="bg1">
                <a:alpha val="400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Freeform 99"/>
            <p:cNvSpPr/>
            <p:nvPr/>
          </p:nvSpPr>
          <p:spPr>
            <a:xfrm rot="1800000">
              <a:off x="8306771" y="1511524"/>
              <a:ext cx="1241871" cy="1388822"/>
            </a:xfrm>
            <a:custGeom>
              <a:avLst/>
              <a:gdLst>
                <a:gd name="connsiteX0" fmla="*/ 0 w 1601400"/>
                <a:gd name="connsiteY0" fmla="*/ 694118 h 1388236"/>
                <a:gd name="connsiteX1" fmla="*/ 396258 w 1601400"/>
                <a:gd name="connsiteY1" fmla="*/ 0 h 1388236"/>
                <a:gd name="connsiteX2" fmla="*/ 1205142 w 1601400"/>
                <a:gd name="connsiteY2" fmla="*/ 0 h 1388236"/>
                <a:gd name="connsiteX3" fmla="*/ 1601400 w 1601400"/>
                <a:gd name="connsiteY3" fmla="*/ 694118 h 1388236"/>
                <a:gd name="connsiteX4" fmla="*/ 1205142 w 1601400"/>
                <a:gd name="connsiteY4" fmla="*/ 1388236 h 1388236"/>
                <a:gd name="connsiteX5" fmla="*/ 396258 w 1601400"/>
                <a:gd name="connsiteY5" fmla="*/ 1388236 h 1388236"/>
                <a:gd name="connsiteX6" fmla="*/ 0 w 1601400"/>
                <a:gd name="connsiteY6" fmla="*/ 694118 h 1388236"/>
                <a:gd name="connsiteX0" fmla="*/ 0 w 1601400"/>
                <a:gd name="connsiteY0" fmla="*/ 694704 h 1388822"/>
                <a:gd name="connsiteX1" fmla="*/ 396258 w 1601400"/>
                <a:gd name="connsiteY1" fmla="*/ 586 h 1388822"/>
                <a:gd name="connsiteX2" fmla="*/ 482002 w 1601400"/>
                <a:gd name="connsiteY2" fmla="*/ 0 h 1388822"/>
                <a:gd name="connsiteX3" fmla="*/ 1601400 w 1601400"/>
                <a:gd name="connsiteY3" fmla="*/ 694704 h 1388822"/>
                <a:gd name="connsiteX4" fmla="*/ 1205142 w 1601400"/>
                <a:gd name="connsiteY4" fmla="*/ 1388822 h 1388822"/>
                <a:gd name="connsiteX5" fmla="*/ 396258 w 1601400"/>
                <a:gd name="connsiteY5" fmla="*/ 1388822 h 1388822"/>
                <a:gd name="connsiteX6" fmla="*/ 0 w 1601400"/>
                <a:gd name="connsiteY6" fmla="*/ 694704 h 1388822"/>
                <a:gd name="connsiteX0" fmla="*/ 0 w 1241871"/>
                <a:gd name="connsiteY0" fmla="*/ 694704 h 1388822"/>
                <a:gd name="connsiteX1" fmla="*/ 396258 w 1241871"/>
                <a:gd name="connsiteY1" fmla="*/ 586 h 1388822"/>
                <a:gd name="connsiteX2" fmla="*/ 482002 w 1241871"/>
                <a:gd name="connsiteY2" fmla="*/ 0 h 1388822"/>
                <a:gd name="connsiteX3" fmla="*/ 1241871 w 1241871"/>
                <a:gd name="connsiteY3" fmla="*/ 1323912 h 1388822"/>
                <a:gd name="connsiteX4" fmla="*/ 1205142 w 1241871"/>
                <a:gd name="connsiteY4" fmla="*/ 1388822 h 1388822"/>
                <a:gd name="connsiteX5" fmla="*/ 396258 w 1241871"/>
                <a:gd name="connsiteY5" fmla="*/ 1388822 h 1388822"/>
                <a:gd name="connsiteX6" fmla="*/ 0 w 1241871"/>
                <a:gd name="connsiteY6" fmla="*/ 694704 h 1388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41871" h="1388822">
                  <a:moveTo>
                    <a:pt x="0" y="694704"/>
                  </a:moveTo>
                  <a:lnTo>
                    <a:pt x="396258" y="586"/>
                  </a:lnTo>
                  <a:lnTo>
                    <a:pt x="482002" y="0"/>
                  </a:lnTo>
                  <a:lnTo>
                    <a:pt x="1241871" y="1323912"/>
                  </a:lnTo>
                  <a:lnTo>
                    <a:pt x="1205142" y="1388822"/>
                  </a:lnTo>
                  <a:lnTo>
                    <a:pt x="396258" y="1388822"/>
                  </a:lnTo>
                  <a:lnTo>
                    <a:pt x="0" y="694704"/>
                  </a:lnTo>
                  <a:close/>
                </a:path>
              </a:pathLst>
            </a:custGeom>
            <a:solidFill>
              <a:schemeClr val="bg1">
                <a:alpha val="0"/>
              </a:schemeClr>
            </a:solidFill>
            <a:ln w="12700">
              <a:solidFill>
                <a:schemeClr val="bg1">
                  <a:alpha val="12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6" name="Rectangle 65"/>
          <p:cNvSpPr/>
          <p:nvPr/>
        </p:nvSpPr>
        <p:spPr>
          <a:xfrm>
            <a:off x="457200" y="333487"/>
            <a:ext cx="8229600" cy="6185647"/>
          </a:xfrm>
          <a:prstGeom prst="rect">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p:cNvSpPr/>
          <p:nvPr/>
        </p:nvSpPr>
        <p:spPr>
          <a:xfrm>
            <a:off x="4561242" y="-21511"/>
            <a:ext cx="3679116" cy="699244"/>
          </a:xfrm>
          <a:prstGeom prst="rect">
            <a:avLst/>
          </a:prstGeom>
          <a:solidFill>
            <a:srgbClr val="F5F5F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p:cNvSpPr/>
          <p:nvPr/>
        </p:nvSpPr>
        <p:spPr>
          <a:xfrm>
            <a:off x="4649096" y="-21510"/>
            <a:ext cx="3505200" cy="6239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1043490" y="1027664"/>
            <a:ext cx="7024744" cy="1143000"/>
          </a:xfrm>
          <a:prstGeom prst="rect">
            <a:avLst/>
          </a:prstGeom>
        </p:spPr>
        <p:txBody>
          <a:bodyPr vert="horz" lIns="91440" tIns="45720" rIns="91440" bIns="45720" rtlCol="0" anchor="b">
            <a:normAutofit/>
          </a:bodyPr>
          <a:lstStyle/>
          <a:p>
            <a:r>
              <a:rPr lang="fr-FR" smtClean="0"/>
              <a:t>Modifiez le style du titre</a:t>
            </a:r>
            <a:endParaRPr lang="en-US" dirty="0"/>
          </a:p>
        </p:txBody>
      </p:sp>
      <p:sp>
        <p:nvSpPr>
          <p:cNvPr id="3" name="Text Placeholder 2"/>
          <p:cNvSpPr>
            <a:spLocks noGrp="1"/>
          </p:cNvSpPr>
          <p:nvPr>
            <p:ph type="body" idx="1"/>
          </p:nvPr>
        </p:nvSpPr>
        <p:spPr>
          <a:xfrm>
            <a:off x="1043492" y="2323652"/>
            <a:ext cx="6777317" cy="3508977"/>
          </a:xfrm>
          <a:prstGeom prst="rect">
            <a:avLst/>
          </a:prstGeom>
        </p:spPr>
        <p:txBody>
          <a:bodyPr vert="horz" lIns="91440" tIns="45720" rIns="91440" bIns="45720" rtlCol="0">
            <a:normAutofit/>
          </a:bodyPr>
          <a:lstStyle/>
          <a:p>
            <a:pPr lvl="0"/>
            <a:r>
              <a:rPr lang="fr-FR" smtClean="0"/>
              <a:t>Modifiez les styles du texte du masque</a:t>
            </a:r>
          </a:p>
          <a:p>
            <a:pPr lvl="1"/>
            <a:r>
              <a:rPr lang="fr-FR" smtClean="0"/>
              <a:t>Deuxième niveau</a:t>
            </a:r>
          </a:p>
          <a:p>
            <a:pPr lvl="2"/>
            <a:r>
              <a:rPr lang="fr-FR" smtClean="0"/>
              <a:t>Troisième niveau</a:t>
            </a:r>
          </a:p>
          <a:p>
            <a:pPr lvl="3"/>
            <a:r>
              <a:rPr lang="fr-FR" smtClean="0"/>
              <a:t>Quatrième niveau</a:t>
            </a:r>
          </a:p>
          <a:p>
            <a:pPr lvl="4"/>
            <a:r>
              <a:rPr lang="fr-FR" smtClean="0"/>
              <a:t>Cinquième niveau</a:t>
            </a:r>
            <a:endParaRPr lang="en-US" dirty="0"/>
          </a:p>
        </p:txBody>
      </p:sp>
      <p:sp>
        <p:nvSpPr>
          <p:cNvPr id="4" name="Date Placeholder 3"/>
          <p:cNvSpPr>
            <a:spLocks noGrp="1"/>
          </p:cNvSpPr>
          <p:nvPr>
            <p:ph type="dt" sz="half" idx="2"/>
          </p:nvPr>
        </p:nvSpPr>
        <p:spPr>
          <a:xfrm>
            <a:off x="5997388" y="224492"/>
            <a:ext cx="2133600" cy="365125"/>
          </a:xfrm>
          <a:prstGeom prst="rect">
            <a:avLst/>
          </a:prstGeom>
        </p:spPr>
        <p:txBody>
          <a:bodyPr vert="horz" lIns="91440" tIns="45720" rIns="91440" bIns="45720" rtlCol="0" anchor="ctr"/>
          <a:lstStyle>
            <a:lvl1pPr algn="r">
              <a:defRPr sz="1200">
                <a:solidFill>
                  <a:srgbClr val="FEFEFE"/>
                </a:solidFill>
              </a:defRPr>
            </a:lvl1pPr>
          </a:lstStyle>
          <a:p>
            <a:fld id="{CCC499DE-1EE8-4CB3-A812-23ADC68291EA}" type="datetime1">
              <a:rPr lang="fr-BE" smtClean="0"/>
              <a:t>18/09/2018</a:t>
            </a:fld>
            <a:endParaRPr lang="fr-BE"/>
          </a:p>
        </p:txBody>
      </p:sp>
      <p:sp>
        <p:nvSpPr>
          <p:cNvPr id="5" name="Footer Placeholder 4"/>
          <p:cNvSpPr>
            <a:spLocks noGrp="1"/>
          </p:cNvSpPr>
          <p:nvPr>
            <p:ph type="ftr" sz="quarter" idx="3"/>
          </p:nvPr>
        </p:nvSpPr>
        <p:spPr>
          <a:xfrm>
            <a:off x="4641448" y="5852160"/>
            <a:ext cx="3502152" cy="365125"/>
          </a:xfrm>
          <a:prstGeom prst="rect">
            <a:avLst/>
          </a:prstGeom>
        </p:spPr>
        <p:txBody>
          <a:bodyPr vert="horz" lIns="91440" tIns="45720" rIns="91440" bIns="45720" rtlCol="0" anchor="ctr"/>
          <a:lstStyle>
            <a:lvl1pPr algn="r">
              <a:defRPr sz="1200">
                <a:solidFill>
                  <a:schemeClr val="accent1"/>
                </a:solidFill>
              </a:defRPr>
            </a:lvl1pPr>
          </a:lstStyle>
          <a:p>
            <a:r>
              <a:rPr lang="fr-BE" smtClean="0"/>
              <a:t>Jacques Marquet - UCL</a:t>
            </a:r>
            <a:endParaRPr lang="fr-BE"/>
          </a:p>
        </p:txBody>
      </p:sp>
      <p:sp>
        <p:nvSpPr>
          <p:cNvPr id="6" name="Slide Number Placeholder 5"/>
          <p:cNvSpPr>
            <a:spLocks noGrp="1"/>
          </p:cNvSpPr>
          <p:nvPr>
            <p:ph type="sldNum" sz="quarter" idx="4"/>
          </p:nvPr>
        </p:nvSpPr>
        <p:spPr>
          <a:xfrm>
            <a:off x="4649096" y="224491"/>
            <a:ext cx="1332156" cy="365125"/>
          </a:xfrm>
          <a:prstGeom prst="rect">
            <a:avLst/>
          </a:prstGeom>
        </p:spPr>
        <p:txBody>
          <a:bodyPr vert="horz" lIns="91440" tIns="45720" rIns="91440" bIns="45720" rtlCol="0" anchor="ctr"/>
          <a:lstStyle>
            <a:lvl1pPr algn="l">
              <a:defRPr sz="1200">
                <a:solidFill>
                  <a:srgbClr val="FEFEFE"/>
                </a:solidFill>
              </a:defRPr>
            </a:lvl1pPr>
          </a:lstStyle>
          <a:p>
            <a:fld id="{8B86615E-E714-4BC7-954C-DDBB76C3CC62}" type="slidenum">
              <a:rPr lang="fr-BE" smtClean="0"/>
              <a:t>‹N°›</a:t>
            </a:fld>
            <a:endParaRPr lang="fr-BE"/>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dt="0"/>
  <p:txStyles>
    <p:titleStyle>
      <a:lvl1pPr algn="l" defTabSz="914400" rtl="0" eaLnBrk="1" latinLnBrk="0" hangingPunct="1">
        <a:spcBef>
          <a:spcPct val="0"/>
        </a:spcBef>
        <a:buNone/>
        <a:defRPr sz="4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274320" algn="l" defTabSz="914400" rtl="0" eaLnBrk="1" latinLnBrk="0" hangingPunct="1">
        <a:spcBef>
          <a:spcPct val="20000"/>
        </a:spcBef>
        <a:buClr>
          <a:schemeClr val="accent1"/>
        </a:buClr>
        <a:buSzPct val="76000"/>
        <a:buFont typeface="Wingdings 2" pitchFamily="18" charset="2"/>
        <a:buChar char=""/>
        <a:defRPr sz="2400" kern="1200">
          <a:solidFill>
            <a:schemeClr val="tx2"/>
          </a:solidFill>
          <a:latin typeface="+mn-lt"/>
          <a:ea typeface="+mn-ea"/>
          <a:cs typeface="+mn-cs"/>
        </a:defRPr>
      </a:lvl1pPr>
      <a:lvl2pPr marL="640080" indent="-274320" algn="l" defTabSz="914400" rtl="0" eaLnBrk="1" latinLnBrk="0" hangingPunct="1">
        <a:spcBef>
          <a:spcPct val="20000"/>
        </a:spcBef>
        <a:buClr>
          <a:schemeClr val="accent1"/>
        </a:buClr>
        <a:buSzPct val="76000"/>
        <a:buFont typeface="Wingdings 2" pitchFamily="18" charset="2"/>
        <a:buChar char=""/>
        <a:defRPr sz="2200" kern="1200">
          <a:solidFill>
            <a:schemeClr val="tx2"/>
          </a:solidFill>
          <a:latin typeface="+mn-lt"/>
          <a:ea typeface="+mn-ea"/>
          <a:cs typeface="+mn-cs"/>
        </a:defRPr>
      </a:lvl2pPr>
      <a:lvl3pPr marL="914400" indent="-228600" algn="l" defTabSz="914400" rtl="0" eaLnBrk="1" latinLnBrk="0" hangingPunct="1">
        <a:spcBef>
          <a:spcPct val="20000"/>
        </a:spcBef>
        <a:buClr>
          <a:schemeClr val="accent1"/>
        </a:buClr>
        <a:buSzPct val="76000"/>
        <a:buFont typeface="Wingdings 2" pitchFamily="18" charset="2"/>
        <a:buChar char=""/>
        <a:defRPr sz="2000" kern="1200">
          <a:solidFill>
            <a:schemeClr val="tx2"/>
          </a:solidFill>
          <a:latin typeface="+mn-lt"/>
          <a:ea typeface="+mn-ea"/>
          <a:cs typeface="+mn-cs"/>
        </a:defRPr>
      </a:lvl3pPr>
      <a:lvl4pPr marL="1124712" indent="-228600" algn="l" defTabSz="914400" rtl="0" eaLnBrk="1" latinLnBrk="0" hangingPunct="1">
        <a:spcBef>
          <a:spcPct val="20000"/>
        </a:spcBef>
        <a:buClr>
          <a:schemeClr val="accent1"/>
        </a:buClr>
        <a:buSzPct val="76000"/>
        <a:buFont typeface="Wingdings 2" pitchFamily="18" charset="2"/>
        <a:buChar char=""/>
        <a:defRPr sz="1800" kern="1200">
          <a:solidFill>
            <a:schemeClr val="tx2"/>
          </a:solidFill>
          <a:latin typeface="+mn-lt"/>
          <a:ea typeface="+mn-ea"/>
          <a:cs typeface="+mn-cs"/>
        </a:defRPr>
      </a:lvl4pPr>
      <a:lvl5pPr marL="1325880" indent="-228600" algn="l" defTabSz="914400" rtl="0" eaLnBrk="1" latinLnBrk="0" hangingPunct="1">
        <a:spcBef>
          <a:spcPct val="20000"/>
        </a:spcBef>
        <a:buClr>
          <a:schemeClr val="accent1"/>
        </a:buClr>
        <a:buSzPct val="76000"/>
        <a:buFont typeface="Wingdings 2" pitchFamily="18" charset="2"/>
        <a:buChar char=""/>
        <a:defRPr sz="1600" kern="1200" baseline="0">
          <a:solidFill>
            <a:schemeClr val="tx2"/>
          </a:solidFill>
          <a:latin typeface="+mn-lt"/>
          <a:ea typeface="+mn-ea"/>
          <a:cs typeface="+mn-cs"/>
        </a:defRPr>
      </a:lvl5pPr>
      <a:lvl6pPr marL="1517904"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6pPr>
      <a:lvl7pPr marL="1719072"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7pPr>
      <a:lvl8pPr marL="1920240"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8pPr>
      <a:lvl9pPr marL="2121408" indent="-228600" algn="l" defTabSz="914400" rtl="0" eaLnBrk="1" latinLnBrk="0" hangingPunct="1">
        <a:spcBef>
          <a:spcPct val="20000"/>
        </a:spcBef>
        <a:buClr>
          <a:schemeClr val="accent1"/>
        </a:buClr>
        <a:buSzPct val="76000"/>
        <a:buFont typeface="Wingdings 2"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24.tmp"/><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image" Target="../media/image25.tmp"/><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26.tmp"/><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31.tmp"/><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32.tmp"/><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tmp"/><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5.tmp"/><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6.tmp"/><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8.tmp"/><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9.tmp"/><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20.tmp"/><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21.tmp"/><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BE" dirty="0" smtClean="0"/>
              <a:t>Analyse des données quantitatives</a:t>
            </a:r>
            <a:br>
              <a:rPr lang="fr-BE" dirty="0" smtClean="0"/>
            </a:br>
            <a:r>
              <a:rPr lang="fr-BE" dirty="0" smtClean="0"/>
              <a:t>LPOLS 1221</a:t>
            </a:r>
            <a:endParaRPr lang="fr-BE" dirty="0"/>
          </a:p>
        </p:txBody>
      </p:sp>
      <p:sp>
        <p:nvSpPr>
          <p:cNvPr id="3" name="Sous-titre 2"/>
          <p:cNvSpPr>
            <a:spLocks noGrp="1"/>
          </p:cNvSpPr>
          <p:nvPr>
            <p:ph type="subTitle" idx="1"/>
          </p:nvPr>
        </p:nvSpPr>
        <p:spPr/>
        <p:txBody>
          <a:bodyPr/>
          <a:lstStyle/>
          <a:p>
            <a:r>
              <a:rPr lang="fr-BE" dirty="0" smtClean="0"/>
              <a:t> </a:t>
            </a:r>
            <a:endParaRPr lang="fr-BE" dirty="0"/>
          </a:p>
        </p:txBody>
      </p:sp>
    </p:spTree>
    <p:extLst>
      <p:ext uri="{BB962C8B-B14F-4D97-AF65-F5344CB8AC3E}">
        <p14:creationId xmlns:p14="http://schemas.microsoft.com/office/powerpoint/2010/main" val="35923009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Les déterminants sociaux</a:t>
            </a:r>
            <a:endParaRPr lang="fr-BE" dirty="0"/>
          </a:p>
        </p:txBody>
      </p:sp>
      <p:sp>
        <p:nvSpPr>
          <p:cNvPr id="3" name="Espace réservé du contenu 2"/>
          <p:cNvSpPr>
            <a:spLocks noGrp="1"/>
          </p:cNvSpPr>
          <p:nvPr>
            <p:ph idx="1"/>
          </p:nvPr>
        </p:nvSpPr>
        <p:spPr/>
        <p:txBody>
          <a:bodyPr>
            <a:normAutofit fontScale="70000" lnSpcReduction="20000"/>
          </a:bodyPr>
          <a:lstStyle/>
          <a:p>
            <a:r>
              <a:rPr lang="fr-BE" dirty="0" smtClean="0"/>
              <a:t>Parmi les facteurs susceptibles d’expliquer un phénomène social, les chercheurs de sciences humaines explorent généralement un ensemble de déterminants sociaux. </a:t>
            </a:r>
          </a:p>
          <a:p>
            <a:r>
              <a:rPr lang="fr-BE" dirty="0" smtClean="0"/>
              <a:t>F. de </a:t>
            </a:r>
            <a:r>
              <a:rPr lang="fr-BE" dirty="0" err="1" smtClean="0"/>
              <a:t>Singly</a:t>
            </a:r>
            <a:r>
              <a:rPr lang="fr-BE" dirty="0" smtClean="0"/>
              <a:t>[1] passe en revue ces déterminants et donne des exemples de formulation :</a:t>
            </a:r>
          </a:p>
          <a:p>
            <a:pPr lvl="1"/>
            <a:r>
              <a:rPr lang="fr-BE" dirty="0" smtClean="0"/>
              <a:t>- le sexe</a:t>
            </a:r>
          </a:p>
          <a:p>
            <a:pPr lvl="1"/>
            <a:r>
              <a:rPr lang="fr-BE" dirty="0" smtClean="0"/>
              <a:t>- l’âge</a:t>
            </a:r>
          </a:p>
          <a:p>
            <a:pPr lvl="1"/>
            <a:r>
              <a:rPr lang="fr-BE" dirty="0" smtClean="0"/>
              <a:t>- la position sociale (CSP, type d’emploi…)</a:t>
            </a:r>
          </a:p>
          <a:p>
            <a:pPr lvl="1"/>
            <a:r>
              <a:rPr lang="fr-BE" dirty="0" smtClean="0"/>
              <a:t>- le capital scolaire (type et niveau d’études)</a:t>
            </a:r>
          </a:p>
          <a:p>
            <a:pPr lvl="1"/>
            <a:r>
              <a:rPr lang="fr-BE" dirty="0" smtClean="0"/>
              <a:t>- l’insertion familiale (état-civil, vie en couple, vie avec enfants…)</a:t>
            </a:r>
          </a:p>
          <a:p>
            <a:pPr lvl="1"/>
            <a:r>
              <a:rPr lang="fr-BE" dirty="0" smtClean="0"/>
              <a:t>- la vision du monde (religion, politique, maîtrise du monde…)</a:t>
            </a:r>
          </a:p>
          <a:p>
            <a:pPr lvl="1"/>
            <a:r>
              <a:rPr lang="fr-BE" dirty="0" smtClean="0"/>
              <a:t>- les variables contextuelles (sur l’environnement, les institutions fréquentées </a:t>
            </a:r>
            <a:r>
              <a:rPr lang="fr-BE" smtClean="0"/>
              <a:t>ou d’appartenance…)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a:t>
            </a:fld>
            <a:endParaRPr lang="fr-BE"/>
          </a:p>
        </p:txBody>
      </p:sp>
    </p:spTree>
    <p:extLst>
      <p:ext uri="{BB962C8B-B14F-4D97-AF65-F5344CB8AC3E}">
        <p14:creationId xmlns:p14="http://schemas.microsoft.com/office/powerpoint/2010/main" val="2953282137"/>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5688632" cy="792088"/>
          </a:xfrm>
        </p:spPr>
        <p:txBody>
          <a:bodyPr>
            <a:noAutofit/>
          </a:bodyPr>
          <a:lstStyle/>
          <a:p>
            <a:r>
              <a:rPr lang="fr-BE" sz="2800" dirty="0"/>
              <a:t>M</a:t>
            </a:r>
            <a:r>
              <a:rPr lang="fr-BE" sz="2800" dirty="0" smtClean="0"/>
              <a:t>atrice des </a:t>
            </a:r>
            <a:br>
              <a:rPr lang="fr-BE" sz="2800" dirty="0" smtClean="0"/>
            </a:br>
            <a:r>
              <a:rPr lang="fr-BE" sz="2800" dirty="0" smtClean="0"/>
              <a:t>composantes après rotation</a:t>
            </a:r>
            <a:endParaRPr lang="fr-BE" sz="2800" dirty="0"/>
          </a:p>
        </p:txBody>
      </p:sp>
      <p:sp>
        <p:nvSpPr>
          <p:cNvPr id="3" name="Espace réservé du contenu 2"/>
          <p:cNvSpPr>
            <a:spLocks noGrp="1"/>
          </p:cNvSpPr>
          <p:nvPr>
            <p:ph idx="1"/>
          </p:nvPr>
        </p:nvSpPr>
        <p:spPr>
          <a:xfrm>
            <a:off x="1043492" y="5445224"/>
            <a:ext cx="6777317" cy="387405"/>
          </a:xfrm>
        </p:spPr>
        <p:txBody>
          <a:bodyPr>
            <a:normAutofit fontScale="92500" lnSpcReduction="20000"/>
          </a:bodyPr>
          <a:lstStyle/>
          <a:p>
            <a:r>
              <a:rPr lang="fr-BE" dirty="0" smtClean="0"/>
              <a:t>dd</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100</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2978709821"/>
              </p:ext>
            </p:extLst>
          </p:nvPr>
        </p:nvGraphicFramePr>
        <p:xfrm>
          <a:off x="107506" y="1268756"/>
          <a:ext cx="8928991" cy="5304288"/>
        </p:xfrm>
        <a:graphic>
          <a:graphicData uri="http://schemas.openxmlformats.org/drawingml/2006/table">
            <a:tbl>
              <a:tblPr>
                <a:tableStyleId>{5C22544A-7EE6-4342-B048-85BDC9FD1C3A}</a:tableStyleId>
              </a:tblPr>
              <a:tblGrid>
                <a:gridCol w="6192686"/>
                <a:gridCol w="576064"/>
                <a:gridCol w="504056"/>
                <a:gridCol w="504056"/>
                <a:gridCol w="576064"/>
                <a:gridCol w="576065"/>
              </a:tblGrid>
              <a:tr h="36000">
                <a:tc gridSpan="6">
                  <a:txBody>
                    <a:bodyPr/>
                    <a:lstStyle/>
                    <a:p>
                      <a:pPr marL="38100" marR="38100" algn="ctr">
                        <a:lnSpc>
                          <a:spcPct val="115000"/>
                        </a:lnSpc>
                        <a:spcAft>
                          <a:spcPts val="0"/>
                        </a:spcAft>
                      </a:pPr>
                      <a:r>
                        <a:rPr lang="fr-FR" sz="1100" dirty="0">
                          <a:effectLst/>
                        </a:rPr>
                        <a:t>Matrice des composantes après </a:t>
                      </a:r>
                      <a:r>
                        <a:rPr lang="fr-FR" sz="1100" dirty="0" err="1">
                          <a:effectLst/>
                        </a:rPr>
                        <a:t>rotation</a:t>
                      </a:r>
                      <a:r>
                        <a:rPr lang="fr-FR" sz="1100" baseline="30000" dirty="0" err="1">
                          <a:effectLst/>
                        </a:rPr>
                        <a:t>a</a:t>
                      </a:r>
                      <a:endParaRPr lang="fr-BE" sz="11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rowSpan="2">
                  <a:txBody>
                    <a:bodyPr/>
                    <a:lstStyle/>
                    <a:p>
                      <a:pPr algn="ctr">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nchor="ctr"/>
                </a:tc>
                <a:tc gridSpan="5">
                  <a:txBody>
                    <a:bodyPr/>
                    <a:lstStyle/>
                    <a:p>
                      <a:pPr marL="38100" marR="38100" algn="ctr">
                        <a:lnSpc>
                          <a:spcPct val="115000"/>
                        </a:lnSpc>
                        <a:spcAft>
                          <a:spcPts val="0"/>
                        </a:spcAft>
                      </a:pPr>
                      <a:r>
                        <a:rPr lang="fr-FR" sz="1100">
                          <a:effectLst/>
                        </a:rPr>
                        <a:t>Composante</a:t>
                      </a:r>
                      <a:endParaRPr lang="fr-BE" sz="11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vMerge="1">
                  <a:txBody>
                    <a:bodyPr/>
                    <a:lstStyle/>
                    <a:p>
                      <a:endParaRPr lang="fr-BE"/>
                    </a:p>
                  </a:txBody>
                  <a:tcPr/>
                </a:tc>
                <a:tc>
                  <a:txBody>
                    <a:bodyPr/>
                    <a:lstStyle/>
                    <a:p>
                      <a:pPr marL="38100" marR="38100" algn="ctr">
                        <a:lnSpc>
                          <a:spcPct val="115000"/>
                        </a:lnSpc>
                        <a:spcAft>
                          <a:spcPts val="0"/>
                        </a:spcAft>
                      </a:pPr>
                      <a:r>
                        <a:rPr lang="fr-FR" sz="1100">
                          <a:effectLst/>
                        </a:rPr>
                        <a:t>1</a:t>
                      </a:r>
                      <a:endParaRPr lang="fr-BE" sz="11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2</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3</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4</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5</a:t>
                      </a:r>
                      <a:endParaRPr lang="fr-BE" sz="1100" dirty="0">
                        <a:solidFill>
                          <a:srgbClr val="000000"/>
                        </a:solidFill>
                        <a:effectLst/>
                        <a:latin typeface="Courier New"/>
                        <a:ea typeface="MS Mincho"/>
                      </a:endParaRPr>
                    </a:p>
                  </a:txBody>
                  <a:tcPr marL="0" marR="0" marT="0" marB="0" anchor="b"/>
                </a:tc>
              </a:tr>
              <a:tr h="198000">
                <a:tc>
                  <a:txBody>
                    <a:bodyPr/>
                    <a:lstStyle/>
                    <a:p>
                      <a:pPr marL="38100" marR="38100">
                        <a:lnSpc>
                          <a:spcPct val="115000"/>
                        </a:lnSpc>
                        <a:spcAft>
                          <a:spcPts val="0"/>
                        </a:spcAft>
                      </a:pPr>
                      <a:r>
                        <a:rPr lang="fr-FR" sz="1100" dirty="0" smtClean="0">
                          <a:effectLst/>
                        </a:rPr>
                        <a:t>Demander </a:t>
                      </a:r>
                      <a:r>
                        <a:rPr lang="fr-FR" sz="1100" dirty="0">
                          <a:effectLst/>
                        </a:rPr>
                        <a:t>des indemnités au-delà de ce à quoi on a droit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,065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,219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,567</a:t>
                      </a:r>
                      <a:endParaRPr lang="fr-BE" sz="1100" dirty="0">
                        <a:solidFill>
                          <a:srgbClr val="000000"/>
                        </a:solidFill>
                        <a:effectLst/>
                        <a:latin typeface="Courier New"/>
                        <a:ea typeface="MS Mincho"/>
                      </a:endParaRPr>
                    </a:p>
                  </a:txBody>
                  <a:tcPr marL="0" marR="0" marT="0" marB="0">
                    <a:solidFill>
                      <a:srgbClr val="0070C0"/>
                    </a:solidFill>
                  </a:tcPr>
                </a:tc>
                <a:tc>
                  <a:txBody>
                    <a:bodyPr/>
                    <a:lstStyle/>
                    <a:p>
                      <a:pPr marL="38100" marR="38100" algn="r">
                        <a:lnSpc>
                          <a:spcPct val="115000"/>
                        </a:lnSpc>
                        <a:spcAft>
                          <a:spcPts val="0"/>
                        </a:spcAft>
                      </a:pPr>
                      <a:r>
                        <a:rPr lang="fr-FR" sz="1100">
                          <a:effectLst/>
                        </a:rPr>
                        <a:t>,040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,136</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Tricher </a:t>
                      </a:r>
                      <a:r>
                        <a:rPr lang="fr-FR" sz="1100" dirty="0">
                          <a:effectLst/>
                        </a:rPr>
                        <a:t>dans sa déclaration d'impôt si on en a la possibilité </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,158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,719</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dirty="0">
                          <a:effectLst/>
                        </a:rPr>
                        <a:t>,065</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-,031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,139</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Pénétrer </a:t>
                      </a:r>
                      <a:r>
                        <a:rPr lang="fr-FR" sz="1100" dirty="0">
                          <a:effectLst/>
                        </a:rPr>
                        <a:t>dans une voiture qui ne vous appartient pas et faire un tour avec</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,653</a:t>
                      </a:r>
                      <a:endParaRPr lang="fr-BE" sz="1100" dirty="0">
                        <a:solidFill>
                          <a:srgbClr val="000000"/>
                        </a:solidFill>
                        <a:effectLst/>
                        <a:latin typeface="Courier New"/>
                        <a:ea typeface="MS Mincho"/>
                      </a:endParaRPr>
                    </a:p>
                  </a:txBody>
                  <a:tcPr marL="0" marR="0" marT="0" marB="0">
                    <a:solidFill>
                      <a:srgbClr val="0070C0"/>
                    </a:solidFill>
                  </a:tcPr>
                </a:tc>
                <a:tc>
                  <a:txBody>
                    <a:bodyPr/>
                    <a:lstStyle/>
                    <a:p>
                      <a:pPr marL="38100" marR="38100" algn="r">
                        <a:lnSpc>
                          <a:spcPct val="115000"/>
                        </a:lnSpc>
                        <a:spcAft>
                          <a:spcPts val="0"/>
                        </a:spcAft>
                      </a:pPr>
                      <a:r>
                        <a:rPr lang="fr-FR" sz="1100" dirty="0">
                          <a:effectLst/>
                        </a:rPr>
                        <a:t>,121</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Prendre </a:t>
                      </a:r>
                      <a:r>
                        <a:rPr lang="fr-FR" sz="1100" dirty="0">
                          <a:effectLst/>
                        </a:rPr>
                        <a:t>de la drogue, marijuana au haschich</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,365</a:t>
                      </a:r>
                      <a:endParaRPr lang="fr-BE" sz="1100" dirty="0">
                        <a:solidFill>
                          <a:srgbClr val="000000"/>
                        </a:solidFill>
                        <a:effectLst/>
                        <a:latin typeface="Courier New"/>
                        <a:ea typeface="MS Mincho"/>
                      </a:endParaRPr>
                    </a:p>
                  </a:txBody>
                  <a:tcPr marL="0" marR="0" marT="0" marB="0">
                    <a:solidFill>
                      <a:schemeClr val="accent1">
                        <a:lumMod val="40000"/>
                        <a:lumOff val="60000"/>
                      </a:schemeClr>
                    </a:solidFill>
                  </a:tcPr>
                </a:tc>
                <a:tc>
                  <a:txBody>
                    <a:bodyPr/>
                    <a:lstStyle/>
                    <a:p>
                      <a:pPr marL="38100" marR="38100" algn="r">
                        <a:lnSpc>
                          <a:spcPct val="115000"/>
                        </a:lnSpc>
                        <a:spcAft>
                          <a:spcPts val="0"/>
                        </a:spcAft>
                      </a:pPr>
                      <a:r>
                        <a:rPr lang="fr-FR" sz="1100">
                          <a:effectLst/>
                        </a:rPr>
                        <a:t>,149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-,496</a:t>
                      </a:r>
                      <a:endParaRPr lang="fr-BE" sz="1100" dirty="0">
                        <a:solidFill>
                          <a:srgbClr val="000000"/>
                        </a:solidFill>
                        <a:effectLst/>
                        <a:latin typeface="Courier New"/>
                        <a:ea typeface="MS Mincho"/>
                      </a:endParaRPr>
                    </a:p>
                  </a:txBody>
                  <a:tcPr marL="0" marR="0" marT="0" marB="0">
                    <a:solidFill>
                      <a:srgbClr val="FFFF00"/>
                    </a:solidFill>
                  </a:tcPr>
                </a:tc>
              </a:tr>
              <a:tr h="198000">
                <a:tc>
                  <a:txBody>
                    <a:bodyPr/>
                    <a:lstStyle/>
                    <a:p>
                      <a:pPr marL="38100" marR="38100">
                        <a:lnSpc>
                          <a:spcPct val="115000"/>
                        </a:lnSpc>
                        <a:spcAft>
                          <a:spcPts val="0"/>
                        </a:spcAft>
                      </a:pPr>
                      <a:r>
                        <a:rPr lang="fr-FR" sz="1100" dirty="0" smtClean="0">
                          <a:effectLst/>
                        </a:rPr>
                        <a:t>Mentir </a:t>
                      </a:r>
                      <a:r>
                        <a:rPr lang="fr-FR" sz="1100" dirty="0">
                          <a:effectLst/>
                        </a:rPr>
                        <a:t>dans son intérêt personnel</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,196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,560</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,140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-,053</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Des </a:t>
                      </a:r>
                      <a:r>
                        <a:rPr lang="fr-FR" sz="1100" dirty="0">
                          <a:effectLst/>
                        </a:rPr>
                        <a:t>hommes et des femmes mariés qui ont une aventure avec quelqu'un d'autre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,509</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,107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,398</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-,126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-,109</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Accepter </a:t>
                      </a:r>
                      <a:r>
                        <a:rPr lang="fr-FR" sz="1100" dirty="0">
                          <a:effectLst/>
                        </a:rPr>
                        <a:t>un pot de vin dans l'exercice de ses fonctions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-,091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,464</a:t>
                      </a:r>
                      <a:endParaRPr lang="fr-BE" sz="1100" dirty="0">
                        <a:solidFill>
                          <a:srgbClr val="000000"/>
                        </a:solidFill>
                        <a:effectLst/>
                        <a:latin typeface="Courier New"/>
                        <a:ea typeface="MS Mincho"/>
                      </a:endParaRPr>
                    </a:p>
                  </a:txBody>
                  <a:tcPr marL="0" marR="0" marT="0" marB="0">
                    <a:solidFill>
                      <a:schemeClr val="accent3">
                        <a:lumMod val="60000"/>
                        <a:lumOff val="40000"/>
                      </a:schemeClr>
                    </a:solidFill>
                  </a:tcPr>
                </a:tc>
                <a:tc>
                  <a:txBody>
                    <a:bodyPr/>
                    <a:lstStyle/>
                    <a:p>
                      <a:pPr marL="38100" marR="38100" algn="r">
                        <a:lnSpc>
                          <a:spcPct val="115000"/>
                        </a:lnSpc>
                        <a:spcAft>
                          <a:spcPts val="0"/>
                        </a:spcAft>
                      </a:pPr>
                      <a:r>
                        <a:rPr lang="fr-FR" sz="1100" dirty="0">
                          <a:effectLst/>
                        </a:rPr>
                        <a:t>,357</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,253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,060</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L'homosexualité</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,618</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,102</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,237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-,197</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L'avortement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,711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,176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 </a:t>
                      </a:r>
                      <a:r>
                        <a:rPr lang="fr-FR" sz="1100" dirty="0">
                          <a:effectLst/>
                        </a:rPr>
                        <a:t>divorce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,664</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L'euthanasie</a:t>
                      </a:r>
                      <a:r>
                        <a:rPr lang="fr-FR" sz="1100" dirty="0">
                          <a:effectLst/>
                        </a:rPr>
                        <a:t>, </a:t>
                      </a:r>
                      <a:r>
                        <a:rPr lang="fr-FR" sz="1100" dirty="0" err="1">
                          <a:effectLst/>
                        </a:rPr>
                        <a:t>c.à,d</a:t>
                      </a:r>
                      <a:r>
                        <a:rPr lang="fr-FR" sz="1100" dirty="0">
                          <a:effectLst/>
                        </a:rPr>
                        <a:t>. mettre fin aux jours de quelqu'un qui est incurable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,601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,320</a:t>
                      </a:r>
                      <a:endParaRPr lang="fr-BE" sz="1100" dirty="0">
                        <a:solidFill>
                          <a:srgbClr val="000000"/>
                        </a:solidFill>
                        <a:effectLst/>
                        <a:latin typeface="Courier New"/>
                        <a:ea typeface="MS Mincho"/>
                      </a:endParaRPr>
                    </a:p>
                  </a:txBody>
                  <a:tcPr marL="0" marR="0" marT="0" marB="0">
                    <a:solidFill>
                      <a:srgbClr val="FFFF00"/>
                    </a:solidFill>
                  </a:tcPr>
                </a:tc>
              </a:tr>
              <a:tr h="198000">
                <a:tc>
                  <a:txBody>
                    <a:bodyPr/>
                    <a:lstStyle/>
                    <a:p>
                      <a:pPr marL="38100" marR="38100">
                        <a:lnSpc>
                          <a:spcPct val="115000"/>
                        </a:lnSpc>
                        <a:spcAft>
                          <a:spcPts val="0"/>
                        </a:spcAft>
                      </a:pPr>
                      <a:r>
                        <a:rPr lang="fr-FR" sz="1100" dirty="0" smtClean="0">
                          <a:effectLst/>
                        </a:rPr>
                        <a:t>Le </a:t>
                      </a:r>
                      <a:r>
                        <a:rPr lang="fr-FR" sz="1100" dirty="0">
                          <a:effectLst/>
                        </a:rPr>
                        <a:t>suicide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,583</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,036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,056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Payer </a:t>
                      </a:r>
                      <a:r>
                        <a:rPr lang="fr-FR" sz="1100" dirty="0">
                          <a:effectLst/>
                        </a:rPr>
                        <a:t>en liquide pour éviter les impôts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,143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,757</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-,086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,094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Avoir </a:t>
                      </a:r>
                      <a:r>
                        <a:rPr lang="fr-FR" sz="1100" dirty="0">
                          <a:effectLst/>
                        </a:rPr>
                        <a:t>des relations sexuelles avec des personnes de rencontre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,588</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,170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,308</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-,045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-,278</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S'arranger </a:t>
                      </a:r>
                      <a:r>
                        <a:rPr lang="fr-FR" sz="1100" dirty="0">
                          <a:effectLst/>
                        </a:rPr>
                        <a:t>pour ne pas payer le billet dans le train ou l'autobus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,038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,580</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,271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,072</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-,224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La </a:t>
                      </a:r>
                      <a:r>
                        <a:rPr lang="fr-FR" sz="1100" dirty="0">
                          <a:effectLst/>
                        </a:rPr>
                        <a:t>prostitution</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,631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,156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,176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,088</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Les </a:t>
                      </a:r>
                      <a:r>
                        <a:rPr lang="fr-FR" sz="1100" dirty="0">
                          <a:effectLst/>
                        </a:rPr>
                        <a:t>expériences scientifiques sur des embryons humains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,239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,706</a:t>
                      </a:r>
                      <a:endParaRPr lang="fr-BE" sz="1100" dirty="0">
                        <a:solidFill>
                          <a:srgbClr val="000000"/>
                        </a:solidFill>
                        <a:effectLst/>
                        <a:latin typeface="Courier New"/>
                        <a:ea typeface="MS Mincho"/>
                      </a:endParaRPr>
                    </a:p>
                  </a:txBody>
                  <a:tcPr marL="0" marR="0" marT="0" marB="0">
                    <a:solidFill>
                      <a:srgbClr val="C00000"/>
                    </a:solidFill>
                  </a:tcPr>
                </a:tc>
                <a:tc>
                  <a:txBody>
                    <a:bodyPr/>
                    <a:lstStyle/>
                    <a:p>
                      <a:pPr marL="38100" marR="38100" algn="r">
                        <a:lnSpc>
                          <a:spcPct val="115000"/>
                        </a:lnSpc>
                        <a:spcAft>
                          <a:spcPts val="0"/>
                        </a:spcAft>
                      </a:pPr>
                      <a:r>
                        <a:rPr lang="fr-FR" sz="1100">
                          <a:effectLst/>
                        </a:rPr>
                        <a:t>-,002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Les </a:t>
                      </a:r>
                      <a:r>
                        <a:rPr lang="fr-FR" sz="1100" dirty="0">
                          <a:effectLst/>
                        </a:rPr>
                        <a:t>manipulations génétiques sur des produits alimentaires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,123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,755</a:t>
                      </a:r>
                      <a:endParaRPr lang="fr-BE" sz="1100" dirty="0">
                        <a:solidFill>
                          <a:srgbClr val="000000"/>
                        </a:solidFill>
                        <a:effectLst/>
                        <a:latin typeface="Courier New"/>
                        <a:ea typeface="MS Mincho"/>
                      </a:endParaRPr>
                    </a:p>
                  </a:txBody>
                  <a:tcPr marL="0" marR="0" marT="0" marB="0">
                    <a:solidFill>
                      <a:srgbClr val="C00000"/>
                    </a:solidFill>
                  </a:tcPr>
                </a:tc>
                <a:tc>
                  <a:txBody>
                    <a:bodyPr/>
                    <a:lstStyle/>
                    <a:p>
                      <a:pPr marL="38100" marR="38100" algn="r">
                        <a:lnSpc>
                          <a:spcPct val="115000"/>
                        </a:lnSpc>
                        <a:spcAft>
                          <a:spcPts val="0"/>
                        </a:spcAft>
                      </a:pPr>
                      <a:r>
                        <a:rPr lang="fr-FR" sz="1100">
                          <a:effectLst/>
                        </a:rPr>
                        <a:t>-,054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L'insémination </a:t>
                      </a:r>
                      <a:r>
                        <a:rPr lang="fr-FR" sz="1100" dirty="0">
                          <a:effectLst/>
                        </a:rPr>
                        <a:t>artificielle et la fécondation in vitro</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,472</a:t>
                      </a:r>
                      <a:endParaRPr lang="fr-BE" sz="1100" dirty="0">
                        <a:solidFill>
                          <a:srgbClr val="000000"/>
                        </a:solidFill>
                        <a:effectLst/>
                        <a:latin typeface="Courier New"/>
                        <a:ea typeface="MS Mincho"/>
                      </a:endParaRPr>
                    </a:p>
                  </a:txBody>
                  <a:tcPr marL="0" marR="0" marT="0" marB="0">
                    <a:solidFill>
                      <a:schemeClr val="accent1">
                        <a:lumMod val="40000"/>
                        <a:lumOff val="60000"/>
                      </a:schemeClr>
                    </a:solidFill>
                  </a:tcPr>
                </a:tc>
                <a:tc>
                  <a:txBody>
                    <a:bodyPr/>
                    <a:lstStyle/>
                    <a:p>
                      <a:pPr marL="38100" marR="38100" algn="r">
                        <a:lnSpc>
                          <a:spcPct val="115000"/>
                        </a:lnSpc>
                        <a:spcAft>
                          <a:spcPts val="0"/>
                        </a:spcAft>
                      </a:pPr>
                      <a:r>
                        <a:rPr lang="fr-FR" sz="1100">
                          <a:effectLst/>
                        </a:rPr>
                        <a:t>,177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-,366</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dirty="0">
                          <a:effectLst/>
                        </a:rPr>
                        <a:t>,311</a:t>
                      </a:r>
                      <a:endParaRPr lang="fr-BE" sz="1100" dirty="0">
                        <a:solidFill>
                          <a:srgbClr val="000000"/>
                        </a:solidFill>
                        <a:effectLst/>
                        <a:latin typeface="Courier New"/>
                        <a:ea typeface="MS Mincho"/>
                      </a:endParaRPr>
                    </a:p>
                  </a:txBody>
                  <a:tcPr marL="0" marR="0" marT="0" marB="0">
                    <a:solidFill>
                      <a:srgbClr val="FF0000"/>
                    </a:solidFill>
                  </a:tcPr>
                </a:tc>
                <a:tc>
                  <a:txBody>
                    <a:bodyPr/>
                    <a:lstStyle/>
                    <a:p>
                      <a:pPr marL="38100" marR="38100" algn="r">
                        <a:lnSpc>
                          <a:spcPct val="115000"/>
                        </a:lnSpc>
                        <a:spcAft>
                          <a:spcPts val="0"/>
                        </a:spcAft>
                      </a:pPr>
                      <a:r>
                        <a:rPr lang="fr-FR" sz="1100">
                          <a:effectLst/>
                        </a:rPr>
                        <a:t>,065</a:t>
                      </a:r>
                      <a:endParaRPr lang="fr-BE" sz="1100">
                        <a:solidFill>
                          <a:srgbClr val="000000"/>
                        </a:solidFill>
                        <a:effectLst/>
                        <a:latin typeface="Courier New"/>
                        <a:ea typeface="MS Mincho"/>
                      </a:endParaRPr>
                    </a:p>
                  </a:txBody>
                  <a:tcPr marL="0" marR="0" marT="0" marB="0"/>
                </a:tc>
              </a:tr>
              <a:tr h="36000">
                <a:tc>
                  <a:txBody>
                    <a:bodyPr/>
                    <a:lstStyle/>
                    <a:p>
                      <a:pPr marL="38100" marR="38100">
                        <a:lnSpc>
                          <a:spcPct val="115000"/>
                        </a:lnSpc>
                        <a:spcAft>
                          <a:spcPts val="0"/>
                        </a:spcAft>
                      </a:pPr>
                      <a:r>
                        <a:rPr lang="fr-FR" sz="1100" dirty="0" smtClean="0">
                          <a:effectLst/>
                        </a:rPr>
                        <a:t>La </a:t>
                      </a:r>
                      <a:r>
                        <a:rPr lang="fr-FR" sz="1100" dirty="0">
                          <a:effectLst/>
                        </a:rPr>
                        <a:t>peine de mort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,096</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,779</a:t>
                      </a:r>
                      <a:endParaRPr lang="fr-BE" sz="1100" dirty="0">
                        <a:solidFill>
                          <a:srgbClr val="000000"/>
                        </a:solidFill>
                        <a:effectLst/>
                        <a:latin typeface="Courier New"/>
                        <a:ea typeface="MS Mincho"/>
                      </a:endParaRPr>
                    </a:p>
                  </a:txBody>
                  <a:tcPr marL="0" marR="0" marT="0" marB="0">
                    <a:solidFill>
                      <a:srgbClr val="FFC000"/>
                    </a:solidFill>
                  </a:tcPr>
                </a:tc>
              </a:tr>
              <a:tr h="36000">
                <a:tc gridSpan="6">
                  <a:txBody>
                    <a:bodyPr/>
                    <a:lstStyle/>
                    <a:p>
                      <a:pPr marL="38100" marR="38100">
                        <a:lnSpc>
                          <a:spcPct val="115000"/>
                        </a:lnSpc>
                        <a:spcAft>
                          <a:spcPts val="0"/>
                        </a:spcAft>
                      </a:pPr>
                      <a:r>
                        <a:rPr lang="fr-FR" sz="1100" dirty="0">
                          <a:effectLst/>
                        </a:rPr>
                        <a:t>Méthode d'extraction : Analyse en composantes principales. </a:t>
                      </a:r>
                      <a:endParaRPr lang="fr-BE" sz="1100" dirty="0">
                        <a:effectLst/>
                      </a:endParaRPr>
                    </a:p>
                    <a:p>
                      <a:pPr marL="38100" marR="38100">
                        <a:lnSpc>
                          <a:spcPct val="115000"/>
                        </a:lnSpc>
                        <a:spcAft>
                          <a:spcPts val="0"/>
                        </a:spcAft>
                      </a:pPr>
                      <a:r>
                        <a:rPr lang="fr-FR" sz="1100" dirty="0">
                          <a:effectLst/>
                        </a:rPr>
                        <a:t> Méthode de rotation : </a:t>
                      </a:r>
                      <a:r>
                        <a:rPr lang="fr-FR" sz="1100" dirty="0" err="1">
                          <a:effectLst/>
                        </a:rPr>
                        <a:t>Varimax</a:t>
                      </a:r>
                      <a:r>
                        <a:rPr lang="fr-FR" sz="1100" dirty="0">
                          <a:effectLst/>
                        </a:rPr>
                        <a:t> avec normalisation de Kaiser.</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gridSpan="6">
                  <a:txBody>
                    <a:bodyPr/>
                    <a:lstStyle/>
                    <a:p>
                      <a:pPr marL="38100" marR="38100">
                        <a:lnSpc>
                          <a:spcPct val="115000"/>
                        </a:lnSpc>
                        <a:spcAft>
                          <a:spcPts val="0"/>
                        </a:spcAft>
                      </a:pPr>
                      <a:r>
                        <a:rPr lang="fr-FR" sz="1100" dirty="0">
                          <a:effectLst/>
                        </a:rPr>
                        <a:t>a. La rotation a convergé en 10 itérations.</a:t>
                      </a:r>
                      <a:endParaRPr lang="fr-BE" sz="1100" dirty="0">
                        <a:effectLst/>
                      </a:endParaRPr>
                    </a:p>
                    <a:p>
                      <a:pPr marL="38100" marR="38100">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Tree>
    <p:extLst>
      <p:ext uri="{BB962C8B-B14F-4D97-AF65-F5344CB8AC3E}">
        <p14:creationId xmlns:p14="http://schemas.microsoft.com/office/powerpoint/2010/main" val="30414932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76064"/>
          </a:xfrm>
        </p:spPr>
        <p:txBody>
          <a:bodyPr>
            <a:normAutofit fontScale="90000"/>
          </a:bodyPr>
          <a:lstStyle/>
          <a:p>
            <a:r>
              <a:rPr lang="fr-BE" dirty="0" smtClean="0"/>
              <a:t>Pour l’interprétation…</a:t>
            </a:r>
            <a:endParaRPr lang="fr-BE" dirty="0"/>
          </a:p>
        </p:txBody>
      </p:sp>
      <p:sp>
        <p:nvSpPr>
          <p:cNvPr id="3" name="Espace réservé du contenu 2"/>
          <p:cNvSpPr>
            <a:spLocks noGrp="1"/>
          </p:cNvSpPr>
          <p:nvPr>
            <p:ph idx="1"/>
          </p:nvPr>
        </p:nvSpPr>
        <p:spPr>
          <a:xfrm>
            <a:off x="1043492" y="1412776"/>
            <a:ext cx="6777317" cy="4419853"/>
          </a:xfrm>
        </p:spPr>
        <p:txBody>
          <a:bodyPr>
            <a:normAutofit/>
          </a:bodyPr>
          <a:lstStyle/>
          <a:p>
            <a:r>
              <a:rPr lang="fr-BE" dirty="0" smtClean="0"/>
              <a:t>Pour chaque facteur, il convient de repérer les variables ayant une saturation importante (et dans tous les cas supérieure à 0.3).</a:t>
            </a:r>
          </a:p>
          <a:p>
            <a:r>
              <a:rPr lang="fr-BE" dirty="0" smtClean="0"/>
              <a:t>Il faut ensuite les classer dans l’ordre des saturations (en valeur absolue) en commençant par la plus importante.</a:t>
            </a:r>
          </a:p>
          <a:p>
            <a:r>
              <a:rPr lang="fr-BE" dirty="0" smtClean="0"/>
              <a:t>Pour l’interprétation, on se référera à l’intitulé exact des variables.</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101</a:t>
            </a:fld>
            <a:endParaRPr lang="fr-BE"/>
          </a:p>
        </p:txBody>
      </p:sp>
    </p:spTree>
    <p:extLst>
      <p:ext uri="{BB962C8B-B14F-4D97-AF65-F5344CB8AC3E}">
        <p14:creationId xmlns:p14="http://schemas.microsoft.com/office/powerpoint/2010/main" val="202740807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76064"/>
          </a:xfrm>
        </p:spPr>
        <p:txBody>
          <a:bodyPr>
            <a:normAutofit fontScale="90000"/>
          </a:bodyPr>
          <a:lstStyle/>
          <a:p>
            <a:r>
              <a:rPr lang="fr-BE" dirty="0" smtClean="0"/>
              <a:t>Nommer le facteur</a:t>
            </a:r>
            <a:endParaRPr lang="fr-BE" dirty="0"/>
          </a:p>
        </p:txBody>
      </p:sp>
      <p:sp>
        <p:nvSpPr>
          <p:cNvPr id="3" name="Espace réservé du contenu 2"/>
          <p:cNvSpPr>
            <a:spLocks noGrp="1"/>
          </p:cNvSpPr>
          <p:nvPr>
            <p:ph idx="1"/>
          </p:nvPr>
        </p:nvSpPr>
        <p:spPr>
          <a:xfrm>
            <a:off x="1043492" y="1412776"/>
            <a:ext cx="7100108" cy="4536504"/>
          </a:xfrm>
        </p:spPr>
        <p:txBody>
          <a:bodyPr>
            <a:normAutofit/>
          </a:bodyPr>
          <a:lstStyle/>
          <a:p>
            <a:r>
              <a:rPr lang="fr-BE" dirty="0" smtClean="0"/>
              <a:t>Le nom du facteur est le « socle commun » permettant de réunir les variables significatives.</a:t>
            </a:r>
          </a:p>
          <a:p>
            <a:r>
              <a:rPr lang="fr-BE" dirty="0" smtClean="0"/>
              <a:t>Pour ce faire, il s’agit de respecter :</a:t>
            </a:r>
          </a:p>
          <a:p>
            <a:pPr lvl="1"/>
            <a:r>
              <a:rPr lang="fr-BE" dirty="0" smtClean="0"/>
              <a:t>la cohérence interne = toutes les variables significatives sont en adéquation avec le nom donné au facteur</a:t>
            </a:r>
          </a:p>
          <a:p>
            <a:pPr lvl="1"/>
            <a:r>
              <a:rPr lang="fr-BE" dirty="0" smtClean="0"/>
              <a:t>la cohérence externe = le nom attribué au facteur ne vaut pas pour des variables ayant une faible saturation pour ce facteur, mais une forte saturation pour d’autres facteurs.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102</a:t>
            </a:fld>
            <a:endParaRPr lang="fr-BE"/>
          </a:p>
        </p:txBody>
      </p:sp>
    </p:spTree>
    <p:extLst>
      <p:ext uri="{BB962C8B-B14F-4D97-AF65-F5344CB8AC3E}">
        <p14:creationId xmlns:p14="http://schemas.microsoft.com/office/powerpoint/2010/main" val="4189085819"/>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8645" y="2900829"/>
            <a:ext cx="6637468" cy="816203"/>
          </a:xfrm>
        </p:spPr>
        <p:txBody>
          <a:bodyPr/>
          <a:lstStyle/>
          <a:p>
            <a:r>
              <a:rPr lang="fr-BE" dirty="0" smtClean="0"/>
              <a:t>Interprétation</a:t>
            </a:r>
            <a:endParaRPr lang="fr-BE" dirty="0"/>
          </a:p>
        </p:txBody>
      </p:sp>
      <p:sp>
        <p:nvSpPr>
          <p:cNvPr id="3" name="Espace réservé du texte 2"/>
          <p:cNvSpPr>
            <a:spLocks noGrp="1"/>
          </p:cNvSpPr>
          <p:nvPr>
            <p:ph type="body"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103</a:t>
            </a:fld>
            <a:endParaRPr lang="fr-BE"/>
          </a:p>
        </p:txBody>
      </p:sp>
    </p:spTree>
    <p:extLst>
      <p:ext uri="{BB962C8B-B14F-4D97-AF65-F5344CB8AC3E}">
        <p14:creationId xmlns:p14="http://schemas.microsoft.com/office/powerpoint/2010/main" val="483119472"/>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4104456" cy="792088"/>
          </a:xfrm>
        </p:spPr>
        <p:txBody>
          <a:bodyPr>
            <a:noAutofit/>
          </a:bodyPr>
          <a:lstStyle/>
          <a:p>
            <a:r>
              <a:rPr lang="fr-BE" sz="2800" dirty="0" smtClean="0"/>
              <a:t>La matrice des composantes</a:t>
            </a:r>
            <a:endParaRPr lang="fr-BE" sz="2800" dirty="0"/>
          </a:p>
        </p:txBody>
      </p:sp>
      <p:sp>
        <p:nvSpPr>
          <p:cNvPr id="3" name="Espace réservé du contenu 2"/>
          <p:cNvSpPr>
            <a:spLocks noGrp="1"/>
          </p:cNvSpPr>
          <p:nvPr>
            <p:ph idx="1"/>
          </p:nvPr>
        </p:nvSpPr>
        <p:spPr>
          <a:xfrm>
            <a:off x="1043492" y="5445224"/>
            <a:ext cx="6777317" cy="387405"/>
          </a:xfrm>
        </p:spPr>
        <p:txBody>
          <a:bodyPr>
            <a:normAutofit fontScale="92500" lnSpcReduction="20000"/>
          </a:bodyPr>
          <a:lstStyle/>
          <a:p>
            <a:r>
              <a:rPr lang="fr-BE" dirty="0" smtClean="0"/>
              <a:t>dd</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104</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1013176953"/>
              </p:ext>
            </p:extLst>
          </p:nvPr>
        </p:nvGraphicFramePr>
        <p:xfrm>
          <a:off x="107504" y="1214514"/>
          <a:ext cx="8856984" cy="5526854"/>
        </p:xfrm>
        <a:graphic>
          <a:graphicData uri="http://schemas.openxmlformats.org/drawingml/2006/table">
            <a:tbl>
              <a:tblPr>
                <a:tableStyleId>{5C22544A-7EE6-4342-B048-85BDC9FD1C3A}</a:tableStyleId>
              </a:tblPr>
              <a:tblGrid>
                <a:gridCol w="5832648"/>
                <a:gridCol w="648072"/>
                <a:gridCol w="576064"/>
                <a:gridCol w="648072"/>
                <a:gridCol w="576064"/>
                <a:gridCol w="576064"/>
              </a:tblGrid>
              <a:tr h="216024">
                <a:tc gridSpan="6">
                  <a:txBody>
                    <a:bodyPr/>
                    <a:lstStyle/>
                    <a:p>
                      <a:pPr marL="38100" marR="38100" algn="ctr">
                        <a:lnSpc>
                          <a:spcPct val="115000"/>
                        </a:lnSpc>
                        <a:spcAft>
                          <a:spcPts val="0"/>
                        </a:spcAft>
                      </a:pPr>
                      <a:r>
                        <a:rPr lang="fr-FR" sz="1100" dirty="0">
                          <a:effectLst/>
                        </a:rPr>
                        <a:t>Matrice des </a:t>
                      </a:r>
                      <a:r>
                        <a:rPr lang="fr-FR" sz="1100" dirty="0" err="1">
                          <a:effectLst/>
                        </a:rPr>
                        <a:t>composantes</a:t>
                      </a:r>
                      <a:r>
                        <a:rPr lang="fr-FR" sz="1100" baseline="30000" dirty="0" err="1">
                          <a:effectLst/>
                        </a:rPr>
                        <a:t>a</a:t>
                      </a:r>
                      <a:endParaRPr lang="fr-BE" sz="11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20531">
                <a:tc rowSpan="2">
                  <a:txBody>
                    <a:bodyPr/>
                    <a:lstStyle/>
                    <a:p>
                      <a:pPr algn="ctr">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nchor="ctr"/>
                </a:tc>
                <a:tc gridSpan="5">
                  <a:txBody>
                    <a:bodyPr/>
                    <a:lstStyle/>
                    <a:p>
                      <a:pPr marL="38100" marR="38100" algn="ctr">
                        <a:lnSpc>
                          <a:spcPct val="115000"/>
                        </a:lnSpc>
                        <a:spcAft>
                          <a:spcPts val="0"/>
                        </a:spcAft>
                      </a:pPr>
                      <a:r>
                        <a:rPr lang="fr-FR" sz="1200" dirty="0">
                          <a:effectLst/>
                        </a:rPr>
                        <a:t>Composante</a:t>
                      </a:r>
                      <a:endParaRPr lang="fr-BE" sz="12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0">
                <a:tc vMerge="1">
                  <a:txBody>
                    <a:bodyPr/>
                    <a:lstStyle/>
                    <a:p>
                      <a:endParaRPr lang="fr-BE"/>
                    </a:p>
                  </a:txBody>
                  <a:tcPr/>
                </a:tc>
                <a:tc>
                  <a:txBody>
                    <a:bodyPr/>
                    <a:lstStyle/>
                    <a:p>
                      <a:pPr marL="38100" marR="38100" algn="ctr">
                        <a:lnSpc>
                          <a:spcPct val="115000"/>
                        </a:lnSpc>
                        <a:spcAft>
                          <a:spcPts val="0"/>
                        </a:spcAft>
                      </a:pPr>
                      <a:r>
                        <a:rPr lang="fr-FR" sz="1200" dirty="0">
                          <a:effectLst/>
                        </a:rPr>
                        <a:t>1</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2</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dirty="0">
                          <a:effectLst/>
                        </a:rPr>
                        <a:t>3</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dirty="0">
                          <a:effectLst/>
                        </a:rPr>
                        <a:t>4</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5</a:t>
                      </a:r>
                      <a:endParaRPr lang="fr-BE" sz="1200" dirty="0">
                        <a:solidFill>
                          <a:srgbClr val="000000"/>
                        </a:solidFill>
                        <a:effectLst/>
                        <a:latin typeface="Courier New"/>
                        <a:ea typeface="MS Mincho"/>
                      </a:endParaRPr>
                    </a:p>
                  </a:txBody>
                  <a:tcPr marL="0" marR="0" marT="0" marB="0" anchor="b"/>
                </a:tc>
              </a:tr>
              <a:tr h="149293">
                <a:tc>
                  <a:txBody>
                    <a:bodyPr/>
                    <a:lstStyle/>
                    <a:p>
                      <a:pPr marL="38100" marR="38100">
                        <a:lnSpc>
                          <a:spcPct val="115000"/>
                        </a:lnSpc>
                        <a:spcAft>
                          <a:spcPts val="0"/>
                        </a:spcAft>
                      </a:pPr>
                      <a:r>
                        <a:rPr lang="fr-FR" sz="1100" dirty="0" smtClean="0">
                          <a:effectLst/>
                        </a:rPr>
                        <a:t>Demander </a:t>
                      </a:r>
                      <a:r>
                        <a:rPr lang="fr-FR" sz="1100" dirty="0">
                          <a:effectLst/>
                        </a:rPr>
                        <a:t>des indemnités au-delà de ce à quoi on a droit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-,120</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,249</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Tricher </a:t>
                      </a:r>
                      <a:r>
                        <a:rPr lang="fr-FR" sz="1100" dirty="0">
                          <a:effectLst/>
                        </a:rPr>
                        <a:t>dans sa déclaration d'impôt si on en a la possibilité </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,415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,314</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-,058</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-,280</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Pénétrer </a:t>
                      </a:r>
                      <a:r>
                        <a:rPr lang="fr-FR" sz="1100" dirty="0">
                          <a:effectLst/>
                        </a:rPr>
                        <a:t>dans une voiture qui ne vous appartient pas et faire un tour avec</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,191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-,307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-,015</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,320</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Prendre </a:t>
                      </a:r>
                      <a:r>
                        <a:rPr lang="fr-FR" sz="1100" dirty="0">
                          <a:effectLst/>
                        </a:rPr>
                        <a:t>de la drogue, marijuana au haschich</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,153</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-,122</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Mentir </a:t>
                      </a:r>
                      <a:r>
                        <a:rPr lang="fr-FR" sz="1100" dirty="0">
                          <a:effectLst/>
                        </a:rPr>
                        <a:t>dans son intérêt personnel</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,037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-,222</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Des </a:t>
                      </a:r>
                      <a:r>
                        <a:rPr lang="fr-FR" sz="1100" dirty="0">
                          <a:effectLst/>
                        </a:rPr>
                        <a:t>hommes et des femmes mariés qui ont une aventure avec quelqu'un d'autre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,508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-,292</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,038</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Accepter </a:t>
                      </a:r>
                      <a:r>
                        <a:rPr lang="fr-FR" sz="1100" dirty="0">
                          <a:effectLst/>
                        </a:rPr>
                        <a:t>un pot de vin dans l'exercice de ses fonctions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,538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,197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,079</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L'homosexualité</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,573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-,439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,139</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-,149</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L'avortement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,648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-,298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,037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,146</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Le </a:t>
                      </a:r>
                      <a:r>
                        <a:rPr lang="fr-FR" sz="1100" dirty="0">
                          <a:effectLst/>
                        </a:rPr>
                        <a:t>divorce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,596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-,299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-,117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,023</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L'euthanasie</a:t>
                      </a:r>
                      <a:r>
                        <a:rPr lang="fr-FR" sz="1100" dirty="0">
                          <a:effectLst/>
                        </a:rPr>
                        <a:t>, </a:t>
                      </a:r>
                      <a:r>
                        <a:rPr lang="fr-FR" sz="1100" dirty="0" err="1">
                          <a:effectLst/>
                        </a:rPr>
                        <a:t>c.à,d</a:t>
                      </a:r>
                      <a:r>
                        <a:rPr lang="fr-FR" sz="1100" dirty="0">
                          <a:effectLst/>
                        </a:rPr>
                        <a:t>. mettre fin aux jours de quelqu'un qui est incurable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,548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,343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-,171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,088</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Le </a:t>
                      </a:r>
                      <a:r>
                        <a:rPr lang="fr-FR" sz="1100" dirty="0">
                          <a:effectLst/>
                        </a:rPr>
                        <a:t>suicide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,531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-,234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-,165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,004</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Payer </a:t>
                      </a:r>
                      <a:r>
                        <a:rPr lang="fr-FR" sz="1100" dirty="0">
                          <a:effectLst/>
                        </a:rPr>
                        <a:t>en liquide pour éviter les impôts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,336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,391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-,347</a:t>
                      </a:r>
                      <a:endParaRPr lang="fr-BE" sz="1200" dirty="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Avoir </a:t>
                      </a:r>
                      <a:r>
                        <a:rPr lang="fr-FR" sz="1100" dirty="0">
                          <a:effectLst/>
                        </a:rPr>
                        <a:t>des relations sexuelles avec des personnes de rencontre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,613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-,156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-,084</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S'arranger </a:t>
                      </a:r>
                      <a:r>
                        <a:rPr lang="fr-FR" sz="1100" dirty="0">
                          <a:effectLst/>
                        </a:rPr>
                        <a:t>pour ne pas payer le billet dans le train ou l'autobus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,157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-,252</a:t>
                      </a:r>
                      <a:endParaRPr lang="fr-BE" sz="1200" dirty="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La </a:t>
                      </a:r>
                      <a:r>
                        <a:rPr lang="fr-FR" sz="1100" dirty="0">
                          <a:effectLst/>
                        </a:rPr>
                        <a:t>prostitution</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,612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-,274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,066</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Les </a:t>
                      </a:r>
                      <a:r>
                        <a:rPr lang="fr-FR" sz="1100" dirty="0">
                          <a:effectLst/>
                        </a:rPr>
                        <a:t>expériences scientifiques sur des embryons humains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,420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-,098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,376</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Les </a:t>
                      </a:r>
                      <a:r>
                        <a:rPr lang="fr-FR" sz="1100" dirty="0">
                          <a:effectLst/>
                        </a:rPr>
                        <a:t>manipulations génétiques sur des produits alimentaires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,365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,027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,062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,605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,313</a:t>
                      </a:r>
                      <a:endParaRPr lang="fr-BE" sz="1200" dirty="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L'insémination </a:t>
                      </a:r>
                      <a:r>
                        <a:rPr lang="fr-FR" sz="1100" dirty="0">
                          <a:effectLst/>
                        </a:rPr>
                        <a:t>artificielle et la fécondation in vitro</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,302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,167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-,066</a:t>
                      </a:r>
                      <a:endParaRPr lang="fr-BE" sz="1200" dirty="0">
                        <a:solidFill>
                          <a:srgbClr val="000000"/>
                        </a:solidFill>
                        <a:effectLst/>
                        <a:latin typeface="Courier New"/>
                        <a:ea typeface="MS Mincho"/>
                      </a:endParaRPr>
                    </a:p>
                  </a:txBody>
                  <a:tcPr marL="0" marR="0" marT="0" marB="0"/>
                </a:tc>
              </a:tr>
              <a:tr h="30568">
                <a:tc>
                  <a:txBody>
                    <a:bodyPr/>
                    <a:lstStyle/>
                    <a:p>
                      <a:pPr marL="38100" marR="38100">
                        <a:lnSpc>
                          <a:spcPct val="115000"/>
                        </a:lnSpc>
                        <a:spcAft>
                          <a:spcPts val="0"/>
                        </a:spcAft>
                      </a:pPr>
                      <a:r>
                        <a:rPr lang="fr-FR" sz="1100" dirty="0" smtClean="0">
                          <a:effectLst/>
                        </a:rPr>
                        <a:t>La </a:t>
                      </a:r>
                      <a:r>
                        <a:rPr lang="fr-FR" sz="1100" dirty="0">
                          <a:effectLst/>
                        </a:rPr>
                        <a:t>peine de mort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,165</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,294</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,470</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-,397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,465</a:t>
                      </a:r>
                      <a:endParaRPr lang="fr-BE" sz="1200" dirty="0">
                        <a:solidFill>
                          <a:srgbClr val="000000"/>
                        </a:solidFill>
                        <a:effectLst/>
                        <a:latin typeface="Courier New"/>
                        <a:ea typeface="MS Mincho"/>
                      </a:endParaRPr>
                    </a:p>
                  </a:txBody>
                  <a:tcPr marL="0" marR="0" marT="0" marB="0"/>
                </a:tc>
              </a:tr>
              <a:tr h="74646">
                <a:tc gridSpan="6">
                  <a:txBody>
                    <a:bodyPr/>
                    <a:lstStyle/>
                    <a:p>
                      <a:pPr marL="38100" marR="38100">
                        <a:lnSpc>
                          <a:spcPct val="115000"/>
                        </a:lnSpc>
                        <a:spcAft>
                          <a:spcPts val="0"/>
                        </a:spcAft>
                      </a:pPr>
                      <a:r>
                        <a:rPr lang="fr-FR" sz="1100" dirty="0">
                          <a:effectLst/>
                        </a:rPr>
                        <a:t>Méthode d'extraction : Analyse en composantes principales.</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149293">
                <a:tc gridSpan="6">
                  <a:txBody>
                    <a:bodyPr/>
                    <a:lstStyle/>
                    <a:p>
                      <a:pPr marL="38100" marR="38100">
                        <a:lnSpc>
                          <a:spcPct val="115000"/>
                        </a:lnSpc>
                        <a:spcAft>
                          <a:spcPts val="0"/>
                        </a:spcAft>
                      </a:pPr>
                      <a:r>
                        <a:rPr lang="fr-FR" sz="1100" dirty="0">
                          <a:effectLst/>
                        </a:rPr>
                        <a:t>a. 5 composantes extraites.</a:t>
                      </a:r>
                      <a:endParaRPr lang="fr-BE" sz="1100" dirty="0">
                        <a:effectLst/>
                      </a:endParaRPr>
                    </a:p>
                    <a:p>
                      <a:pPr marL="38100" marR="38100">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
        <p:nvSpPr>
          <p:cNvPr id="7" name="Rectangle 1"/>
          <p:cNvSpPr>
            <a:spLocks noChangeArrowheads="1"/>
          </p:cNvSpPr>
          <p:nvPr/>
        </p:nvSpPr>
        <p:spPr bwMode="auto">
          <a:xfrm>
            <a:off x="3308350" y="2324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à coins arrondis 7"/>
          <p:cNvSpPr/>
          <p:nvPr/>
        </p:nvSpPr>
        <p:spPr>
          <a:xfrm>
            <a:off x="6156176" y="3573016"/>
            <a:ext cx="43204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4" name="Organigramme : Alternative 3"/>
          <p:cNvSpPr/>
          <p:nvPr/>
        </p:nvSpPr>
        <p:spPr>
          <a:xfrm>
            <a:off x="6156176" y="1844824"/>
            <a:ext cx="432048" cy="216024"/>
          </a:xfrm>
          <a:prstGeom prst="flowChartAlternate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Organigramme : Alternative 8"/>
          <p:cNvSpPr/>
          <p:nvPr/>
        </p:nvSpPr>
        <p:spPr>
          <a:xfrm>
            <a:off x="6156176" y="3140968"/>
            <a:ext cx="432048" cy="216024"/>
          </a:xfrm>
          <a:prstGeom prst="flowChartAlternate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Organigramme : Alternative 9"/>
          <p:cNvSpPr/>
          <p:nvPr/>
        </p:nvSpPr>
        <p:spPr>
          <a:xfrm>
            <a:off x="6156176" y="5949280"/>
            <a:ext cx="432048" cy="216024"/>
          </a:xfrm>
          <a:prstGeom prst="flowChartAlternate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Organigramme : Alternative 10"/>
          <p:cNvSpPr/>
          <p:nvPr/>
        </p:nvSpPr>
        <p:spPr>
          <a:xfrm>
            <a:off x="6156176" y="2276872"/>
            <a:ext cx="432048" cy="216024"/>
          </a:xfrm>
          <a:prstGeom prst="flowChartAlternateProcess">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198762911"/>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692696"/>
            <a:ext cx="7024744" cy="792088"/>
          </a:xfrm>
        </p:spPr>
        <p:txBody>
          <a:bodyPr>
            <a:normAutofit/>
          </a:bodyPr>
          <a:lstStyle/>
          <a:p>
            <a:r>
              <a:rPr lang="fr-BE" dirty="0" smtClean="0"/>
              <a:t>Avant rotation…</a:t>
            </a:r>
            <a:endParaRPr lang="fr-BE" dirty="0"/>
          </a:p>
        </p:txBody>
      </p:sp>
      <p:sp>
        <p:nvSpPr>
          <p:cNvPr id="3" name="Espace réservé du contenu 2"/>
          <p:cNvSpPr>
            <a:spLocks noGrp="1"/>
          </p:cNvSpPr>
          <p:nvPr>
            <p:ph idx="1"/>
          </p:nvPr>
        </p:nvSpPr>
        <p:spPr>
          <a:xfrm>
            <a:off x="899592" y="1556792"/>
            <a:ext cx="7569405" cy="4275837"/>
          </a:xfrm>
        </p:spPr>
        <p:txBody>
          <a:bodyPr>
            <a:normAutofit fontScale="92500" lnSpcReduction="20000"/>
          </a:bodyPr>
          <a:lstStyle/>
          <a:p>
            <a:r>
              <a:rPr lang="fr-BE" dirty="0" smtClean="0"/>
              <a:t>F1 est corrélé de façon significative (saturation&gt;0.3) avec toutes les variables à l’exception de 4 d’entre elles… et encore puisque deux saturation s’élèvent à 0.28 et 0.27.</a:t>
            </a:r>
          </a:p>
          <a:p>
            <a:r>
              <a:rPr lang="fr-BE" dirty="0" smtClean="0"/>
              <a:t>Sont réellement exclues une quasi constante (« Pénétrer dans une voiture… ») et la seule variable dont la responsabilité ne dépend pas du simple citoyen (« La peine de mort »).</a:t>
            </a:r>
          </a:p>
          <a:p>
            <a:r>
              <a:rPr lang="fr-BE" dirty="0" smtClean="0"/>
              <a:t>Qu’ont dès lors en commun toutes ces variables? Elles portent toutes sur le degré d’acceptation (justification) de comportements individuels réprouvés socialement ou moralement, actuellement ou encore dans un passé récent, par </a:t>
            </a:r>
            <a:r>
              <a:rPr lang="fr-BE" dirty="0"/>
              <a:t>une part significative de la population </a:t>
            </a:r>
            <a:r>
              <a:rPr lang="fr-BE" dirty="0" smtClean="0"/>
              <a: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105</a:t>
            </a:fld>
            <a:endParaRPr lang="fr-BE"/>
          </a:p>
        </p:txBody>
      </p:sp>
    </p:spTree>
    <p:extLst>
      <p:ext uri="{BB962C8B-B14F-4D97-AF65-F5344CB8AC3E}">
        <p14:creationId xmlns:p14="http://schemas.microsoft.com/office/powerpoint/2010/main" val="307824271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5688632" cy="792088"/>
          </a:xfrm>
        </p:spPr>
        <p:txBody>
          <a:bodyPr>
            <a:noAutofit/>
          </a:bodyPr>
          <a:lstStyle/>
          <a:p>
            <a:r>
              <a:rPr lang="fr-BE" sz="2800" dirty="0"/>
              <a:t>M</a:t>
            </a:r>
            <a:r>
              <a:rPr lang="fr-BE" sz="2800" dirty="0" smtClean="0"/>
              <a:t>atrice des </a:t>
            </a:r>
            <a:br>
              <a:rPr lang="fr-BE" sz="2800" dirty="0" smtClean="0"/>
            </a:br>
            <a:r>
              <a:rPr lang="fr-BE" sz="2800" dirty="0" smtClean="0"/>
              <a:t>composantes après rotation</a:t>
            </a:r>
            <a:endParaRPr lang="fr-BE" sz="2800" dirty="0"/>
          </a:p>
        </p:txBody>
      </p:sp>
      <p:sp>
        <p:nvSpPr>
          <p:cNvPr id="3" name="Espace réservé du contenu 2"/>
          <p:cNvSpPr>
            <a:spLocks noGrp="1"/>
          </p:cNvSpPr>
          <p:nvPr>
            <p:ph idx="1"/>
          </p:nvPr>
        </p:nvSpPr>
        <p:spPr>
          <a:xfrm>
            <a:off x="1043492" y="5445224"/>
            <a:ext cx="6777317" cy="387405"/>
          </a:xfrm>
        </p:spPr>
        <p:txBody>
          <a:bodyPr>
            <a:normAutofit fontScale="92500" lnSpcReduction="20000"/>
          </a:bodyPr>
          <a:lstStyle/>
          <a:p>
            <a:r>
              <a:rPr lang="fr-BE" dirty="0" smtClean="0"/>
              <a:t>dd</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106</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3203298734"/>
              </p:ext>
            </p:extLst>
          </p:nvPr>
        </p:nvGraphicFramePr>
        <p:xfrm>
          <a:off x="107506" y="1268756"/>
          <a:ext cx="8928991" cy="5304288"/>
        </p:xfrm>
        <a:graphic>
          <a:graphicData uri="http://schemas.openxmlformats.org/drawingml/2006/table">
            <a:tbl>
              <a:tblPr>
                <a:tableStyleId>{5C22544A-7EE6-4342-B048-85BDC9FD1C3A}</a:tableStyleId>
              </a:tblPr>
              <a:tblGrid>
                <a:gridCol w="6192686"/>
                <a:gridCol w="576064"/>
                <a:gridCol w="504056"/>
                <a:gridCol w="504056"/>
                <a:gridCol w="576064"/>
                <a:gridCol w="576065"/>
              </a:tblGrid>
              <a:tr h="36000">
                <a:tc gridSpan="6">
                  <a:txBody>
                    <a:bodyPr/>
                    <a:lstStyle/>
                    <a:p>
                      <a:pPr marL="38100" marR="38100" algn="ctr">
                        <a:lnSpc>
                          <a:spcPct val="115000"/>
                        </a:lnSpc>
                        <a:spcAft>
                          <a:spcPts val="0"/>
                        </a:spcAft>
                      </a:pPr>
                      <a:r>
                        <a:rPr lang="fr-FR" sz="1100" dirty="0">
                          <a:effectLst/>
                        </a:rPr>
                        <a:t>Matrice des composantes après </a:t>
                      </a:r>
                      <a:r>
                        <a:rPr lang="fr-FR" sz="1100" dirty="0" err="1">
                          <a:effectLst/>
                        </a:rPr>
                        <a:t>rotation</a:t>
                      </a:r>
                      <a:r>
                        <a:rPr lang="fr-FR" sz="1100" baseline="30000" dirty="0" err="1">
                          <a:effectLst/>
                        </a:rPr>
                        <a:t>a</a:t>
                      </a:r>
                      <a:endParaRPr lang="fr-BE" sz="11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rowSpan="2">
                  <a:txBody>
                    <a:bodyPr/>
                    <a:lstStyle/>
                    <a:p>
                      <a:pPr algn="ctr">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nchor="ctr"/>
                </a:tc>
                <a:tc gridSpan="5">
                  <a:txBody>
                    <a:bodyPr/>
                    <a:lstStyle/>
                    <a:p>
                      <a:pPr marL="38100" marR="38100" algn="ctr">
                        <a:lnSpc>
                          <a:spcPct val="115000"/>
                        </a:lnSpc>
                        <a:spcAft>
                          <a:spcPts val="0"/>
                        </a:spcAft>
                      </a:pPr>
                      <a:r>
                        <a:rPr lang="fr-FR" sz="1100">
                          <a:effectLst/>
                        </a:rPr>
                        <a:t>Composante</a:t>
                      </a:r>
                      <a:endParaRPr lang="fr-BE" sz="11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vMerge="1">
                  <a:txBody>
                    <a:bodyPr/>
                    <a:lstStyle/>
                    <a:p>
                      <a:endParaRPr lang="fr-BE"/>
                    </a:p>
                  </a:txBody>
                  <a:tcPr/>
                </a:tc>
                <a:tc>
                  <a:txBody>
                    <a:bodyPr/>
                    <a:lstStyle/>
                    <a:p>
                      <a:pPr marL="38100" marR="38100" algn="ctr">
                        <a:lnSpc>
                          <a:spcPct val="115000"/>
                        </a:lnSpc>
                        <a:spcAft>
                          <a:spcPts val="0"/>
                        </a:spcAft>
                      </a:pPr>
                      <a:r>
                        <a:rPr lang="fr-FR" sz="1100">
                          <a:effectLst/>
                        </a:rPr>
                        <a:t>1</a:t>
                      </a:r>
                      <a:endParaRPr lang="fr-BE" sz="11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2</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3</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4</a:t>
                      </a:r>
                      <a:endParaRPr lang="fr-BE" sz="11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100" dirty="0">
                          <a:effectLst/>
                        </a:rPr>
                        <a:t>5</a:t>
                      </a:r>
                      <a:endParaRPr lang="fr-BE" sz="1100" dirty="0">
                        <a:solidFill>
                          <a:srgbClr val="000000"/>
                        </a:solidFill>
                        <a:effectLst/>
                        <a:latin typeface="Courier New"/>
                        <a:ea typeface="MS Mincho"/>
                      </a:endParaRPr>
                    </a:p>
                  </a:txBody>
                  <a:tcPr marL="0" marR="0" marT="0" marB="0" anchor="b"/>
                </a:tc>
              </a:tr>
              <a:tr h="198000">
                <a:tc>
                  <a:txBody>
                    <a:bodyPr/>
                    <a:lstStyle/>
                    <a:p>
                      <a:pPr marL="38100" marR="38100">
                        <a:lnSpc>
                          <a:spcPct val="115000"/>
                        </a:lnSpc>
                        <a:spcAft>
                          <a:spcPts val="0"/>
                        </a:spcAft>
                      </a:pPr>
                      <a:r>
                        <a:rPr lang="fr-FR" sz="1100" dirty="0" smtClean="0">
                          <a:effectLst/>
                        </a:rPr>
                        <a:t>Demander </a:t>
                      </a:r>
                      <a:r>
                        <a:rPr lang="fr-FR" sz="1100" dirty="0">
                          <a:effectLst/>
                        </a:rPr>
                        <a:t>des indemnités au-delà de ce à quoi on a droit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,065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,219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,567</a:t>
                      </a:r>
                      <a:endParaRPr lang="fr-BE" sz="1100" dirty="0">
                        <a:solidFill>
                          <a:srgbClr val="000000"/>
                        </a:solidFill>
                        <a:effectLst/>
                        <a:latin typeface="Courier New"/>
                        <a:ea typeface="MS Mincho"/>
                      </a:endParaRPr>
                    </a:p>
                  </a:txBody>
                  <a:tcPr marL="0" marR="0" marT="0" marB="0">
                    <a:solidFill>
                      <a:srgbClr val="0070C0"/>
                    </a:solidFill>
                  </a:tcPr>
                </a:tc>
                <a:tc>
                  <a:txBody>
                    <a:bodyPr/>
                    <a:lstStyle/>
                    <a:p>
                      <a:pPr marL="38100" marR="38100" algn="r">
                        <a:lnSpc>
                          <a:spcPct val="115000"/>
                        </a:lnSpc>
                        <a:spcAft>
                          <a:spcPts val="0"/>
                        </a:spcAft>
                      </a:pPr>
                      <a:r>
                        <a:rPr lang="fr-FR" sz="1100">
                          <a:effectLst/>
                        </a:rPr>
                        <a:t>,040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,136</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Tricher </a:t>
                      </a:r>
                      <a:r>
                        <a:rPr lang="fr-FR" sz="1100" dirty="0">
                          <a:effectLst/>
                        </a:rPr>
                        <a:t>dans sa déclaration d'impôt si on en a la possibilité </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,158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,719</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dirty="0">
                          <a:effectLst/>
                        </a:rPr>
                        <a:t>,065</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-,031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,139</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Pénétrer </a:t>
                      </a:r>
                      <a:r>
                        <a:rPr lang="fr-FR" sz="1100" dirty="0">
                          <a:effectLst/>
                        </a:rPr>
                        <a:t>dans une voiture qui ne vous appartient pas et faire un tour avec</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,653</a:t>
                      </a:r>
                      <a:endParaRPr lang="fr-BE" sz="1100" dirty="0">
                        <a:solidFill>
                          <a:srgbClr val="000000"/>
                        </a:solidFill>
                        <a:effectLst/>
                        <a:latin typeface="Courier New"/>
                        <a:ea typeface="MS Mincho"/>
                      </a:endParaRPr>
                    </a:p>
                  </a:txBody>
                  <a:tcPr marL="0" marR="0" marT="0" marB="0">
                    <a:solidFill>
                      <a:srgbClr val="0070C0"/>
                    </a:solidFill>
                  </a:tcPr>
                </a:tc>
                <a:tc>
                  <a:txBody>
                    <a:bodyPr/>
                    <a:lstStyle/>
                    <a:p>
                      <a:pPr marL="38100" marR="38100" algn="r">
                        <a:lnSpc>
                          <a:spcPct val="115000"/>
                        </a:lnSpc>
                        <a:spcAft>
                          <a:spcPts val="0"/>
                        </a:spcAft>
                      </a:pPr>
                      <a:r>
                        <a:rPr lang="fr-FR" sz="1100" dirty="0">
                          <a:effectLst/>
                        </a:rPr>
                        <a:t>,121</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Prendre </a:t>
                      </a:r>
                      <a:r>
                        <a:rPr lang="fr-FR" sz="1100" dirty="0">
                          <a:effectLst/>
                        </a:rPr>
                        <a:t>de la drogue, marijuana au haschich</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,365</a:t>
                      </a:r>
                      <a:endParaRPr lang="fr-BE" sz="1100" dirty="0">
                        <a:solidFill>
                          <a:srgbClr val="000000"/>
                        </a:solidFill>
                        <a:effectLst/>
                        <a:latin typeface="Courier New"/>
                        <a:ea typeface="MS Mincho"/>
                      </a:endParaRPr>
                    </a:p>
                  </a:txBody>
                  <a:tcPr marL="0" marR="0" marT="0" marB="0">
                    <a:solidFill>
                      <a:schemeClr val="accent1">
                        <a:lumMod val="40000"/>
                        <a:lumOff val="60000"/>
                      </a:schemeClr>
                    </a:solidFill>
                  </a:tcPr>
                </a:tc>
                <a:tc>
                  <a:txBody>
                    <a:bodyPr/>
                    <a:lstStyle/>
                    <a:p>
                      <a:pPr marL="38100" marR="38100" algn="r">
                        <a:lnSpc>
                          <a:spcPct val="115000"/>
                        </a:lnSpc>
                        <a:spcAft>
                          <a:spcPts val="0"/>
                        </a:spcAft>
                      </a:pPr>
                      <a:r>
                        <a:rPr lang="fr-FR" sz="1100">
                          <a:effectLst/>
                        </a:rPr>
                        <a:t>,149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-,496</a:t>
                      </a:r>
                      <a:endParaRPr lang="fr-BE" sz="1100" dirty="0">
                        <a:solidFill>
                          <a:srgbClr val="000000"/>
                        </a:solidFill>
                        <a:effectLst/>
                        <a:latin typeface="Courier New"/>
                        <a:ea typeface="MS Mincho"/>
                      </a:endParaRPr>
                    </a:p>
                  </a:txBody>
                  <a:tcPr marL="0" marR="0" marT="0" marB="0">
                    <a:solidFill>
                      <a:srgbClr val="FFFF00"/>
                    </a:solidFill>
                  </a:tcPr>
                </a:tc>
              </a:tr>
              <a:tr h="198000">
                <a:tc>
                  <a:txBody>
                    <a:bodyPr/>
                    <a:lstStyle/>
                    <a:p>
                      <a:pPr marL="38100" marR="38100">
                        <a:lnSpc>
                          <a:spcPct val="115000"/>
                        </a:lnSpc>
                        <a:spcAft>
                          <a:spcPts val="0"/>
                        </a:spcAft>
                      </a:pPr>
                      <a:r>
                        <a:rPr lang="fr-FR" sz="1100" dirty="0" smtClean="0">
                          <a:effectLst/>
                        </a:rPr>
                        <a:t>Mentir </a:t>
                      </a:r>
                      <a:r>
                        <a:rPr lang="fr-FR" sz="1100" dirty="0">
                          <a:effectLst/>
                        </a:rPr>
                        <a:t>dans son intérêt personnel</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,196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,560</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,140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-,053</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Des </a:t>
                      </a:r>
                      <a:r>
                        <a:rPr lang="fr-FR" sz="1100" dirty="0">
                          <a:effectLst/>
                        </a:rPr>
                        <a:t>hommes et des femmes mariés qui ont une aventure avec quelqu'un d'autre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,509</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,107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,398</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-,126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-,109</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Accepter </a:t>
                      </a:r>
                      <a:r>
                        <a:rPr lang="fr-FR" sz="1100" dirty="0">
                          <a:effectLst/>
                        </a:rPr>
                        <a:t>un pot de vin dans l'exercice de ses fonctions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-,091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,464</a:t>
                      </a:r>
                      <a:endParaRPr lang="fr-BE" sz="1100" dirty="0">
                        <a:solidFill>
                          <a:srgbClr val="000000"/>
                        </a:solidFill>
                        <a:effectLst/>
                        <a:latin typeface="Courier New"/>
                        <a:ea typeface="MS Mincho"/>
                      </a:endParaRPr>
                    </a:p>
                  </a:txBody>
                  <a:tcPr marL="0" marR="0" marT="0" marB="0">
                    <a:solidFill>
                      <a:schemeClr val="accent3">
                        <a:lumMod val="60000"/>
                        <a:lumOff val="40000"/>
                      </a:schemeClr>
                    </a:solidFill>
                  </a:tcPr>
                </a:tc>
                <a:tc>
                  <a:txBody>
                    <a:bodyPr/>
                    <a:lstStyle/>
                    <a:p>
                      <a:pPr marL="38100" marR="38100" algn="r">
                        <a:lnSpc>
                          <a:spcPct val="115000"/>
                        </a:lnSpc>
                        <a:spcAft>
                          <a:spcPts val="0"/>
                        </a:spcAft>
                      </a:pPr>
                      <a:r>
                        <a:rPr lang="fr-FR" sz="1100" dirty="0">
                          <a:effectLst/>
                        </a:rPr>
                        <a:t>,357</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,253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,060</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L'homosexualité</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,618</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,102</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,237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-,197</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L'avortement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,711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,176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 </a:t>
                      </a:r>
                      <a:r>
                        <a:rPr lang="fr-FR" sz="1100" dirty="0">
                          <a:effectLst/>
                        </a:rPr>
                        <a:t>divorce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,664</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-,040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,107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L'euthanasie</a:t>
                      </a:r>
                      <a:r>
                        <a:rPr lang="fr-FR" sz="1100" dirty="0">
                          <a:effectLst/>
                        </a:rPr>
                        <a:t>, </a:t>
                      </a:r>
                      <a:r>
                        <a:rPr lang="fr-FR" sz="1100" dirty="0" err="1">
                          <a:effectLst/>
                        </a:rPr>
                        <a:t>c.à,d</a:t>
                      </a:r>
                      <a:r>
                        <a:rPr lang="fr-FR" sz="1100" dirty="0">
                          <a:effectLst/>
                        </a:rPr>
                        <a:t>. mettre fin aux jours de quelqu'un qui est incurable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,601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,146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-,184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,320</a:t>
                      </a:r>
                      <a:endParaRPr lang="fr-BE" sz="1100" dirty="0">
                        <a:solidFill>
                          <a:srgbClr val="000000"/>
                        </a:solidFill>
                        <a:effectLst/>
                        <a:latin typeface="Courier New"/>
                        <a:ea typeface="MS Mincho"/>
                      </a:endParaRPr>
                    </a:p>
                  </a:txBody>
                  <a:tcPr marL="0" marR="0" marT="0" marB="0">
                    <a:solidFill>
                      <a:srgbClr val="FFFF00"/>
                    </a:solidFill>
                  </a:tcPr>
                </a:tc>
              </a:tr>
              <a:tr h="198000">
                <a:tc>
                  <a:txBody>
                    <a:bodyPr/>
                    <a:lstStyle/>
                    <a:p>
                      <a:pPr marL="38100" marR="38100">
                        <a:lnSpc>
                          <a:spcPct val="115000"/>
                        </a:lnSpc>
                        <a:spcAft>
                          <a:spcPts val="0"/>
                        </a:spcAft>
                      </a:pPr>
                      <a:r>
                        <a:rPr lang="fr-FR" sz="1100" dirty="0" smtClean="0">
                          <a:effectLst/>
                        </a:rPr>
                        <a:t>Le </a:t>
                      </a:r>
                      <a:r>
                        <a:rPr lang="fr-FR" sz="1100" dirty="0">
                          <a:effectLst/>
                        </a:rPr>
                        <a:t>suicide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,583</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,036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,056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Payer </a:t>
                      </a:r>
                      <a:r>
                        <a:rPr lang="fr-FR" sz="1100" dirty="0">
                          <a:effectLst/>
                        </a:rPr>
                        <a:t>en liquide pour éviter les impôts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,143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,757</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-,086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,094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Avoir </a:t>
                      </a:r>
                      <a:r>
                        <a:rPr lang="fr-FR" sz="1100" dirty="0">
                          <a:effectLst/>
                        </a:rPr>
                        <a:t>des relations sexuelles avec des personnes de rencontre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,588</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,170</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,308</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a:effectLst/>
                        </a:rPr>
                        <a:t>-,045</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-,278</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S'arranger </a:t>
                      </a:r>
                      <a:r>
                        <a:rPr lang="fr-FR" sz="1100" dirty="0">
                          <a:effectLst/>
                        </a:rPr>
                        <a:t>pour ne pas payer le billet dans le train ou l'autobus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,038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,580</a:t>
                      </a:r>
                      <a:endParaRPr lang="fr-BE" sz="1100" dirty="0">
                        <a:solidFill>
                          <a:srgbClr val="000000"/>
                        </a:solidFill>
                        <a:effectLst/>
                        <a:latin typeface="Courier New"/>
                        <a:ea typeface="MS Mincho"/>
                      </a:endParaRPr>
                    </a:p>
                  </a:txBody>
                  <a:tcPr marL="0" marR="0" marT="0" marB="0">
                    <a:solidFill>
                      <a:schemeClr val="accent3"/>
                    </a:solidFill>
                  </a:tcPr>
                </a:tc>
                <a:tc>
                  <a:txBody>
                    <a:bodyPr/>
                    <a:lstStyle/>
                    <a:p>
                      <a:pPr marL="38100" marR="38100" algn="r">
                        <a:lnSpc>
                          <a:spcPct val="115000"/>
                        </a:lnSpc>
                        <a:spcAft>
                          <a:spcPts val="0"/>
                        </a:spcAft>
                      </a:pPr>
                      <a:r>
                        <a:rPr lang="fr-FR" sz="1100">
                          <a:effectLst/>
                        </a:rPr>
                        <a:t>,271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,072</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-,224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La </a:t>
                      </a:r>
                      <a:r>
                        <a:rPr lang="fr-FR" sz="1100" dirty="0">
                          <a:effectLst/>
                        </a:rPr>
                        <a:t>prostitution</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,631</a:t>
                      </a:r>
                      <a:endParaRPr lang="fr-BE" sz="1100" dirty="0">
                        <a:solidFill>
                          <a:srgbClr val="000000"/>
                        </a:solidFill>
                        <a:effectLst/>
                        <a:latin typeface="Courier New"/>
                        <a:ea typeface="MS Mincho"/>
                      </a:endParaRPr>
                    </a:p>
                  </a:txBody>
                  <a:tcPr marL="0" marR="0" marT="0" marB="0">
                    <a:solidFill>
                      <a:schemeClr val="bg2"/>
                    </a:solidFill>
                  </a:tcPr>
                </a:tc>
                <a:tc>
                  <a:txBody>
                    <a:bodyPr/>
                    <a:lstStyle/>
                    <a:p>
                      <a:pPr marL="38100" marR="38100" algn="r">
                        <a:lnSpc>
                          <a:spcPct val="115000"/>
                        </a:lnSpc>
                        <a:spcAft>
                          <a:spcPts val="0"/>
                        </a:spcAft>
                      </a:pPr>
                      <a:r>
                        <a:rPr lang="fr-FR" sz="1100">
                          <a:effectLst/>
                        </a:rPr>
                        <a:t>,156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,176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,088</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Les </a:t>
                      </a:r>
                      <a:r>
                        <a:rPr lang="fr-FR" sz="1100" dirty="0">
                          <a:effectLst/>
                        </a:rPr>
                        <a:t>expériences scientifiques sur des embryons humains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,239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,018</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,079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,706</a:t>
                      </a:r>
                      <a:endParaRPr lang="fr-BE" sz="1100" dirty="0">
                        <a:solidFill>
                          <a:srgbClr val="000000"/>
                        </a:solidFill>
                        <a:effectLst/>
                        <a:latin typeface="Courier New"/>
                        <a:ea typeface="MS Mincho"/>
                      </a:endParaRPr>
                    </a:p>
                  </a:txBody>
                  <a:tcPr marL="0" marR="0" marT="0" marB="0">
                    <a:solidFill>
                      <a:srgbClr val="C00000"/>
                    </a:solidFill>
                  </a:tcPr>
                </a:tc>
                <a:tc>
                  <a:txBody>
                    <a:bodyPr/>
                    <a:lstStyle/>
                    <a:p>
                      <a:pPr marL="38100" marR="38100" algn="r">
                        <a:lnSpc>
                          <a:spcPct val="115000"/>
                        </a:lnSpc>
                        <a:spcAft>
                          <a:spcPts val="0"/>
                        </a:spcAft>
                      </a:pPr>
                      <a:r>
                        <a:rPr lang="fr-FR" sz="1100">
                          <a:effectLst/>
                        </a:rPr>
                        <a:t>-,002</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Les </a:t>
                      </a:r>
                      <a:r>
                        <a:rPr lang="fr-FR" sz="1100" dirty="0">
                          <a:effectLst/>
                        </a:rPr>
                        <a:t>manipulations génétiques sur des produits alimentaires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,089</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,123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,081</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,755</a:t>
                      </a:r>
                      <a:endParaRPr lang="fr-BE" sz="1100" dirty="0">
                        <a:solidFill>
                          <a:srgbClr val="000000"/>
                        </a:solidFill>
                        <a:effectLst/>
                        <a:latin typeface="Courier New"/>
                        <a:ea typeface="MS Mincho"/>
                      </a:endParaRPr>
                    </a:p>
                  </a:txBody>
                  <a:tcPr marL="0" marR="0" marT="0" marB="0">
                    <a:solidFill>
                      <a:srgbClr val="C00000"/>
                    </a:solidFill>
                  </a:tcPr>
                </a:tc>
                <a:tc>
                  <a:txBody>
                    <a:bodyPr/>
                    <a:lstStyle/>
                    <a:p>
                      <a:pPr marL="38100" marR="38100" algn="r">
                        <a:lnSpc>
                          <a:spcPct val="115000"/>
                        </a:lnSpc>
                        <a:spcAft>
                          <a:spcPts val="0"/>
                        </a:spcAft>
                      </a:pPr>
                      <a:r>
                        <a:rPr lang="fr-FR" sz="1100">
                          <a:effectLst/>
                        </a:rPr>
                        <a:t>-,054</a:t>
                      </a:r>
                      <a:endParaRPr lang="fr-BE" sz="1100">
                        <a:solidFill>
                          <a:srgbClr val="000000"/>
                        </a:solidFill>
                        <a:effectLst/>
                        <a:latin typeface="Courier New"/>
                        <a:ea typeface="MS Mincho"/>
                      </a:endParaRPr>
                    </a:p>
                  </a:txBody>
                  <a:tcPr marL="0" marR="0" marT="0" marB="0"/>
                </a:tc>
              </a:tr>
              <a:tr h="198000">
                <a:tc>
                  <a:txBody>
                    <a:bodyPr/>
                    <a:lstStyle/>
                    <a:p>
                      <a:pPr marL="38100" marR="38100">
                        <a:lnSpc>
                          <a:spcPct val="115000"/>
                        </a:lnSpc>
                        <a:spcAft>
                          <a:spcPts val="0"/>
                        </a:spcAft>
                      </a:pPr>
                      <a:r>
                        <a:rPr lang="fr-FR" sz="1100" dirty="0" smtClean="0">
                          <a:effectLst/>
                        </a:rPr>
                        <a:t>L'insémination </a:t>
                      </a:r>
                      <a:r>
                        <a:rPr lang="fr-FR" sz="1100" dirty="0">
                          <a:effectLst/>
                        </a:rPr>
                        <a:t>artificielle et la fécondation in vitro</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,472</a:t>
                      </a:r>
                      <a:endParaRPr lang="fr-BE" sz="1100" dirty="0">
                        <a:solidFill>
                          <a:srgbClr val="000000"/>
                        </a:solidFill>
                        <a:effectLst/>
                        <a:latin typeface="Courier New"/>
                        <a:ea typeface="MS Mincho"/>
                      </a:endParaRPr>
                    </a:p>
                  </a:txBody>
                  <a:tcPr marL="0" marR="0" marT="0" marB="0">
                    <a:solidFill>
                      <a:schemeClr val="accent1">
                        <a:lumMod val="40000"/>
                        <a:lumOff val="60000"/>
                      </a:schemeClr>
                    </a:solidFill>
                  </a:tcPr>
                </a:tc>
                <a:tc>
                  <a:txBody>
                    <a:bodyPr/>
                    <a:lstStyle/>
                    <a:p>
                      <a:pPr marL="38100" marR="38100" algn="r">
                        <a:lnSpc>
                          <a:spcPct val="115000"/>
                        </a:lnSpc>
                        <a:spcAft>
                          <a:spcPts val="0"/>
                        </a:spcAft>
                      </a:pPr>
                      <a:r>
                        <a:rPr lang="fr-FR" sz="1100">
                          <a:effectLst/>
                        </a:rPr>
                        <a:t>,177</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-,366</a:t>
                      </a:r>
                      <a:endParaRPr lang="fr-BE" sz="1100" dirty="0">
                        <a:solidFill>
                          <a:srgbClr val="000000"/>
                        </a:solidFill>
                        <a:effectLst/>
                        <a:latin typeface="Courier New"/>
                        <a:ea typeface="MS Mincho"/>
                      </a:endParaRPr>
                    </a:p>
                  </a:txBody>
                  <a:tcPr marL="0" marR="0" marT="0" marB="0">
                    <a:solidFill>
                      <a:srgbClr val="00B0F0"/>
                    </a:solidFill>
                  </a:tcPr>
                </a:tc>
                <a:tc>
                  <a:txBody>
                    <a:bodyPr/>
                    <a:lstStyle/>
                    <a:p>
                      <a:pPr marL="38100" marR="38100" algn="r">
                        <a:lnSpc>
                          <a:spcPct val="115000"/>
                        </a:lnSpc>
                        <a:spcAft>
                          <a:spcPts val="0"/>
                        </a:spcAft>
                      </a:pPr>
                      <a:r>
                        <a:rPr lang="fr-FR" sz="1100" dirty="0">
                          <a:effectLst/>
                        </a:rPr>
                        <a:t>,311</a:t>
                      </a:r>
                      <a:endParaRPr lang="fr-BE" sz="1100" dirty="0">
                        <a:solidFill>
                          <a:srgbClr val="000000"/>
                        </a:solidFill>
                        <a:effectLst/>
                        <a:latin typeface="Courier New"/>
                        <a:ea typeface="MS Mincho"/>
                      </a:endParaRPr>
                    </a:p>
                  </a:txBody>
                  <a:tcPr marL="0" marR="0" marT="0" marB="0">
                    <a:solidFill>
                      <a:srgbClr val="FF0000"/>
                    </a:solidFill>
                  </a:tcPr>
                </a:tc>
                <a:tc>
                  <a:txBody>
                    <a:bodyPr/>
                    <a:lstStyle/>
                    <a:p>
                      <a:pPr marL="38100" marR="38100" algn="r">
                        <a:lnSpc>
                          <a:spcPct val="115000"/>
                        </a:lnSpc>
                        <a:spcAft>
                          <a:spcPts val="0"/>
                        </a:spcAft>
                      </a:pPr>
                      <a:r>
                        <a:rPr lang="fr-FR" sz="1100">
                          <a:effectLst/>
                        </a:rPr>
                        <a:t>,065</a:t>
                      </a:r>
                      <a:endParaRPr lang="fr-BE" sz="1100">
                        <a:solidFill>
                          <a:srgbClr val="000000"/>
                        </a:solidFill>
                        <a:effectLst/>
                        <a:latin typeface="Courier New"/>
                        <a:ea typeface="MS Mincho"/>
                      </a:endParaRPr>
                    </a:p>
                  </a:txBody>
                  <a:tcPr marL="0" marR="0" marT="0" marB="0"/>
                </a:tc>
              </a:tr>
              <a:tr h="36000">
                <a:tc>
                  <a:txBody>
                    <a:bodyPr/>
                    <a:lstStyle/>
                    <a:p>
                      <a:pPr marL="38100" marR="38100">
                        <a:lnSpc>
                          <a:spcPct val="115000"/>
                        </a:lnSpc>
                        <a:spcAft>
                          <a:spcPts val="0"/>
                        </a:spcAft>
                      </a:pPr>
                      <a:r>
                        <a:rPr lang="fr-FR" sz="1100" dirty="0" smtClean="0">
                          <a:effectLst/>
                        </a:rPr>
                        <a:t>La </a:t>
                      </a:r>
                      <a:r>
                        <a:rPr lang="fr-FR" sz="1100" dirty="0">
                          <a:effectLst/>
                        </a:rPr>
                        <a:t>peine de mort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,096</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,136</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,273</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a:effectLst/>
                        </a:rPr>
                        <a:t>-,004</a:t>
                      </a:r>
                      <a:endParaRPr lang="fr-BE" sz="11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100" dirty="0">
                          <a:effectLst/>
                        </a:rPr>
                        <a:t>,779</a:t>
                      </a:r>
                      <a:endParaRPr lang="fr-BE" sz="1100" dirty="0">
                        <a:solidFill>
                          <a:srgbClr val="000000"/>
                        </a:solidFill>
                        <a:effectLst/>
                        <a:latin typeface="Courier New"/>
                        <a:ea typeface="MS Mincho"/>
                      </a:endParaRPr>
                    </a:p>
                  </a:txBody>
                  <a:tcPr marL="0" marR="0" marT="0" marB="0">
                    <a:solidFill>
                      <a:srgbClr val="FFC000"/>
                    </a:solidFill>
                  </a:tcPr>
                </a:tc>
              </a:tr>
              <a:tr h="36000">
                <a:tc gridSpan="6">
                  <a:txBody>
                    <a:bodyPr/>
                    <a:lstStyle/>
                    <a:p>
                      <a:pPr marL="38100" marR="38100">
                        <a:lnSpc>
                          <a:spcPct val="115000"/>
                        </a:lnSpc>
                        <a:spcAft>
                          <a:spcPts val="0"/>
                        </a:spcAft>
                      </a:pPr>
                      <a:r>
                        <a:rPr lang="fr-FR" sz="1100" dirty="0">
                          <a:effectLst/>
                        </a:rPr>
                        <a:t>Méthode d'extraction : Analyse en composantes principales. </a:t>
                      </a:r>
                      <a:endParaRPr lang="fr-BE" sz="1100" dirty="0">
                        <a:effectLst/>
                      </a:endParaRPr>
                    </a:p>
                    <a:p>
                      <a:pPr marL="38100" marR="38100">
                        <a:lnSpc>
                          <a:spcPct val="115000"/>
                        </a:lnSpc>
                        <a:spcAft>
                          <a:spcPts val="0"/>
                        </a:spcAft>
                      </a:pPr>
                      <a:r>
                        <a:rPr lang="fr-FR" sz="1100" dirty="0">
                          <a:effectLst/>
                        </a:rPr>
                        <a:t> Méthode de rotation : </a:t>
                      </a:r>
                      <a:r>
                        <a:rPr lang="fr-FR" sz="1100" dirty="0" err="1">
                          <a:effectLst/>
                        </a:rPr>
                        <a:t>Varimax</a:t>
                      </a:r>
                      <a:r>
                        <a:rPr lang="fr-FR" sz="1100" dirty="0">
                          <a:effectLst/>
                        </a:rPr>
                        <a:t> avec normalisation de Kaiser.</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000">
                <a:tc gridSpan="6">
                  <a:txBody>
                    <a:bodyPr/>
                    <a:lstStyle/>
                    <a:p>
                      <a:pPr marL="38100" marR="38100">
                        <a:lnSpc>
                          <a:spcPct val="115000"/>
                        </a:lnSpc>
                        <a:spcAft>
                          <a:spcPts val="0"/>
                        </a:spcAft>
                      </a:pPr>
                      <a:r>
                        <a:rPr lang="fr-FR" sz="1100" dirty="0">
                          <a:effectLst/>
                        </a:rPr>
                        <a:t>a. La rotation a convergé en 10 itérations.</a:t>
                      </a:r>
                      <a:endParaRPr lang="fr-BE" sz="1100" dirty="0">
                        <a:effectLst/>
                      </a:endParaRPr>
                    </a:p>
                    <a:p>
                      <a:pPr marL="38100" marR="38100">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Tree>
    <p:extLst>
      <p:ext uri="{BB962C8B-B14F-4D97-AF65-F5344CB8AC3E}">
        <p14:creationId xmlns:p14="http://schemas.microsoft.com/office/powerpoint/2010/main" val="2967893788"/>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908720"/>
            <a:ext cx="5688632" cy="504056"/>
          </a:xfrm>
        </p:spPr>
        <p:txBody>
          <a:bodyPr>
            <a:noAutofit/>
          </a:bodyPr>
          <a:lstStyle/>
          <a:p>
            <a:r>
              <a:rPr lang="fr-BE" sz="2800" dirty="0" smtClean="0"/>
              <a:t>Composante n°1</a:t>
            </a:r>
            <a:endParaRPr lang="fr-BE" sz="28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107</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462136364"/>
              </p:ext>
            </p:extLst>
          </p:nvPr>
        </p:nvGraphicFramePr>
        <p:xfrm>
          <a:off x="179512" y="2124597"/>
          <a:ext cx="8856984" cy="3608659"/>
        </p:xfrm>
        <a:graphic>
          <a:graphicData uri="http://schemas.openxmlformats.org/drawingml/2006/table">
            <a:tbl>
              <a:tblPr>
                <a:tableStyleId>{5C22544A-7EE6-4342-B048-85BDC9FD1C3A}</a:tableStyleId>
              </a:tblPr>
              <a:tblGrid>
                <a:gridCol w="8208912"/>
                <a:gridCol w="648072"/>
              </a:tblGrid>
              <a:tr h="360036">
                <a:tc>
                  <a:txBody>
                    <a:bodyPr/>
                    <a:lstStyle/>
                    <a:p>
                      <a:pPr marL="38100" marR="38100">
                        <a:lnSpc>
                          <a:spcPct val="115000"/>
                        </a:lnSpc>
                        <a:spcAft>
                          <a:spcPts val="0"/>
                        </a:spcAft>
                      </a:pPr>
                      <a:r>
                        <a:rPr lang="fr-FR" sz="1600" dirty="0" smtClean="0">
                          <a:effectLst/>
                        </a:rPr>
                        <a:t>L'avortement</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,711</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Le </a:t>
                      </a:r>
                      <a:r>
                        <a:rPr lang="fr-FR" sz="1600" dirty="0">
                          <a:effectLst/>
                        </a:rPr>
                        <a:t>divorce</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,664</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La </a:t>
                      </a:r>
                      <a:r>
                        <a:rPr lang="fr-FR" sz="1600" dirty="0">
                          <a:effectLst/>
                        </a:rPr>
                        <a:t>prostitution</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,631</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L'homosexualité</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,618</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L'euthanasie</a:t>
                      </a:r>
                      <a:r>
                        <a:rPr lang="fr-FR" sz="1600" dirty="0">
                          <a:effectLst/>
                        </a:rPr>
                        <a:t>, </a:t>
                      </a:r>
                      <a:r>
                        <a:rPr lang="fr-FR" sz="1600" dirty="0" err="1">
                          <a:effectLst/>
                        </a:rPr>
                        <a:t>c.à,d</a:t>
                      </a:r>
                      <a:r>
                        <a:rPr lang="fr-FR" sz="1600" dirty="0">
                          <a:effectLst/>
                        </a:rPr>
                        <a:t>. mettre fin aux jours de quelqu'un qui est incurable</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,601</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Avoir </a:t>
                      </a:r>
                      <a:r>
                        <a:rPr lang="fr-FR" sz="1600" dirty="0">
                          <a:effectLst/>
                        </a:rPr>
                        <a:t>des relations sexuelles avec des personnes de rencontre</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,588</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Le </a:t>
                      </a:r>
                      <a:r>
                        <a:rPr lang="fr-FR" sz="1600" dirty="0">
                          <a:effectLst/>
                        </a:rPr>
                        <a:t>suicide</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,583</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8303">
                <a:tc>
                  <a:txBody>
                    <a:bodyPr/>
                    <a:lstStyle/>
                    <a:p>
                      <a:pPr marL="38100" marR="38100">
                        <a:lnSpc>
                          <a:spcPct val="115000"/>
                        </a:lnSpc>
                        <a:spcAft>
                          <a:spcPts val="0"/>
                        </a:spcAft>
                      </a:pPr>
                      <a:r>
                        <a:rPr lang="fr-FR" sz="1600" dirty="0" smtClean="0">
                          <a:effectLst/>
                        </a:rPr>
                        <a:t>Des </a:t>
                      </a:r>
                      <a:r>
                        <a:rPr lang="fr-FR" sz="1600" dirty="0">
                          <a:effectLst/>
                        </a:rPr>
                        <a:t>hommes et des femmes mariés qui ont une aventure avec quelqu'un d'autre</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,509</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L'insémination </a:t>
                      </a:r>
                      <a:r>
                        <a:rPr lang="fr-FR" sz="1600" dirty="0">
                          <a:effectLst/>
                        </a:rPr>
                        <a:t>artificielle et la fécondation in vitro</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,472</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60040">
                <a:tc>
                  <a:txBody>
                    <a:bodyPr/>
                    <a:lstStyle/>
                    <a:p>
                      <a:pPr marL="38100" marR="38100">
                        <a:lnSpc>
                          <a:spcPct val="115000"/>
                        </a:lnSpc>
                        <a:spcAft>
                          <a:spcPts val="0"/>
                        </a:spcAft>
                      </a:pPr>
                      <a:r>
                        <a:rPr lang="fr-FR" sz="1600" dirty="0" smtClean="0">
                          <a:effectLst/>
                        </a:rPr>
                        <a:t>Prendre </a:t>
                      </a:r>
                      <a:r>
                        <a:rPr lang="fr-FR" sz="1600" dirty="0">
                          <a:effectLst/>
                        </a:rPr>
                        <a:t>de la drogue, marijuana au haschich</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,365</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bl>
          </a:graphicData>
        </a:graphic>
      </p:graphicFrame>
    </p:spTree>
    <p:extLst>
      <p:ext uri="{BB962C8B-B14F-4D97-AF65-F5344CB8AC3E}">
        <p14:creationId xmlns:p14="http://schemas.microsoft.com/office/powerpoint/2010/main" val="2427939124"/>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980728"/>
            <a:ext cx="5688632" cy="648072"/>
          </a:xfrm>
        </p:spPr>
        <p:txBody>
          <a:bodyPr>
            <a:noAutofit/>
          </a:bodyPr>
          <a:lstStyle/>
          <a:p>
            <a:r>
              <a:rPr lang="fr-BE" sz="2800" dirty="0" smtClean="0"/>
              <a:t>Composante n°2</a:t>
            </a:r>
            <a:endParaRPr lang="fr-BE" sz="28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108</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3821804040"/>
              </p:ext>
            </p:extLst>
          </p:nvPr>
        </p:nvGraphicFramePr>
        <p:xfrm>
          <a:off x="467543" y="3024221"/>
          <a:ext cx="8208912" cy="1988955"/>
        </p:xfrm>
        <a:graphic>
          <a:graphicData uri="http://schemas.openxmlformats.org/drawingml/2006/table">
            <a:tbl>
              <a:tblPr>
                <a:tableStyleId>{5C22544A-7EE6-4342-B048-85BDC9FD1C3A}</a:tableStyleId>
              </a:tblPr>
              <a:tblGrid>
                <a:gridCol w="7563937"/>
                <a:gridCol w="644975"/>
              </a:tblGrid>
              <a:tr h="397791">
                <a:tc>
                  <a:txBody>
                    <a:bodyPr/>
                    <a:lstStyle/>
                    <a:p>
                      <a:pPr marL="38100" marR="38100">
                        <a:lnSpc>
                          <a:spcPct val="115000"/>
                        </a:lnSpc>
                        <a:spcAft>
                          <a:spcPts val="0"/>
                        </a:spcAft>
                      </a:pPr>
                      <a:r>
                        <a:rPr lang="fr-FR" sz="1600" dirty="0" smtClean="0">
                          <a:effectLst/>
                        </a:rPr>
                        <a:t>Payer </a:t>
                      </a:r>
                      <a:r>
                        <a:rPr lang="fr-FR" sz="1600" dirty="0">
                          <a:effectLst/>
                        </a:rPr>
                        <a:t>en liquide pour éviter les impôts</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,757</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97791">
                <a:tc>
                  <a:txBody>
                    <a:bodyPr/>
                    <a:lstStyle/>
                    <a:p>
                      <a:pPr marL="38100" marR="38100">
                        <a:lnSpc>
                          <a:spcPct val="115000"/>
                        </a:lnSpc>
                        <a:spcAft>
                          <a:spcPts val="0"/>
                        </a:spcAft>
                      </a:pPr>
                      <a:r>
                        <a:rPr lang="fr-FR" sz="1600" dirty="0" smtClean="0">
                          <a:effectLst/>
                        </a:rPr>
                        <a:t>Tricher </a:t>
                      </a:r>
                      <a:r>
                        <a:rPr lang="fr-FR" sz="1600" dirty="0">
                          <a:effectLst/>
                        </a:rPr>
                        <a:t>dans sa déclaration d'impôt si on en a la possibilité </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,719</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97791">
                <a:tc>
                  <a:txBody>
                    <a:bodyPr/>
                    <a:lstStyle/>
                    <a:p>
                      <a:pPr marL="38100" marR="38100">
                        <a:lnSpc>
                          <a:spcPct val="115000"/>
                        </a:lnSpc>
                        <a:spcAft>
                          <a:spcPts val="0"/>
                        </a:spcAft>
                      </a:pPr>
                      <a:r>
                        <a:rPr lang="fr-FR" sz="1600" dirty="0" smtClean="0">
                          <a:effectLst/>
                        </a:rPr>
                        <a:t>S'arranger </a:t>
                      </a:r>
                      <a:r>
                        <a:rPr lang="fr-FR" sz="1600" dirty="0">
                          <a:effectLst/>
                        </a:rPr>
                        <a:t>pour ne pas payer le billet dans le train ou l'autobus</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,580</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97791">
                <a:tc>
                  <a:txBody>
                    <a:bodyPr/>
                    <a:lstStyle/>
                    <a:p>
                      <a:pPr marL="38100" marR="38100">
                        <a:lnSpc>
                          <a:spcPct val="115000"/>
                        </a:lnSpc>
                        <a:spcAft>
                          <a:spcPts val="0"/>
                        </a:spcAft>
                      </a:pPr>
                      <a:r>
                        <a:rPr lang="fr-FR" sz="1600" dirty="0" smtClean="0">
                          <a:effectLst/>
                        </a:rPr>
                        <a:t>Mentir </a:t>
                      </a:r>
                      <a:r>
                        <a:rPr lang="fr-FR" sz="1600" dirty="0">
                          <a:effectLst/>
                        </a:rPr>
                        <a:t>dans son intérêt personnel</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,560</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397791">
                <a:tc>
                  <a:txBody>
                    <a:bodyPr/>
                    <a:lstStyle/>
                    <a:p>
                      <a:pPr marL="38100" marR="38100">
                        <a:lnSpc>
                          <a:spcPct val="115000"/>
                        </a:lnSpc>
                        <a:spcAft>
                          <a:spcPts val="0"/>
                        </a:spcAft>
                      </a:pPr>
                      <a:r>
                        <a:rPr lang="fr-FR" sz="1600" dirty="0" smtClean="0">
                          <a:effectLst/>
                        </a:rPr>
                        <a:t>Accepter </a:t>
                      </a:r>
                      <a:r>
                        <a:rPr lang="fr-FR" sz="1600" dirty="0">
                          <a:effectLst/>
                        </a:rPr>
                        <a:t>un pot de vin dans l'exercice de ses fonctions</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c>
                  <a:txBody>
                    <a:bodyPr/>
                    <a:lstStyle/>
                    <a:p>
                      <a:pPr marL="38100" marR="38100" algn="r">
                        <a:lnSpc>
                          <a:spcPct val="115000"/>
                        </a:lnSpc>
                        <a:spcAft>
                          <a:spcPts val="0"/>
                        </a:spcAft>
                      </a:pPr>
                      <a:r>
                        <a:rPr lang="fr-FR" sz="1600" dirty="0">
                          <a:effectLst/>
                        </a:rPr>
                        <a:t>,464</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bl>
          </a:graphicData>
        </a:graphic>
      </p:graphicFrame>
    </p:spTree>
    <p:extLst>
      <p:ext uri="{BB962C8B-B14F-4D97-AF65-F5344CB8AC3E}">
        <p14:creationId xmlns:p14="http://schemas.microsoft.com/office/powerpoint/2010/main" val="1908114538"/>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268760"/>
            <a:ext cx="5688632" cy="576064"/>
          </a:xfrm>
        </p:spPr>
        <p:txBody>
          <a:bodyPr>
            <a:noAutofit/>
          </a:bodyPr>
          <a:lstStyle/>
          <a:p>
            <a:r>
              <a:rPr lang="fr-BE" sz="2800" dirty="0" smtClean="0"/>
              <a:t>Composante n°3</a:t>
            </a:r>
            <a:endParaRPr lang="fr-BE" sz="28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109</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241358627"/>
              </p:ext>
            </p:extLst>
          </p:nvPr>
        </p:nvGraphicFramePr>
        <p:xfrm>
          <a:off x="107506" y="2699128"/>
          <a:ext cx="8856982" cy="2602080"/>
        </p:xfrm>
        <a:graphic>
          <a:graphicData uri="http://schemas.openxmlformats.org/drawingml/2006/table">
            <a:tbl>
              <a:tblPr>
                <a:tableStyleId>{5C22544A-7EE6-4342-B048-85BDC9FD1C3A}</a:tableStyleId>
              </a:tblPr>
              <a:tblGrid>
                <a:gridCol w="8280918"/>
                <a:gridCol w="576064"/>
              </a:tblGrid>
              <a:tr h="433680">
                <a:tc>
                  <a:txBody>
                    <a:bodyPr/>
                    <a:lstStyle/>
                    <a:p>
                      <a:pPr marL="38100" marR="38100">
                        <a:lnSpc>
                          <a:spcPct val="115000"/>
                        </a:lnSpc>
                        <a:spcAft>
                          <a:spcPts val="0"/>
                        </a:spcAft>
                      </a:pPr>
                      <a:r>
                        <a:rPr lang="fr-FR" sz="1600" dirty="0" smtClean="0">
                          <a:effectLst/>
                        </a:rPr>
                        <a:t>Pénétrer </a:t>
                      </a:r>
                      <a:r>
                        <a:rPr lang="fr-FR" sz="1600" dirty="0">
                          <a:effectLst/>
                        </a:rPr>
                        <a:t>dans une voiture qui ne vous appartient pas et faire un tour avec</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,653</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3680">
                <a:tc>
                  <a:txBody>
                    <a:bodyPr/>
                    <a:lstStyle/>
                    <a:p>
                      <a:pPr marL="38100" marR="38100">
                        <a:lnSpc>
                          <a:spcPct val="115000"/>
                        </a:lnSpc>
                        <a:spcAft>
                          <a:spcPts val="0"/>
                        </a:spcAft>
                      </a:pPr>
                      <a:r>
                        <a:rPr lang="fr-FR" sz="1600" dirty="0" smtClean="0">
                          <a:effectLst/>
                        </a:rPr>
                        <a:t>Demander </a:t>
                      </a:r>
                      <a:r>
                        <a:rPr lang="fr-FR" sz="1600" dirty="0">
                          <a:effectLst/>
                        </a:rPr>
                        <a:t>des indemnités au-delà de ce à quoi on a droit</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,567</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3680">
                <a:tc>
                  <a:txBody>
                    <a:bodyPr/>
                    <a:lstStyle/>
                    <a:p>
                      <a:pPr marL="38100" marR="38100">
                        <a:lnSpc>
                          <a:spcPct val="115000"/>
                        </a:lnSpc>
                        <a:spcAft>
                          <a:spcPts val="0"/>
                        </a:spcAft>
                      </a:pPr>
                      <a:r>
                        <a:rPr lang="fr-FR" sz="1600" dirty="0" smtClean="0">
                          <a:effectLst/>
                        </a:rPr>
                        <a:t>Des </a:t>
                      </a:r>
                      <a:r>
                        <a:rPr lang="fr-FR" sz="1600" dirty="0">
                          <a:effectLst/>
                        </a:rPr>
                        <a:t>hommes et des femmes mariés qui ont une aventure avec quelqu'un d'autre</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,398</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3680">
                <a:tc>
                  <a:txBody>
                    <a:bodyPr/>
                    <a:lstStyle/>
                    <a:p>
                      <a:pPr marL="38100" marR="38100">
                        <a:lnSpc>
                          <a:spcPct val="115000"/>
                        </a:lnSpc>
                        <a:spcAft>
                          <a:spcPts val="0"/>
                        </a:spcAft>
                      </a:pPr>
                      <a:r>
                        <a:rPr lang="fr-FR" sz="1600" dirty="0" smtClean="0">
                          <a:effectLst/>
                        </a:rPr>
                        <a:t>L'insémination </a:t>
                      </a:r>
                      <a:r>
                        <a:rPr lang="fr-FR" sz="1600" dirty="0">
                          <a:effectLst/>
                        </a:rPr>
                        <a:t>artificielle et la fécondation in vitro</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-,366</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3680">
                <a:tc>
                  <a:txBody>
                    <a:bodyPr/>
                    <a:lstStyle/>
                    <a:p>
                      <a:pPr marL="38100" marR="38100">
                        <a:lnSpc>
                          <a:spcPct val="115000"/>
                        </a:lnSpc>
                        <a:spcAft>
                          <a:spcPts val="0"/>
                        </a:spcAft>
                      </a:pPr>
                      <a:r>
                        <a:rPr lang="fr-FR" sz="1600" dirty="0" smtClean="0">
                          <a:effectLst/>
                        </a:rPr>
                        <a:t>Accepter </a:t>
                      </a:r>
                      <a:r>
                        <a:rPr lang="fr-FR" sz="1600" dirty="0">
                          <a:effectLst/>
                        </a:rPr>
                        <a:t>un pot de vin dans l'exercice de ses fonctions</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,357</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3680">
                <a:tc>
                  <a:txBody>
                    <a:bodyPr/>
                    <a:lstStyle/>
                    <a:p>
                      <a:pPr marL="38100" marR="38100">
                        <a:lnSpc>
                          <a:spcPct val="115000"/>
                        </a:lnSpc>
                        <a:spcAft>
                          <a:spcPts val="0"/>
                        </a:spcAft>
                      </a:pPr>
                      <a:r>
                        <a:rPr lang="fr-FR" sz="1600" dirty="0" smtClean="0">
                          <a:effectLst/>
                        </a:rPr>
                        <a:t>Avoir </a:t>
                      </a:r>
                      <a:r>
                        <a:rPr lang="fr-FR" sz="1600" dirty="0">
                          <a:effectLst/>
                        </a:rPr>
                        <a:t>des relations sexuelles avec des personnes de rencontre</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,308</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bl>
          </a:graphicData>
        </a:graphic>
      </p:graphicFrame>
    </p:spTree>
    <p:extLst>
      <p:ext uri="{BB962C8B-B14F-4D97-AF65-F5344CB8AC3E}">
        <p14:creationId xmlns:p14="http://schemas.microsoft.com/office/powerpoint/2010/main" val="15442047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p:txBody>
          <a:bodyPr>
            <a:normAutofit fontScale="85000" lnSpcReduction="20000"/>
          </a:bodyPr>
          <a:lstStyle/>
          <a:p>
            <a:r>
              <a:rPr lang="fr-BE" dirty="0" smtClean="0"/>
              <a:t>Première distinction : question de </a:t>
            </a:r>
            <a:r>
              <a:rPr lang="fr-BE" u="sng" dirty="0" smtClean="0"/>
              <a:t>fait</a:t>
            </a:r>
            <a:r>
              <a:rPr lang="fr-BE" dirty="0" smtClean="0"/>
              <a:t> </a:t>
            </a:r>
            <a:r>
              <a:rPr lang="fr-BE" i="1" dirty="0" smtClean="0"/>
              <a:t>versus</a:t>
            </a:r>
            <a:r>
              <a:rPr lang="fr-BE" dirty="0" smtClean="0"/>
              <a:t> question d’</a:t>
            </a:r>
            <a:r>
              <a:rPr lang="fr-BE" u="sng" dirty="0" smtClean="0"/>
              <a:t>opinion</a:t>
            </a:r>
          </a:p>
          <a:p>
            <a:pPr lvl="1"/>
            <a:r>
              <a:rPr lang="fr-BE" dirty="0" smtClean="0"/>
              <a:t>Pour les « objectivistes », les faits priment sur les opinions… toujours sujettes à caution.</a:t>
            </a:r>
          </a:p>
          <a:p>
            <a:pPr lvl="1"/>
            <a:r>
              <a:rPr lang="fr-BE" dirty="0" smtClean="0"/>
              <a:t>Une règle : « une question de fait ne doit pas demander aux personnes interrogées plus de précisions qu’elles ne peuvent en donner ».</a:t>
            </a:r>
          </a:p>
          <a:p>
            <a:pPr lvl="1"/>
            <a:r>
              <a:rPr lang="fr-BE" dirty="0" smtClean="0"/>
              <a:t>Une procédure recommandée : le carnet, où la personne enquêtée devient son propre observateur. Cependant, </a:t>
            </a:r>
          </a:p>
          <a:p>
            <a:pPr lvl="2"/>
            <a:r>
              <a:rPr lang="fr-BE" dirty="0" smtClean="0"/>
              <a:t>- les actes anodins sont rarement répertoriés ;</a:t>
            </a:r>
          </a:p>
          <a:p>
            <a:pPr lvl="2"/>
            <a:r>
              <a:rPr lang="fr-BE" dirty="0" smtClean="0"/>
              <a:t>- la lourdeur de la tâche peut rendre le relevé peu fidèle à la réalité.</a:t>
            </a:r>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a:t>
            </a:fld>
            <a:endParaRPr lang="fr-BE"/>
          </a:p>
        </p:txBody>
      </p:sp>
    </p:spTree>
    <p:extLst>
      <p:ext uri="{BB962C8B-B14F-4D97-AF65-F5344CB8AC3E}">
        <p14:creationId xmlns:p14="http://schemas.microsoft.com/office/powerpoint/2010/main" val="3334101953"/>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844824"/>
            <a:ext cx="5688632" cy="504056"/>
          </a:xfrm>
        </p:spPr>
        <p:txBody>
          <a:bodyPr>
            <a:noAutofit/>
          </a:bodyPr>
          <a:lstStyle/>
          <a:p>
            <a:r>
              <a:rPr lang="fr-BE" sz="2800" dirty="0" smtClean="0"/>
              <a:t>Composante n°4</a:t>
            </a:r>
            <a:endParaRPr lang="fr-BE" sz="28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110</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2558208717"/>
              </p:ext>
            </p:extLst>
          </p:nvPr>
        </p:nvGraphicFramePr>
        <p:xfrm>
          <a:off x="539552" y="3068961"/>
          <a:ext cx="8136904" cy="1224135"/>
        </p:xfrm>
        <a:graphic>
          <a:graphicData uri="http://schemas.openxmlformats.org/drawingml/2006/table">
            <a:tbl>
              <a:tblPr>
                <a:tableStyleId>{5C22544A-7EE6-4342-B048-85BDC9FD1C3A}</a:tableStyleId>
              </a:tblPr>
              <a:tblGrid>
                <a:gridCol w="7344816"/>
                <a:gridCol w="792088"/>
              </a:tblGrid>
              <a:tr h="408045">
                <a:tc>
                  <a:txBody>
                    <a:bodyPr/>
                    <a:lstStyle/>
                    <a:p>
                      <a:pPr marL="38100" marR="38100">
                        <a:lnSpc>
                          <a:spcPct val="115000"/>
                        </a:lnSpc>
                        <a:spcAft>
                          <a:spcPts val="0"/>
                        </a:spcAft>
                      </a:pPr>
                      <a:r>
                        <a:rPr lang="fr-FR" sz="1600" dirty="0" smtClean="0">
                          <a:effectLst/>
                        </a:rPr>
                        <a:t>Les </a:t>
                      </a:r>
                      <a:r>
                        <a:rPr lang="fr-FR" sz="1600" dirty="0">
                          <a:effectLst/>
                        </a:rPr>
                        <a:t>manipulations génétiques sur des produits alimentaires</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,755</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08045">
                <a:tc>
                  <a:txBody>
                    <a:bodyPr/>
                    <a:lstStyle/>
                    <a:p>
                      <a:pPr marL="38100" marR="38100">
                        <a:lnSpc>
                          <a:spcPct val="115000"/>
                        </a:lnSpc>
                        <a:spcAft>
                          <a:spcPts val="0"/>
                        </a:spcAft>
                      </a:pPr>
                      <a:r>
                        <a:rPr lang="fr-FR" sz="1600" dirty="0" smtClean="0">
                          <a:effectLst/>
                        </a:rPr>
                        <a:t>Les </a:t>
                      </a:r>
                      <a:r>
                        <a:rPr lang="fr-FR" sz="1600" dirty="0">
                          <a:effectLst/>
                        </a:rPr>
                        <a:t>expériences scientifiques sur des embryons humains</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,706</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08045">
                <a:tc>
                  <a:txBody>
                    <a:bodyPr/>
                    <a:lstStyle/>
                    <a:p>
                      <a:pPr marL="38100" marR="38100">
                        <a:lnSpc>
                          <a:spcPct val="115000"/>
                        </a:lnSpc>
                        <a:spcAft>
                          <a:spcPts val="0"/>
                        </a:spcAft>
                      </a:pPr>
                      <a:r>
                        <a:rPr lang="fr-FR" sz="1600" dirty="0" smtClean="0">
                          <a:effectLst/>
                        </a:rPr>
                        <a:t>L'insémination </a:t>
                      </a:r>
                      <a:r>
                        <a:rPr lang="fr-FR" sz="1600" dirty="0">
                          <a:effectLst/>
                        </a:rPr>
                        <a:t>artificielle et la fécondation in vitro</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,311</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bl>
          </a:graphicData>
        </a:graphic>
      </p:graphicFrame>
    </p:spTree>
    <p:extLst>
      <p:ext uri="{BB962C8B-B14F-4D97-AF65-F5344CB8AC3E}">
        <p14:creationId xmlns:p14="http://schemas.microsoft.com/office/powerpoint/2010/main" val="3900013517"/>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1412776"/>
            <a:ext cx="5688632" cy="792088"/>
          </a:xfrm>
        </p:spPr>
        <p:txBody>
          <a:bodyPr>
            <a:noAutofit/>
          </a:bodyPr>
          <a:lstStyle/>
          <a:p>
            <a:r>
              <a:rPr lang="fr-BE" sz="2800" dirty="0"/>
              <a:t>C</a:t>
            </a:r>
            <a:r>
              <a:rPr lang="fr-BE" sz="2800" dirty="0" smtClean="0"/>
              <a:t>omposante n°5</a:t>
            </a:r>
            <a:endParaRPr lang="fr-BE" sz="28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111</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397000675"/>
              </p:ext>
            </p:extLst>
          </p:nvPr>
        </p:nvGraphicFramePr>
        <p:xfrm>
          <a:off x="539552" y="3212976"/>
          <a:ext cx="8136904" cy="1296144"/>
        </p:xfrm>
        <a:graphic>
          <a:graphicData uri="http://schemas.openxmlformats.org/drawingml/2006/table">
            <a:tbl>
              <a:tblPr>
                <a:tableStyleId>{5C22544A-7EE6-4342-B048-85BDC9FD1C3A}</a:tableStyleId>
              </a:tblPr>
              <a:tblGrid>
                <a:gridCol w="7444400"/>
                <a:gridCol w="692504"/>
              </a:tblGrid>
              <a:tr h="424396">
                <a:tc>
                  <a:txBody>
                    <a:bodyPr/>
                    <a:lstStyle/>
                    <a:p>
                      <a:pPr marL="38100" marR="38100">
                        <a:lnSpc>
                          <a:spcPct val="115000"/>
                        </a:lnSpc>
                        <a:spcAft>
                          <a:spcPts val="0"/>
                        </a:spcAft>
                      </a:pPr>
                      <a:r>
                        <a:rPr lang="fr-FR" sz="1600" dirty="0" smtClean="0">
                          <a:effectLst/>
                        </a:rPr>
                        <a:t>La </a:t>
                      </a:r>
                      <a:r>
                        <a:rPr lang="fr-FR" sz="1600" dirty="0">
                          <a:effectLst/>
                        </a:rPr>
                        <a:t>peine de mort</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,779</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5874">
                <a:tc>
                  <a:txBody>
                    <a:bodyPr/>
                    <a:lstStyle/>
                    <a:p>
                      <a:pPr marL="38100" marR="38100">
                        <a:lnSpc>
                          <a:spcPct val="115000"/>
                        </a:lnSpc>
                        <a:spcAft>
                          <a:spcPts val="0"/>
                        </a:spcAft>
                      </a:pPr>
                      <a:r>
                        <a:rPr lang="fr-FR" sz="1600" dirty="0" smtClean="0">
                          <a:effectLst/>
                        </a:rPr>
                        <a:t>Prendre </a:t>
                      </a:r>
                      <a:r>
                        <a:rPr lang="fr-FR" sz="1600" dirty="0">
                          <a:effectLst/>
                        </a:rPr>
                        <a:t>de la drogue, marijuana au haschich</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-,496</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r h="435874">
                <a:tc>
                  <a:txBody>
                    <a:bodyPr/>
                    <a:lstStyle/>
                    <a:p>
                      <a:pPr marL="38100" marR="38100">
                        <a:lnSpc>
                          <a:spcPct val="115000"/>
                        </a:lnSpc>
                        <a:spcAft>
                          <a:spcPts val="0"/>
                        </a:spcAft>
                      </a:pPr>
                      <a:r>
                        <a:rPr lang="fr-FR" sz="1600" dirty="0" smtClean="0">
                          <a:effectLst/>
                        </a:rPr>
                        <a:t>L'euthanasie</a:t>
                      </a:r>
                      <a:r>
                        <a:rPr lang="fr-FR" sz="1600" dirty="0">
                          <a:effectLst/>
                        </a:rPr>
                        <a:t>, </a:t>
                      </a:r>
                      <a:r>
                        <a:rPr lang="fr-FR" sz="1600" dirty="0" err="1">
                          <a:effectLst/>
                        </a:rPr>
                        <a:t>c.à,d</a:t>
                      </a:r>
                      <a:r>
                        <a:rPr lang="fr-FR" sz="1600" dirty="0">
                          <a:effectLst/>
                        </a:rPr>
                        <a:t>. mettre fin aux jours de quelqu'un qui est incurable</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,320</a:t>
                      </a:r>
                      <a:endParaRPr lang="fr-BE" sz="1600" dirty="0">
                        <a:solidFill>
                          <a:srgbClr val="000000"/>
                        </a:solidFill>
                        <a:effectLst/>
                        <a:latin typeface="Courier New"/>
                        <a:ea typeface="MS Mincho"/>
                      </a:endParaRPr>
                    </a:p>
                  </a:txBody>
                  <a:tcPr marL="0" marR="0" marT="0" marB="0">
                    <a:solidFill>
                      <a:schemeClr val="bg2">
                        <a:lumMod val="20000"/>
                        <a:lumOff val="80000"/>
                      </a:schemeClr>
                    </a:solidFill>
                  </a:tcPr>
                </a:tc>
              </a:tr>
            </a:tbl>
          </a:graphicData>
        </a:graphic>
      </p:graphicFrame>
    </p:spTree>
    <p:extLst>
      <p:ext uri="{BB962C8B-B14F-4D97-AF65-F5344CB8AC3E}">
        <p14:creationId xmlns:p14="http://schemas.microsoft.com/office/powerpoint/2010/main" val="654615704"/>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Le score factoriel</a:t>
            </a:r>
            <a:endParaRPr lang="fr-BE" dirty="0"/>
          </a:p>
        </p:txBody>
      </p:sp>
      <p:sp>
        <p:nvSpPr>
          <p:cNvPr id="3" name="Espace réservé du texte 2"/>
          <p:cNvSpPr>
            <a:spLocks noGrp="1"/>
          </p:cNvSpPr>
          <p:nvPr>
            <p:ph type="body"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112</a:t>
            </a:fld>
            <a:endParaRPr lang="fr-BE"/>
          </a:p>
        </p:txBody>
      </p:sp>
    </p:spTree>
    <p:extLst>
      <p:ext uri="{BB962C8B-B14F-4D97-AF65-F5344CB8AC3E}">
        <p14:creationId xmlns:p14="http://schemas.microsoft.com/office/powerpoint/2010/main" val="340987399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673144"/>
          </a:xfrm>
        </p:spPr>
        <p:txBody>
          <a:bodyPr>
            <a:normAutofit fontScale="90000"/>
          </a:bodyPr>
          <a:lstStyle/>
          <a:p>
            <a:r>
              <a:rPr lang="fr-BE" dirty="0" smtClean="0"/>
              <a:t>Rappel…</a:t>
            </a:r>
            <a:endParaRPr lang="fr-BE" dirty="0"/>
          </a:p>
        </p:txBody>
      </p:sp>
      <p:sp>
        <p:nvSpPr>
          <p:cNvPr id="3" name="Espace réservé du contenu 2"/>
          <p:cNvSpPr>
            <a:spLocks noGrp="1"/>
          </p:cNvSpPr>
          <p:nvPr>
            <p:ph idx="1"/>
          </p:nvPr>
        </p:nvSpPr>
        <p:spPr>
          <a:xfrm>
            <a:off x="1043492" y="1844824"/>
            <a:ext cx="7128908" cy="3987805"/>
          </a:xfrm>
        </p:spPr>
        <p:txBody>
          <a:bodyPr/>
          <a:lstStyle/>
          <a:p>
            <a:r>
              <a:rPr lang="fr-BE" dirty="0" smtClean="0"/>
              <a:t>Une fois standardisées, les valeurs des réponses plus bases que la moyenne sont négatives, les valeurs des réponses supérieures à la moyenne sont positives.</a:t>
            </a:r>
          </a:p>
          <a:p>
            <a:r>
              <a:rPr lang="fr-BE" dirty="0" smtClean="0"/>
              <a:t>Plus une valeur s’écarte de la moyenne, plus cette valeur standardisée s’écarte de 0.</a:t>
            </a:r>
          </a:p>
          <a:p>
            <a:r>
              <a:rPr lang="fr-BE" dirty="0" smtClean="0"/>
              <a:t>Les scores factoriels sont aussi standardisés (moyenne = 0, écart-type = 1).</a:t>
            </a:r>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113</a:t>
            </a:fld>
            <a:endParaRPr lang="fr-BE"/>
          </a:p>
        </p:txBody>
      </p:sp>
    </p:spTree>
    <p:extLst>
      <p:ext uri="{BB962C8B-B14F-4D97-AF65-F5344CB8AC3E}">
        <p14:creationId xmlns:p14="http://schemas.microsoft.com/office/powerpoint/2010/main" val="1073475667"/>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745152"/>
          </a:xfrm>
        </p:spPr>
        <p:txBody>
          <a:bodyPr>
            <a:normAutofit fontScale="90000"/>
          </a:bodyPr>
          <a:lstStyle/>
          <a:p>
            <a:r>
              <a:rPr lang="fr-BE" dirty="0" smtClean="0"/>
              <a:t>A quoi sert le score factoriel?</a:t>
            </a:r>
            <a:endParaRPr lang="fr-BE" dirty="0"/>
          </a:p>
        </p:txBody>
      </p:sp>
      <p:sp>
        <p:nvSpPr>
          <p:cNvPr id="3" name="Espace réservé du contenu 2"/>
          <p:cNvSpPr>
            <a:spLocks noGrp="1"/>
          </p:cNvSpPr>
          <p:nvPr>
            <p:ph idx="1"/>
          </p:nvPr>
        </p:nvSpPr>
        <p:spPr>
          <a:xfrm>
            <a:off x="1043492" y="1844824"/>
            <a:ext cx="7272924" cy="4032448"/>
          </a:xfrm>
        </p:spPr>
        <p:txBody>
          <a:bodyPr>
            <a:normAutofit fontScale="92500"/>
          </a:bodyPr>
          <a:lstStyle/>
          <a:p>
            <a:r>
              <a:rPr lang="fr-BE" dirty="0" smtClean="0"/>
              <a:t>Pour chaque individu, il est possible de produire une </a:t>
            </a:r>
            <a:r>
              <a:rPr lang="fr-BE" u="sng" dirty="0" smtClean="0"/>
              <a:t>synthèse</a:t>
            </a:r>
            <a:r>
              <a:rPr lang="fr-BE" dirty="0" smtClean="0"/>
              <a:t> de ses réponses pondérées par les saturations pour chaque facteur.</a:t>
            </a:r>
          </a:p>
          <a:p>
            <a:r>
              <a:rPr lang="fr-BE" dirty="0" smtClean="0"/>
              <a:t>Autrement dit, </a:t>
            </a:r>
            <a:r>
              <a:rPr lang="fr-BE" dirty="0"/>
              <a:t>il est </a:t>
            </a:r>
            <a:r>
              <a:rPr lang="fr-BE" dirty="0" smtClean="0"/>
              <a:t>possible </a:t>
            </a:r>
            <a:r>
              <a:rPr lang="fr-BE" dirty="0"/>
              <a:t>de situer </a:t>
            </a:r>
            <a:r>
              <a:rPr lang="fr-BE" dirty="0" smtClean="0"/>
              <a:t>chaque individu sur chaque facteur ; le score factoriel est cette position. </a:t>
            </a:r>
          </a:p>
          <a:p>
            <a:r>
              <a:rPr lang="fr-BE" dirty="0"/>
              <a:t>U</a:t>
            </a:r>
            <a:r>
              <a:rPr lang="fr-BE" dirty="0" smtClean="0"/>
              <a:t>n individu qui </a:t>
            </a:r>
            <a:r>
              <a:rPr lang="fr-BE" dirty="0"/>
              <a:t>a </a:t>
            </a:r>
            <a:r>
              <a:rPr lang="fr-BE" dirty="0" smtClean="0"/>
              <a:t>des </a:t>
            </a:r>
            <a:r>
              <a:rPr lang="fr-BE" dirty="0"/>
              <a:t>scores élevés sur les </a:t>
            </a:r>
            <a:r>
              <a:rPr lang="fr-BE" dirty="0" smtClean="0"/>
              <a:t>variables ayant une saturation positive </a:t>
            </a:r>
            <a:r>
              <a:rPr lang="fr-BE" dirty="0"/>
              <a:t>(ou des scores faibles </a:t>
            </a:r>
            <a:r>
              <a:rPr lang="fr-BE" dirty="0" smtClean="0"/>
              <a:t>sur les variables ayant une saturation négative) aura un </a:t>
            </a:r>
            <a:r>
              <a:rPr lang="fr-BE" i="1" dirty="0"/>
              <a:t>score factoriel</a:t>
            </a:r>
            <a:r>
              <a:rPr lang="fr-BE" dirty="0"/>
              <a:t> élevé sur ce facteur</a:t>
            </a:r>
            <a:r>
              <a:rPr lang="fr-BE" dirty="0" smtClean="0"/>
              <a: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114</a:t>
            </a:fld>
            <a:endParaRPr lang="fr-BE"/>
          </a:p>
        </p:txBody>
      </p:sp>
    </p:spTree>
    <p:extLst>
      <p:ext uri="{BB962C8B-B14F-4D97-AF65-F5344CB8AC3E}">
        <p14:creationId xmlns:p14="http://schemas.microsoft.com/office/powerpoint/2010/main" val="180506251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Interprétation…</a:t>
            </a:r>
            <a:endParaRPr lang="fr-BE" dirty="0"/>
          </a:p>
        </p:txBody>
      </p:sp>
      <p:sp>
        <p:nvSpPr>
          <p:cNvPr id="3" name="Espace réservé du contenu 2"/>
          <p:cNvSpPr>
            <a:spLocks noGrp="1"/>
          </p:cNvSpPr>
          <p:nvPr>
            <p:ph idx="1"/>
          </p:nvPr>
        </p:nvSpPr>
        <p:spPr/>
        <p:txBody>
          <a:bodyPr/>
          <a:lstStyle/>
          <a:p>
            <a:r>
              <a:rPr lang="fr-BE" dirty="0" smtClean="0"/>
              <a:t>Si deux individus ont des scores factoriels proches sur un facteur, cela signifie qu’ils ont globalement des valeurs </a:t>
            </a:r>
            <a:r>
              <a:rPr lang="fr-BE" smtClean="0"/>
              <a:t>proches pour </a:t>
            </a:r>
            <a:r>
              <a:rPr lang="fr-BE" dirty="0" smtClean="0"/>
              <a:t>les variables (les items) qui ont une saturation significative pour </a:t>
            </a:r>
            <a:r>
              <a:rPr lang="fr-BE" smtClean="0"/>
              <a:t>ce facteur.</a:t>
            </a:r>
            <a:endParaRPr lang="fr-BE"/>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115</a:t>
            </a:fld>
            <a:endParaRPr lang="fr-BE"/>
          </a:p>
        </p:txBody>
      </p:sp>
    </p:spTree>
    <p:extLst>
      <p:ext uri="{BB962C8B-B14F-4D97-AF65-F5344CB8AC3E}">
        <p14:creationId xmlns:p14="http://schemas.microsoft.com/office/powerpoint/2010/main" val="366128372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33365" y="2708476"/>
            <a:ext cx="3439035" cy="2304700"/>
          </a:xfrm>
        </p:spPr>
        <p:txBody>
          <a:bodyPr>
            <a:normAutofit fontScale="90000"/>
          </a:bodyPr>
          <a:lstStyle/>
          <a:p>
            <a:r>
              <a:rPr lang="fr-BE" dirty="0" smtClean="0"/>
              <a:t>Chapitre 6</a:t>
            </a:r>
            <a:r>
              <a:rPr lang="fr-BE" dirty="0"/>
              <a:t/>
            </a:r>
            <a:br>
              <a:rPr lang="fr-BE" dirty="0"/>
            </a:br>
            <a:r>
              <a:rPr lang="fr-BE" dirty="0"/>
              <a:t>L’analyse classificatoire (cluster </a:t>
            </a:r>
            <a:r>
              <a:rPr lang="fr-BE" dirty="0" err="1"/>
              <a:t>analysis</a:t>
            </a:r>
            <a:r>
              <a:rPr lang="fr-BE" dirty="0" smtClean="0"/>
              <a:t>)</a:t>
            </a:r>
            <a:endParaRPr lang="fr-BE" dirty="0"/>
          </a:p>
        </p:txBody>
      </p:sp>
      <p:sp>
        <p:nvSpPr>
          <p:cNvPr id="3" name="Sous-titre 2"/>
          <p:cNvSpPr>
            <a:spLocks noGrp="1"/>
          </p:cNvSpPr>
          <p:nvPr>
            <p:ph type="subTitle" idx="1"/>
          </p:nvPr>
        </p:nvSpPr>
        <p:spPr/>
        <p:txBody>
          <a:bodyPr>
            <a:normAutofit/>
          </a:bodyPr>
          <a:lstStyle/>
          <a:p>
            <a:r>
              <a:rPr lang="fr-BE" dirty="0" smtClean="0"/>
              <a:t> </a:t>
            </a:r>
            <a:endParaRPr lang="fr-BE" dirty="0"/>
          </a:p>
        </p:txBody>
      </p:sp>
    </p:spTree>
    <p:extLst>
      <p:ext uri="{BB962C8B-B14F-4D97-AF65-F5344CB8AC3E}">
        <p14:creationId xmlns:p14="http://schemas.microsoft.com/office/powerpoint/2010/main" val="391840027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936104"/>
          </a:xfrm>
        </p:spPr>
        <p:txBody>
          <a:bodyPr>
            <a:normAutofit fontScale="90000"/>
          </a:bodyPr>
          <a:lstStyle/>
          <a:p>
            <a:r>
              <a:rPr lang="fr-BE" dirty="0" smtClean="0"/>
              <a:t>Analyse classificatoire : </a:t>
            </a:r>
            <a:br>
              <a:rPr lang="fr-BE" dirty="0" smtClean="0"/>
            </a:br>
            <a:r>
              <a:rPr lang="fr-BE" dirty="0" smtClean="0"/>
              <a:t>le principe</a:t>
            </a:r>
            <a:endParaRPr lang="fr-BE" dirty="0"/>
          </a:p>
        </p:txBody>
      </p:sp>
      <p:sp>
        <p:nvSpPr>
          <p:cNvPr id="3" name="Espace réservé du contenu 2"/>
          <p:cNvSpPr>
            <a:spLocks noGrp="1"/>
          </p:cNvSpPr>
          <p:nvPr>
            <p:ph idx="1"/>
          </p:nvPr>
        </p:nvSpPr>
        <p:spPr>
          <a:xfrm>
            <a:off x="1043492" y="2060848"/>
            <a:ext cx="7100108" cy="3771781"/>
          </a:xfrm>
        </p:spPr>
        <p:txBody>
          <a:bodyPr>
            <a:normAutofit lnSpcReduction="10000"/>
          </a:bodyPr>
          <a:lstStyle/>
          <a:p>
            <a:r>
              <a:rPr lang="fr-BE" dirty="0" smtClean="0"/>
              <a:t>Il s’agit de constituer des classes (des groupes) d’individus en fonction de leurs ressemblances</a:t>
            </a:r>
          </a:p>
          <a:p>
            <a:pPr lvl="1"/>
            <a:r>
              <a:rPr lang="fr-BE" dirty="0" smtClean="0"/>
              <a:t>On tentera de constituer des classes les plus homogènes possible, autrement dit, on cherchera à ne mettre dans une même classe que des individus qui se ressemblent</a:t>
            </a:r>
          </a:p>
          <a:p>
            <a:pPr lvl="1"/>
            <a:r>
              <a:rPr lang="fr-BE" dirty="0" smtClean="0"/>
              <a:t>On tentera aussi à ce que les classes soient les plus différentes l’une de l’autre, autrement dit, des individus très semblables ne devraient pas se retrouver dans des classes différentes</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117</a:t>
            </a:fld>
            <a:endParaRPr lang="fr-BE"/>
          </a:p>
        </p:txBody>
      </p:sp>
    </p:spTree>
    <p:extLst>
      <p:ext uri="{BB962C8B-B14F-4D97-AF65-F5344CB8AC3E}">
        <p14:creationId xmlns:p14="http://schemas.microsoft.com/office/powerpoint/2010/main" val="110172621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De nombreuses méthodes</a:t>
            </a:r>
            <a:endParaRPr lang="fr-BE" dirty="0"/>
          </a:p>
        </p:txBody>
      </p:sp>
      <p:sp>
        <p:nvSpPr>
          <p:cNvPr id="3" name="Espace réservé du contenu 2"/>
          <p:cNvSpPr>
            <a:spLocks noGrp="1"/>
          </p:cNvSpPr>
          <p:nvPr>
            <p:ph idx="1"/>
          </p:nvPr>
        </p:nvSpPr>
        <p:spPr>
          <a:xfrm>
            <a:off x="1043492" y="2420889"/>
            <a:ext cx="6777317" cy="2952328"/>
          </a:xfrm>
        </p:spPr>
        <p:txBody>
          <a:bodyPr/>
          <a:lstStyle/>
          <a:p>
            <a:r>
              <a:rPr lang="fr-BE" dirty="0" smtClean="0"/>
              <a:t>Qui varient en fonction</a:t>
            </a:r>
          </a:p>
          <a:p>
            <a:pPr lvl="1"/>
            <a:r>
              <a:rPr lang="fr-BE" dirty="0" smtClean="0"/>
              <a:t>De la mesure de proximité / distance</a:t>
            </a:r>
          </a:p>
          <a:p>
            <a:pPr lvl="1"/>
            <a:r>
              <a:rPr lang="fr-BE" dirty="0" smtClean="0"/>
              <a:t>Du mode de constitution des classes</a:t>
            </a:r>
          </a:p>
          <a:p>
            <a:pPr lvl="1"/>
            <a:r>
              <a:rPr lang="fr-BE" dirty="0" smtClean="0"/>
              <a:t>Des contraintes d’optimisation</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118</a:t>
            </a:fld>
            <a:endParaRPr lang="fr-BE"/>
          </a:p>
        </p:txBody>
      </p:sp>
    </p:spTree>
    <p:extLst>
      <p:ext uri="{BB962C8B-B14F-4D97-AF65-F5344CB8AC3E}">
        <p14:creationId xmlns:p14="http://schemas.microsoft.com/office/powerpoint/2010/main" val="2710986696"/>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272926" cy="1080120"/>
          </a:xfrm>
        </p:spPr>
        <p:txBody>
          <a:bodyPr>
            <a:normAutofit fontScale="90000"/>
          </a:bodyPr>
          <a:lstStyle/>
          <a:p>
            <a:r>
              <a:rPr lang="fr-BE" dirty="0" smtClean="0"/>
              <a:t>Proximité / distance ressemblance / différence</a:t>
            </a:r>
            <a:endParaRPr lang="fr-BE" dirty="0"/>
          </a:p>
        </p:txBody>
      </p:sp>
      <p:sp>
        <p:nvSpPr>
          <p:cNvPr id="3" name="Espace réservé du contenu 2"/>
          <p:cNvSpPr>
            <a:spLocks noGrp="1"/>
          </p:cNvSpPr>
          <p:nvPr>
            <p:ph idx="1"/>
          </p:nvPr>
        </p:nvSpPr>
        <p:spPr>
          <a:xfrm>
            <a:off x="1043492" y="1988840"/>
            <a:ext cx="7100108" cy="4176464"/>
          </a:xfrm>
        </p:spPr>
        <p:txBody>
          <a:bodyPr>
            <a:normAutofit/>
          </a:bodyPr>
          <a:lstStyle/>
          <a:p>
            <a:r>
              <a:rPr lang="fr-BE" dirty="0" smtClean="0"/>
              <a:t>Une matrice de similarité n’est pas équivalente à une matrice de dissimilarité</a:t>
            </a:r>
          </a:p>
          <a:p>
            <a:pPr lvl="1"/>
            <a:r>
              <a:rPr lang="fr-BE" dirty="0" smtClean="0"/>
              <a:t>Ex. : 3 couleurs de pull : bleu, vert, rouge</a:t>
            </a:r>
          </a:p>
          <a:p>
            <a:pPr lvl="1"/>
            <a:r>
              <a:rPr lang="fr-BE" dirty="0" smtClean="0"/>
              <a:t>Un pull vert n’est pas similaire à un pull rouge, mais, si la référence est le pull bleu, ils sont tout deux dissimilaires du celui-ci</a:t>
            </a:r>
          </a:p>
          <a:p>
            <a:r>
              <a:rPr lang="fr-BE" dirty="0" smtClean="0"/>
              <a:t>Il faut donc choisir le type de matrice de proximité / distance que l’on choisit</a:t>
            </a:r>
          </a:p>
          <a:p>
            <a:r>
              <a:rPr lang="fr-BE" dirty="0" smtClean="0"/>
              <a:t>La situation se simplifie si l’on a une variable métrique / quantitative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119</a:t>
            </a:fld>
            <a:endParaRPr lang="fr-BE"/>
          </a:p>
        </p:txBody>
      </p:sp>
    </p:spTree>
    <p:extLst>
      <p:ext uri="{BB962C8B-B14F-4D97-AF65-F5344CB8AC3E}">
        <p14:creationId xmlns:p14="http://schemas.microsoft.com/office/powerpoint/2010/main" val="13392048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p:txBody>
          <a:bodyPr>
            <a:normAutofit fontScale="70000" lnSpcReduction="20000"/>
          </a:bodyPr>
          <a:lstStyle/>
          <a:p>
            <a:r>
              <a:rPr lang="fr-BE" dirty="0" smtClean="0"/>
              <a:t>Deuxième distinction : questions </a:t>
            </a:r>
            <a:r>
              <a:rPr lang="fr-BE" u="sng" dirty="0" smtClean="0"/>
              <a:t>ouvertes</a:t>
            </a:r>
            <a:r>
              <a:rPr lang="fr-BE" dirty="0" smtClean="0"/>
              <a:t> </a:t>
            </a:r>
            <a:r>
              <a:rPr lang="fr-BE" i="1" dirty="0" smtClean="0"/>
              <a:t>versus</a:t>
            </a:r>
            <a:r>
              <a:rPr lang="fr-BE" dirty="0" smtClean="0"/>
              <a:t> questions </a:t>
            </a:r>
            <a:r>
              <a:rPr lang="fr-BE" u="sng" dirty="0" smtClean="0"/>
              <a:t>fermées</a:t>
            </a:r>
          </a:p>
          <a:p>
            <a:pPr lvl="1"/>
            <a:r>
              <a:rPr lang="fr-BE" dirty="0" smtClean="0"/>
              <a:t>Questions ouvertes</a:t>
            </a:r>
          </a:p>
          <a:p>
            <a:pPr lvl="2"/>
            <a:r>
              <a:rPr lang="fr-BE" dirty="0" smtClean="0"/>
              <a:t>Les diverses réponses sont produites par les PI.</a:t>
            </a:r>
          </a:p>
          <a:p>
            <a:pPr lvl="2"/>
            <a:r>
              <a:rPr lang="fr-BE" dirty="0" smtClean="0"/>
              <a:t>Avantage : l’accès </a:t>
            </a:r>
            <a:r>
              <a:rPr lang="fr-BE" dirty="0"/>
              <a:t>à une relative </a:t>
            </a:r>
            <a:r>
              <a:rPr lang="fr-BE" dirty="0" smtClean="0"/>
              <a:t>complexité, la prise en compte des termes dans lesquels les PI s’expriment.</a:t>
            </a:r>
          </a:p>
          <a:p>
            <a:pPr lvl="2"/>
            <a:r>
              <a:rPr lang="fr-BE" dirty="0" smtClean="0"/>
              <a:t>Désavantages : la plus grande influence de l’enquêteur, la dispersion des réponses qui rend l’utilisation plus difficile, le coût, lié notamment au travail de codification.</a:t>
            </a:r>
          </a:p>
          <a:p>
            <a:pPr lvl="1"/>
            <a:r>
              <a:rPr lang="fr-BE" dirty="0" smtClean="0"/>
              <a:t>Questions fermées</a:t>
            </a:r>
          </a:p>
          <a:p>
            <a:pPr lvl="2"/>
            <a:r>
              <a:rPr lang="fr-BE" dirty="0" smtClean="0"/>
              <a:t>Définition : les différentes réponses possibles sont déjà formulées.</a:t>
            </a:r>
          </a:p>
          <a:p>
            <a:pPr lvl="2"/>
            <a:r>
              <a:rPr lang="fr-BE" dirty="0" smtClean="0"/>
              <a:t>Avantage : la facilité de reproduction à l’identique et donc de cumulativité des savoirs, le coût réduit vu la simplification du travail de codage.</a:t>
            </a:r>
          </a:p>
          <a:p>
            <a:pPr lvl="2"/>
            <a:r>
              <a:rPr lang="fr-BE" dirty="0" smtClean="0"/>
              <a:t>Désavantage : la simplification des réponses enregistrées par rapport aux réponses potentielles, le risque d’imposition de catégories de réponses aux PI.</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a:t>
            </a:fld>
            <a:endParaRPr lang="fr-BE"/>
          </a:p>
        </p:txBody>
      </p:sp>
    </p:spTree>
    <p:extLst>
      <p:ext uri="{BB962C8B-B14F-4D97-AF65-F5344CB8AC3E}">
        <p14:creationId xmlns:p14="http://schemas.microsoft.com/office/powerpoint/2010/main" val="1152225348"/>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Mesures disponibles pour des variables d’intervalles</a:t>
            </a:r>
            <a:endParaRPr lang="fr-BE" dirty="0"/>
          </a:p>
        </p:txBody>
      </p:sp>
      <p:sp>
        <p:nvSpPr>
          <p:cNvPr id="3" name="Espace réservé du contenu 2"/>
          <p:cNvSpPr>
            <a:spLocks noGrp="1"/>
          </p:cNvSpPr>
          <p:nvPr>
            <p:ph idx="1"/>
          </p:nvPr>
        </p:nvSpPr>
        <p:spPr>
          <a:xfrm>
            <a:off x="1043492" y="2276872"/>
            <a:ext cx="7100108" cy="3555757"/>
          </a:xfrm>
        </p:spPr>
        <p:txBody>
          <a:bodyPr>
            <a:normAutofit fontScale="92500" lnSpcReduction="20000"/>
          </a:bodyPr>
          <a:lstStyle/>
          <a:p>
            <a:r>
              <a:rPr lang="fr-BE" dirty="0" smtClean="0"/>
              <a:t>Les mesures de dissimilarité suivantes sont possibles :</a:t>
            </a:r>
          </a:p>
          <a:p>
            <a:pPr lvl="1"/>
            <a:r>
              <a:rPr lang="fr-BE" dirty="0" smtClean="0"/>
              <a:t>La distance euclidienne (par défaut pour Ward en SPSS) = racine carrée de la somme des carrés des différences entre les valeurs relatives aux variables</a:t>
            </a:r>
          </a:p>
          <a:p>
            <a:pPr lvl="1"/>
            <a:r>
              <a:rPr lang="fr-BE" dirty="0" smtClean="0"/>
              <a:t>Le carré de la distance euclidienne = somme des carrés des différences entre les valeurs relatives aux variables</a:t>
            </a:r>
          </a:p>
          <a:p>
            <a:pPr lvl="1"/>
            <a:r>
              <a:rPr lang="fr-BE" dirty="0" smtClean="0"/>
              <a:t>Corrélation de Pearson = corrélation entre les vecteurs des valeurs relatives aux variables</a:t>
            </a:r>
          </a:p>
          <a:p>
            <a:pPr lvl="1"/>
            <a:r>
              <a:rPr lang="fr-BE" dirty="0" smtClean="0"/>
              <a:t>Cosinus = cosinus de l’angle entre les </a:t>
            </a:r>
            <a:r>
              <a:rPr lang="fr-BE" dirty="0"/>
              <a:t>vecteurs des valeurs relatives aux variables</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120</a:t>
            </a:fld>
            <a:endParaRPr lang="fr-BE"/>
          </a:p>
        </p:txBody>
      </p:sp>
    </p:spTree>
    <p:extLst>
      <p:ext uri="{BB962C8B-B14F-4D97-AF65-F5344CB8AC3E}">
        <p14:creationId xmlns:p14="http://schemas.microsoft.com/office/powerpoint/2010/main" val="40541967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80728"/>
            <a:ext cx="7344934" cy="1143000"/>
          </a:xfrm>
        </p:spPr>
        <p:txBody>
          <a:bodyPr>
            <a:normAutofit fontScale="90000"/>
          </a:bodyPr>
          <a:lstStyle/>
          <a:p>
            <a:r>
              <a:rPr lang="fr-BE" dirty="0" smtClean="0"/>
              <a:t>Les modes de constitution des classes : les méthodes itératives</a:t>
            </a:r>
            <a:endParaRPr lang="fr-BE" dirty="0"/>
          </a:p>
        </p:txBody>
      </p:sp>
      <p:sp>
        <p:nvSpPr>
          <p:cNvPr id="3" name="Espace réservé du contenu 2"/>
          <p:cNvSpPr>
            <a:spLocks noGrp="1"/>
          </p:cNvSpPr>
          <p:nvPr>
            <p:ph idx="1"/>
          </p:nvPr>
        </p:nvSpPr>
        <p:spPr>
          <a:xfrm>
            <a:off x="1043492" y="2323652"/>
            <a:ext cx="7128908" cy="3508977"/>
          </a:xfrm>
        </p:spPr>
        <p:txBody>
          <a:bodyPr>
            <a:normAutofit fontScale="85000" lnSpcReduction="10000"/>
          </a:bodyPr>
          <a:lstStyle/>
          <a:p>
            <a:r>
              <a:rPr lang="fr-BE" dirty="0" smtClean="0"/>
              <a:t>Principe : le chercheur détermine a priori le nombre de classes qu’il souhaite ; l’algorithme  de calcul crée ces classes par approximations successives</a:t>
            </a:r>
          </a:p>
          <a:p>
            <a:r>
              <a:rPr lang="fr-BE" dirty="0" smtClean="0"/>
              <a:t>Techniquement : un nombre de points équivalent au nombre de classes souhaité est mobilisé pour démarrer le processus itératif, ce sont les centres initiaux des classes ; chaque point (individu) de l’échantillon est associé au centre qui lui est le plus proche ; on calcule alors les centres des classes ; on réassocie chaque point au centre calculé le plus proche ; </a:t>
            </a:r>
            <a:r>
              <a:rPr lang="fr-BE" dirty="0"/>
              <a:t>on </a:t>
            </a:r>
            <a:r>
              <a:rPr lang="fr-BE" dirty="0" smtClean="0"/>
              <a:t>recalcule les </a:t>
            </a:r>
            <a:r>
              <a:rPr lang="fr-BE" dirty="0"/>
              <a:t>centres des classes ; </a:t>
            </a:r>
            <a:r>
              <a:rPr lang="fr-BE" dirty="0" smtClean="0"/>
              <a:t>et ainsi de suite jusqu’à ce que plus aucun point ne bouge.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121</a:t>
            </a:fld>
            <a:endParaRPr lang="fr-BE"/>
          </a:p>
        </p:txBody>
      </p:sp>
    </p:spTree>
    <p:extLst>
      <p:ext uri="{BB962C8B-B14F-4D97-AF65-F5344CB8AC3E}">
        <p14:creationId xmlns:p14="http://schemas.microsoft.com/office/powerpoint/2010/main" val="429115726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344934" cy="1143000"/>
          </a:xfrm>
        </p:spPr>
        <p:txBody>
          <a:bodyPr>
            <a:normAutofit fontScale="90000"/>
          </a:bodyPr>
          <a:lstStyle/>
          <a:p>
            <a:r>
              <a:rPr lang="fr-BE" dirty="0" smtClean="0"/>
              <a:t>Les modes de constitution des classes : les méthodes itératives</a:t>
            </a:r>
            <a:endParaRPr lang="fr-BE" dirty="0"/>
          </a:p>
        </p:txBody>
      </p:sp>
      <p:sp>
        <p:nvSpPr>
          <p:cNvPr id="3" name="Espace réservé du contenu 2"/>
          <p:cNvSpPr>
            <a:spLocks noGrp="1"/>
          </p:cNvSpPr>
          <p:nvPr>
            <p:ph idx="1"/>
          </p:nvPr>
        </p:nvSpPr>
        <p:spPr>
          <a:xfrm>
            <a:off x="1043492" y="2323652"/>
            <a:ext cx="7128908" cy="3508977"/>
          </a:xfrm>
        </p:spPr>
        <p:txBody>
          <a:bodyPr>
            <a:normAutofit/>
          </a:bodyPr>
          <a:lstStyle/>
          <a:p>
            <a:r>
              <a:rPr lang="fr-BE" dirty="0" smtClean="0"/>
              <a:t>Avantages : </a:t>
            </a:r>
          </a:p>
          <a:p>
            <a:pPr lvl="1"/>
            <a:r>
              <a:rPr lang="fr-BE" dirty="0"/>
              <a:t>L</a:t>
            </a:r>
            <a:r>
              <a:rPr lang="fr-BE" dirty="0" smtClean="0"/>
              <a:t>a technique ne demande que peu de calcul</a:t>
            </a:r>
          </a:p>
          <a:p>
            <a:pPr lvl="1"/>
            <a:r>
              <a:rPr lang="fr-BE" dirty="0" smtClean="0"/>
              <a:t>Les centres initiaux peuvent être laissés au hasard ou fixés par le chercheur</a:t>
            </a:r>
          </a:p>
          <a:p>
            <a:r>
              <a:rPr lang="fr-BE" dirty="0" smtClean="0"/>
              <a:t>Désavantage : </a:t>
            </a:r>
          </a:p>
          <a:p>
            <a:pPr lvl="1"/>
            <a:r>
              <a:rPr lang="fr-BE" dirty="0" smtClean="0"/>
              <a:t>Le chercheur doit déterminer a priori le nombre de classes souhaitées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122</a:t>
            </a:fld>
            <a:endParaRPr lang="fr-BE"/>
          </a:p>
        </p:txBody>
      </p:sp>
    </p:spTree>
    <p:extLst>
      <p:ext uri="{BB962C8B-B14F-4D97-AF65-F5344CB8AC3E}">
        <p14:creationId xmlns:p14="http://schemas.microsoft.com/office/powerpoint/2010/main" val="18020331"/>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682272"/>
            <a:ext cx="8208912" cy="1810624"/>
          </a:xfrm>
        </p:spPr>
        <p:txBody>
          <a:bodyPr>
            <a:normAutofit fontScale="90000"/>
          </a:bodyPr>
          <a:lstStyle/>
          <a:p>
            <a:r>
              <a:rPr lang="fr-BE" dirty="0" smtClean="0"/>
              <a:t>Les modes de constitution des classes : les méthodes hiérarchiques « </a:t>
            </a:r>
            <a:r>
              <a:rPr lang="fr-BE" dirty="0" err="1" smtClean="0"/>
              <a:t>divisives</a:t>
            </a:r>
            <a:r>
              <a:rPr lang="fr-BE" dirty="0" smtClean="0"/>
              <a:t> » ou descendantes</a:t>
            </a:r>
            <a:endParaRPr lang="fr-BE" dirty="0"/>
          </a:p>
        </p:txBody>
      </p:sp>
      <p:sp>
        <p:nvSpPr>
          <p:cNvPr id="3" name="Espace réservé du contenu 2"/>
          <p:cNvSpPr>
            <a:spLocks noGrp="1"/>
          </p:cNvSpPr>
          <p:nvPr>
            <p:ph idx="1"/>
          </p:nvPr>
        </p:nvSpPr>
        <p:spPr>
          <a:xfrm>
            <a:off x="827584" y="2512311"/>
            <a:ext cx="7344816" cy="3292953"/>
          </a:xfrm>
        </p:spPr>
        <p:txBody>
          <a:bodyPr>
            <a:normAutofit fontScale="92500" lnSpcReduction="10000"/>
          </a:bodyPr>
          <a:lstStyle/>
          <a:p>
            <a:r>
              <a:rPr lang="fr-BE" dirty="0" smtClean="0"/>
              <a:t>Principe : Partir de l’échantillon total ; chercher la meilleure </a:t>
            </a:r>
            <a:r>
              <a:rPr lang="fr-BE" dirty="0"/>
              <a:t>partition – </a:t>
            </a:r>
            <a:r>
              <a:rPr lang="fr-BE" dirty="0" smtClean="0"/>
              <a:t>du point de vue de l’homogénéité intragroupe et de l’hétérogénéité intergroupe – en 2 ; puis en divisant un de ces 2 groupes, chercher la meilleure partition en 3 ; et ainsi de suite.</a:t>
            </a:r>
          </a:p>
          <a:p>
            <a:r>
              <a:rPr lang="fr-BE" dirty="0" smtClean="0"/>
              <a:t>Techniquement : Toutes les solutions possibles sont comparées – en terme d’homogénéité / hétérogénéité – en  additionnant les distances entre les points des différents groupes.</a:t>
            </a:r>
            <a:endParaRPr lang="fr-BE" dirty="0"/>
          </a:p>
        </p:txBody>
      </p:sp>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123</a:t>
            </a:fld>
            <a:endParaRPr lang="fr-BE"/>
          </a:p>
        </p:txBody>
      </p:sp>
    </p:spTree>
    <p:extLst>
      <p:ext uri="{BB962C8B-B14F-4D97-AF65-F5344CB8AC3E}">
        <p14:creationId xmlns:p14="http://schemas.microsoft.com/office/powerpoint/2010/main" val="1861575848"/>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682272"/>
            <a:ext cx="8208912" cy="1810624"/>
          </a:xfrm>
        </p:spPr>
        <p:txBody>
          <a:bodyPr>
            <a:normAutofit fontScale="90000"/>
          </a:bodyPr>
          <a:lstStyle/>
          <a:p>
            <a:r>
              <a:rPr lang="fr-BE" dirty="0" smtClean="0"/>
              <a:t>Les modes de constitution des classes : les méthodes hiérarchiques « </a:t>
            </a:r>
            <a:r>
              <a:rPr lang="fr-BE" dirty="0" err="1" smtClean="0"/>
              <a:t>divisives</a:t>
            </a:r>
            <a:r>
              <a:rPr lang="fr-BE" dirty="0" smtClean="0"/>
              <a:t> » ou descendantes</a:t>
            </a:r>
            <a:endParaRPr lang="fr-BE" dirty="0"/>
          </a:p>
        </p:txBody>
      </p:sp>
      <p:sp>
        <p:nvSpPr>
          <p:cNvPr id="3" name="Espace réservé du contenu 2"/>
          <p:cNvSpPr>
            <a:spLocks noGrp="1"/>
          </p:cNvSpPr>
          <p:nvPr>
            <p:ph idx="1"/>
          </p:nvPr>
        </p:nvSpPr>
        <p:spPr>
          <a:xfrm>
            <a:off x="827584" y="2512311"/>
            <a:ext cx="7344816" cy="3508977"/>
          </a:xfrm>
        </p:spPr>
        <p:txBody>
          <a:bodyPr>
            <a:normAutofit lnSpcReduction="10000"/>
          </a:bodyPr>
          <a:lstStyle/>
          <a:p>
            <a:r>
              <a:rPr lang="fr-BE" dirty="0" smtClean="0"/>
              <a:t>Avantages : </a:t>
            </a:r>
          </a:p>
          <a:p>
            <a:pPr lvl="1"/>
            <a:r>
              <a:rPr lang="fr-BE" dirty="0" smtClean="0"/>
              <a:t>La simplicité du raisonnement</a:t>
            </a:r>
          </a:p>
          <a:p>
            <a:pPr lvl="1"/>
            <a:r>
              <a:rPr lang="fr-BE" dirty="0" smtClean="0"/>
              <a:t>Ce qui est fait à une étape n’est pas défait à la suivante</a:t>
            </a:r>
          </a:p>
          <a:p>
            <a:pPr lvl="1"/>
            <a:r>
              <a:rPr lang="fr-BE" dirty="0" smtClean="0"/>
              <a:t>Le chercheur peut suivre le processus pas à pas et décider du moment où l’arrêter</a:t>
            </a:r>
          </a:p>
          <a:p>
            <a:r>
              <a:rPr lang="fr-BE" dirty="0" smtClean="0"/>
              <a:t>Désavantage :</a:t>
            </a:r>
          </a:p>
          <a:p>
            <a:pPr lvl="1"/>
            <a:r>
              <a:rPr lang="fr-BE" dirty="0" smtClean="0"/>
              <a:t>Sauf échantillon très petit et nombre de variables réduit, cette méthode est impossible à mettre en œuvre sans ordinateur</a:t>
            </a:r>
            <a:endParaRPr lang="fr-BE" dirty="0"/>
          </a:p>
        </p:txBody>
      </p:sp>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124</a:t>
            </a:fld>
            <a:endParaRPr lang="fr-BE"/>
          </a:p>
        </p:txBody>
      </p:sp>
    </p:spTree>
    <p:extLst>
      <p:ext uri="{BB962C8B-B14F-4D97-AF65-F5344CB8AC3E}">
        <p14:creationId xmlns:p14="http://schemas.microsoft.com/office/powerpoint/2010/main" val="4204399385"/>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682272"/>
            <a:ext cx="8208912" cy="1810624"/>
          </a:xfrm>
        </p:spPr>
        <p:txBody>
          <a:bodyPr>
            <a:normAutofit fontScale="90000"/>
          </a:bodyPr>
          <a:lstStyle/>
          <a:p>
            <a:r>
              <a:rPr lang="fr-BE" dirty="0" smtClean="0"/>
              <a:t>Les modes de constitution des classes : les méthodes hiérarchiques « aggrégatives » ou ascendantes</a:t>
            </a:r>
            <a:endParaRPr lang="fr-BE" dirty="0"/>
          </a:p>
        </p:txBody>
      </p:sp>
      <p:sp>
        <p:nvSpPr>
          <p:cNvPr id="3" name="Espace réservé du contenu 2"/>
          <p:cNvSpPr>
            <a:spLocks noGrp="1"/>
          </p:cNvSpPr>
          <p:nvPr>
            <p:ph idx="1"/>
          </p:nvPr>
        </p:nvSpPr>
        <p:spPr>
          <a:xfrm>
            <a:off x="827584" y="2492896"/>
            <a:ext cx="7560840" cy="3652993"/>
          </a:xfrm>
        </p:spPr>
        <p:txBody>
          <a:bodyPr>
            <a:normAutofit fontScale="77500" lnSpcReduction="20000"/>
          </a:bodyPr>
          <a:lstStyle/>
          <a:p>
            <a:r>
              <a:rPr lang="fr-BE" dirty="0" smtClean="0"/>
              <a:t>Principe : Partir de la situation où chaque individu est un groupe ; fusionner les deux individus les plus proches ; et ainsi de suite, potentiellement jusqu’au moment où tous les individus ne forment plus qu’un groupe.</a:t>
            </a:r>
          </a:p>
          <a:p>
            <a:r>
              <a:rPr lang="fr-BE" dirty="0" smtClean="0"/>
              <a:t>Techniquement : On calcule la distance de chaque point à tous les autres ; les deux points qui ont la distance la plus faible entre eux sont fusionnés en un groupe ; le </a:t>
            </a:r>
            <a:r>
              <a:rPr lang="fr-BE" dirty="0"/>
              <a:t>centre de ce nouveau groupe est à mi-distance entre les deux points </a:t>
            </a:r>
            <a:r>
              <a:rPr lang="fr-BE" dirty="0" smtClean="0"/>
              <a:t>; on ajoute la distance de tous les points à ce centre à la matrice des distances ; </a:t>
            </a:r>
            <a:r>
              <a:rPr lang="fr-BE" dirty="0"/>
              <a:t>les deux </a:t>
            </a:r>
            <a:r>
              <a:rPr lang="fr-BE" dirty="0" smtClean="0"/>
              <a:t>points ou groupe </a:t>
            </a:r>
            <a:r>
              <a:rPr lang="fr-BE" dirty="0"/>
              <a:t>qui ont la distance la plus faible entre eux sont fusionnés en un groupe </a:t>
            </a:r>
            <a:r>
              <a:rPr lang="fr-BE" dirty="0" smtClean="0"/>
              <a:t>; </a:t>
            </a:r>
            <a:r>
              <a:rPr lang="fr-BE" dirty="0"/>
              <a:t>le centre de ce nouveau groupe est à mi-distance entre </a:t>
            </a:r>
            <a:r>
              <a:rPr lang="fr-BE" dirty="0" smtClean="0"/>
              <a:t>ses points </a:t>
            </a:r>
            <a:r>
              <a:rPr lang="fr-BE" dirty="0"/>
              <a:t>; on ajoute la distance de tous les points à ce centre à la matrice des distances ; </a:t>
            </a:r>
            <a:r>
              <a:rPr lang="fr-BE" dirty="0" smtClean="0"/>
              <a:t>et ainsi de suite…</a:t>
            </a:r>
            <a:endParaRPr lang="fr-BE" dirty="0"/>
          </a:p>
        </p:txBody>
      </p:sp>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125</a:t>
            </a:fld>
            <a:endParaRPr lang="fr-BE"/>
          </a:p>
        </p:txBody>
      </p:sp>
    </p:spTree>
    <p:extLst>
      <p:ext uri="{BB962C8B-B14F-4D97-AF65-F5344CB8AC3E}">
        <p14:creationId xmlns:p14="http://schemas.microsoft.com/office/powerpoint/2010/main" val="3496349543"/>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682272"/>
            <a:ext cx="8208912" cy="1810624"/>
          </a:xfrm>
        </p:spPr>
        <p:txBody>
          <a:bodyPr>
            <a:normAutofit fontScale="90000"/>
          </a:bodyPr>
          <a:lstStyle/>
          <a:p>
            <a:r>
              <a:rPr lang="fr-BE" dirty="0" smtClean="0"/>
              <a:t>Les modes de constitution des classes : les méthodes hiérarchiques « aggrégatives » ou ascendantes</a:t>
            </a:r>
            <a:endParaRPr lang="fr-BE" dirty="0"/>
          </a:p>
        </p:txBody>
      </p:sp>
      <p:sp>
        <p:nvSpPr>
          <p:cNvPr id="3" name="Espace réservé du contenu 2"/>
          <p:cNvSpPr>
            <a:spLocks noGrp="1"/>
          </p:cNvSpPr>
          <p:nvPr>
            <p:ph idx="1"/>
          </p:nvPr>
        </p:nvSpPr>
        <p:spPr>
          <a:xfrm>
            <a:off x="827584" y="2636912"/>
            <a:ext cx="7560840" cy="3508977"/>
          </a:xfrm>
        </p:spPr>
        <p:txBody>
          <a:bodyPr>
            <a:normAutofit fontScale="92500" lnSpcReduction="20000"/>
          </a:bodyPr>
          <a:lstStyle/>
          <a:p>
            <a:r>
              <a:rPr lang="fr-BE" dirty="0"/>
              <a:t>Avantages : </a:t>
            </a:r>
          </a:p>
          <a:p>
            <a:pPr lvl="1"/>
            <a:r>
              <a:rPr lang="fr-BE" dirty="0"/>
              <a:t>La simplicité du raisonnement</a:t>
            </a:r>
          </a:p>
          <a:p>
            <a:pPr lvl="1"/>
            <a:r>
              <a:rPr lang="fr-BE" dirty="0"/>
              <a:t>Ce qui est fait à une étape n’est pas défait à la suivante</a:t>
            </a:r>
          </a:p>
          <a:p>
            <a:pPr lvl="1"/>
            <a:r>
              <a:rPr lang="fr-BE" dirty="0"/>
              <a:t>Le chercheur peut suivre le processus pas </a:t>
            </a:r>
            <a:r>
              <a:rPr lang="fr-BE" dirty="0" smtClean="0"/>
              <a:t>à </a:t>
            </a:r>
            <a:r>
              <a:rPr lang="fr-BE" dirty="0"/>
              <a:t>pas et décider du moment où </a:t>
            </a:r>
            <a:r>
              <a:rPr lang="fr-BE" dirty="0" smtClean="0"/>
              <a:t>l’arrêter</a:t>
            </a:r>
          </a:p>
          <a:p>
            <a:pPr lvl="1"/>
            <a:r>
              <a:rPr lang="fr-BE" dirty="0" smtClean="0"/>
              <a:t>Le nombre de calculs est réduit</a:t>
            </a:r>
            <a:endParaRPr lang="fr-BE" dirty="0"/>
          </a:p>
          <a:p>
            <a:r>
              <a:rPr lang="fr-BE" dirty="0"/>
              <a:t>Désavantage :</a:t>
            </a:r>
          </a:p>
          <a:p>
            <a:pPr lvl="1"/>
            <a:r>
              <a:rPr lang="fr-BE" dirty="0" smtClean="0"/>
              <a:t>La somme de « bonnes » microdécisions ne donne pas nécessairement la meilleure décision globale. Ex. les ponts </a:t>
            </a:r>
            <a:endParaRPr lang="fr-BE" dirty="0"/>
          </a:p>
          <a:p>
            <a:endParaRPr lang="fr-BE" dirty="0"/>
          </a:p>
        </p:txBody>
      </p:sp>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126</a:t>
            </a:fld>
            <a:endParaRPr lang="fr-BE"/>
          </a:p>
        </p:txBody>
      </p:sp>
    </p:spTree>
    <p:extLst>
      <p:ext uri="{BB962C8B-B14F-4D97-AF65-F5344CB8AC3E}">
        <p14:creationId xmlns:p14="http://schemas.microsoft.com/office/powerpoint/2010/main" val="3774581"/>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smtClean="0"/>
              <a:t>Les contraintes d’optimisation</a:t>
            </a:r>
            <a:endParaRPr lang="fr-BE" dirty="0"/>
          </a:p>
        </p:txBody>
      </p:sp>
      <p:sp>
        <p:nvSpPr>
          <p:cNvPr id="3" name="Espace réservé du contenu 2"/>
          <p:cNvSpPr>
            <a:spLocks noGrp="1"/>
          </p:cNvSpPr>
          <p:nvPr>
            <p:ph idx="1"/>
          </p:nvPr>
        </p:nvSpPr>
        <p:spPr>
          <a:xfrm>
            <a:off x="1043492" y="2138856"/>
            <a:ext cx="7024742" cy="3693773"/>
          </a:xfrm>
        </p:spPr>
        <p:txBody>
          <a:bodyPr/>
          <a:lstStyle/>
          <a:p>
            <a:r>
              <a:rPr lang="fr-BE" dirty="0" smtClean="0"/>
              <a:t>Faut-il classer tous les individus?</a:t>
            </a:r>
          </a:p>
          <a:p>
            <a:r>
              <a:rPr lang="fr-BE" dirty="0" smtClean="0"/>
              <a:t>Un même individu ne peut-il se retrouver que dans un seul groupe?</a:t>
            </a:r>
          </a:p>
          <a:p>
            <a:r>
              <a:rPr lang="fr-BE" dirty="0" smtClean="0"/>
              <a:t>Les méthodes développées à l’origine du développement de la méthode répondaient « oui » à ces deux questions.</a:t>
            </a:r>
          </a:p>
          <a:p>
            <a:pPr lvl="1"/>
            <a:r>
              <a:rPr lang="fr-BE" dirty="0" smtClean="0"/>
              <a:t>Analogie avec l’idéaltype wébérien pour discuter de la pertinence de ces options.</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127</a:t>
            </a:fld>
            <a:endParaRPr lang="fr-BE"/>
          </a:p>
        </p:txBody>
      </p:sp>
    </p:spTree>
    <p:extLst>
      <p:ext uri="{BB962C8B-B14F-4D97-AF65-F5344CB8AC3E}">
        <p14:creationId xmlns:p14="http://schemas.microsoft.com/office/powerpoint/2010/main" val="2719012182"/>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89168"/>
          </a:xfrm>
        </p:spPr>
        <p:txBody>
          <a:bodyPr/>
          <a:lstStyle/>
          <a:p>
            <a:r>
              <a:rPr lang="fr-BE" dirty="0" smtClean="0"/>
              <a:t>La méthode présentée ici</a:t>
            </a:r>
            <a:endParaRPr lang="fr-BE" dirty="0"/>
          </a:p>
        </p:txBody>
      </p:sp>
      <p:sp>
        <p:nvSpPr>
          <p:cNvPr id="3" name="Espace réservé du contenu 2"/>
          <p:cNvSpPr>
            <a:spLocks noGrp="1"/>
          </p:cNvSpPr>
          <p:nvPr>
            <p:ph idx="1"/>
          </p:nvPr>
        </p:nvSpPr>
        <p:spPr>
          <a:xfrm>
            <a:off x="1043492" y="2132856"/>
            <a:ext cx="7024742" cy="3699773"/>
          </a:xfrm>
        </p:spPr>
        <p:txBody>
          <a:bodyPr>
            <a:normAutofit/>
          </a:bodyPr>
          <a:lstStyle/>
          <a:p>
            <a:r>
              <a:rPr lang="fr-BE" dirty="0" smtClean="0"/>
              <a:t>Méthode de WARD</a:t>
            </a:r>
          </a:p>
          <a:p>
            <a:pPr lvl="1"/>
            <a:r>
              <a:rPr lang="fr-BE" dirty="0" smtClean="0"/>
              <a:t>Méthode hiérarchique : ce qui est fait à une étape ne peut être défait à la suivante</a:t>
            </a:r>
          </a:p>
          <a:p>
            <a:pPr lvl="1"/>
            <a:r>
              <a:rPr lang="fr-BE" dirty="0" smtClean="0"/>
              <a:t>Méthode ascendante : on part de la situation où un individu est un groupe à lui tout seul, et on fusionne de proche en proche</a:t>
            </a:r>
          </a:p>
          <a:p>
            <a:pPr lvl="1"/>
            <a:r>
              <a:rPr lang="fr-BE" dirty="0" smtClean="0"/>
              <a:t>On dispose d’un coefficient d’hétérogénéité intragroupe ; sa valeur initiale = 0 et sa valeur finale dépend de la distance entre tous les points.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128</a:t>
            </a:fld>
            <a:endParaRPr lang="fr-BE"/>
          </a:p>
        </p:txBody>
      </p:sp>
    </p:spTree>
    <p:extLst>
      <p:ext uri="{BB962C8B-B14F-4D97-AF65-F5344CB8AC3E}">
        <p14:creationId xmlns:p14="http://schemas.microsoft.com/office/powerpoint/2010/main" val="3817970600"/>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2430016"/>
            <a:ext cx="7024744" cy="1143000"/>
          </a:xfrm>
        </p:spPr>
        <p:txBody>
          <a:bodyPr/>
          <a:lstStyle/>
          <a:p>
            <a:pPr algn="ctr"/>
            <a:r>
              <a:rPr lang="fr-BE" dirty="0" smtClean="0"/>
              <a:t>Interprétation</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129</a:t>
            </a:fld>
            <a:endParaRPr lang="fr-BE"/>
          </a:p>
        </p:txBody>
      </p:sp>
    </p:spTree>
    <p:extLst>
      <p:ext uri="{BB962C8B-B14F-4D97-AF65-F5344CB8AC3E}">
        <p14:creationId xmlns:p14="http://schemas.microsoft.com/office/powerpoint/2010/main" val="202045675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p:txBody>
          <a:bodyPr>
            <a:normAutofit fontScale="92500" lnSpcReduction="20000"/>
          </a:bodyPr>
          <a:lstStyle/>
          <a:p>
            <a:r>
              <a:rPr lang="fr-BE" dirty="0" smtClean="0"/>
              <a:t>Entre questions </a:t>
            </a:r>
            <a:r>
              <a:rPr lang="fr-BE" u="sng" dirty="0" smtClean="0"/>
              <a:t>ouvertes</a:t>
            </a:r>
            <a:r>
              <a:rPr lang="fr-BE" dirty="0" smtClean="0"/>
              <a:t> </a:t>
            </a:r>
            <a:r>
              <a:rPr lang="fr-BE" i="1" dirty="0" smtClean="0"/>
              <a:t>et </a:t>
            </a:r>
            <a:r>
              <a:rPr lang="fr-BE" dirty="0" smtClean="0"/>
              <a:t>questions </a:t>
            </a:r>
            <a:r>
              <a:rPr lang="fr-BE" u="sng" dirty="0" smtClean="0"/>
              <a:t>fermées</a:t>
            </a:r>
          </a:p>
          <a:p>
            <a:pPr lvl="1"/>
            <a:r>
              <a:rPr lang="fr-BE" dirty="0" smtClean="0"/>
              <a:t>Un compromis : un mixte en fonction des objectifs, avec une majorité de questions fermées…</a:t>
            </a:r>
          </a:p>
          <a:p>
            <a:pPr lvl="1"/>
            <a:r>
              <a:rPr lang="fr-BE" dirty="0" smtClean="0"/>
              <a:t>Trois règles :</a:t>
            </a:r>
          </a:p>
          <a:p>
            <a:pPr lvl="2"/>
            <a:r>
              <a:rPr lang="fr-BE" dirty="0" smtClean="0"/>
              <a:t>Effectuer un travail qualitatif préalable pour avoir accès aux catégories utilisées par les PI ;</a:t>
            </a:r>
          </a:p>
          <a:p>
            <a:pPr lvl="2"/>
            <a:r>
              <a:rPr lang="fr-BE" dirty="0" smtClean="0"/>
              <a:t>Prévoir une catégorie « autre » parmi les réponses proposées lorsque cela s’indique ;</a:t>
            </a:r>
          </a:p>
          <a:p>
            <a:pPr lvl="2"/>
            <a:r>
              <a:rPr lang="fr-BE" dirty="0" smtClean="0"/>
              <a:t>Ne pas hésiter à faire suivre une questions fermée d’une question ouverte pour aller plus loin dans la compréhension du phénomène.</a:t>
            </a:r>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a:t>
            </a:fld>
            <a:endParaRPr lang="fr-BE"/>
          </a:p>
        </p:txBody>
      </p:sp>
    </p:spTree>
    <p:extLst>
      <p:ext uri="{BB962C8B-B14F-4D97-AF65-F5344CB8AC3E}">
        <p14:creationId xmlns:p14="http://schemas.microsoft.com/office/powerpoint/2010/main" val="321874548"/>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Fusion hiérarchique :</a:t>
            </a:r>
            <a:br>
              <a:rPr lang="fr-BE" dirty="0" smtClean="0"/>
            </a:br>
            <a:r>
              <a:rPr lang="fr-BE" dirty="0" smtClean="0"/>
              <a:t>méthode de WARD</a:t>
            </a:r>
            <a:endParaRPr lang="fr-BE" dirty="0"/>
          </a:p>
        </p:txBody>
      </p:sp>
      <p:pic>
        <p:nvPicPr>
          <p:cNvPr id="8" name="Espace réservé du contenu 7"/>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1173056" y="2324100"/>
            <a:ext cx="6516900" cy="3508375"/>
          </a:xfrm>
          <a:prstGeom prst="rect">
            <a:avLst/>
          </a:prstGeom>
          <a:ln>
            <a:noFill/>
          </a:ln>
          <a:extLst>
            <a:ext uri="{53640926-AAD7-44D8-BBD7-CCE9431645EC}">
              <a14:shadowObscured xmlns:a14="http://schemas.microsoft.com/office/drawing/2010/main"/>
            </a:ext>
          </a:extLst>
        </p:spPr>
      </p:pic>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130</a:t>
            </a:fld>
            <a:endParaRPr lang="fr-BE"/>
          </a:p>
        </p:txBody>
      </p:sp>
    </p:spTree>
    <p:extLst>
      <p:ext uri="{BB962C8B-B14F-4D97-AF65-F5344CB8AC3E}">
        <p14:creationId xmlns:p14="http://schemas.microsoft.com/office/powerpoint/2010/main" val="362215139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Historique des fusions</a:t>
            </a:r>
            <a:endParaRPr lang="fr-BE" dirty="0"/>
          </a:p>
        </p:txBody>
      </p:sp>
      <p:sp>
        <p:nvSpPr>
          <p:cNvPr id="3" name="Espace réservé du contenu 2"/>
          <p:cNvSpPr>
            <a:spLocks noGrp="1"/>
          </p:cNvSpPr>
          <p:nvPr>
            <p:ph idx="1"/>
          </p:nvPr>
        </p:nvSpPr>
        <p:spPr>
          <a:xfrm>
            <a:off x="1043492" y="4365105"/>
            <a:ext cx="7272924" cy="1728192"/>
          </a:xfrm>
        </p:spPr>
        <p:txBody>
          <a:bodyPr>
            <a:normAutofit fontScale="92500" lnSpcReduction="20000"/>
          </a:bodyPr>
          <a:lstStyle/>
          <a:p>
            <a:r>
              <a:rPr lang="fr-BE" dirty="0" smtClean="0"/>
              <a:t>Etape 1 = 1</a:t>
            </a:r>
            <a:r>
              <a:rPr lang="fr-BE" baseline="30000" dirty="0" smtClean="0"/>
              <a:t>ère</a:t>
            </a:r>
            <a:r>
              <a:rPr lang="fr-BE" dirty="0" smtClean="0"/>
              <a:t> fusion : l’individu 107 fusionne avec l’individu 1425 ; cette classe portera le n°107 ; elle réapparaitra à l’étape 6 (voir dernière colonne) pour être fusionnée avec la classe 1135, elle-même issue de la fusion à l’étape 4 des individus 1135 et 1440</a:t>
            </a:r>
            <a:endParaRPr lang="fr-BE" dirty="0"/>
          </a:p>
        </p:txBody>
      </p:sp>
      <p:sp>
        <p:nvSpPr>
          <p:cNvPr id="4" name="Espace réservé du pied de page 3"/>
          <p:cNvSpPr>
            <a:spLocks noGrp="1"/>
          </p:cNvSpPr>
          <p:nvPr>
            <p:ph type="ftr" sz="quarter" idx="11"/>
          </p:nvPr>
        </p:nvSpPr>
        <p:spPr>
          <a:xfrm>
            <a:off x="4598240" y="5872187"/>
            <a:ext cx="3502152" cy="365125"/>
          </a:xfrm>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131</a:t>
            </a:fld>
            <a:endParaRPr lang="fr-BE"/>
          </a:p>
        </p:txBody>
      </p:sp>
      <p:pic>
        <p:nvPicPr>
          <p:cNvPr id="8" name="Image 7"/>
          <p:cNvPicPr/>
          <p:nvPr/>
        </p:nvPicPr>
        <p:blipFill rotWithShape="1">
          <a:blip r:embed="rId2">
            <a:extLst>
              <a:ext uri="{28A0092B-C50C-407E-A947-70E740481C1C}">
                <a14:useLocalDpi xmlns:a14="http://schemas.microsoft.com/office/drawing/2010/main" val="0"/>
              </a:ext>
            </a:extLst>
          </a:blip>
          <a:srcRect l="35396" t="34660" r="21470" b="33238"/>
          <a:stretch/>
        </p:blipFill>
        <p:spPr bwMode="auto">
          <a:xfrm>
            <a:off x="971600" y="1473577"/>
            <a:ext cx="6840760" cy="2747511"/>
          </a:xfrm>
          <a:prstGeom prst="rect">
            <a:avLst/>
          </a:prstGeom>
          <a:ln>
            <a:noFill/>
          </a:ln>
          <a:extLst>
            <a:ext uri="{53640926-AAD7-44D8-BBD7-CCE9431645EC}">
              <a14:shadowObscured xmlns:a14="http://schemas.microsoft.com/office/drawing/2010/main"/>
            </a:ext>
          </a:extLst>
        </p:spPr>
      </p:pic>
      <p:sp>
        <p:nvSpPr>
          <p:cNvPr id="6" name="Ellipse 5"/>
          <p:cNvSpPr/>
          <p:nvPr/>
        </p:nvSpPr>
        <p:spPr>
          <a:xfrm>
            <a:off x="2843808" y="2060848"/>
            <a:ext cx="288032"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3419872" y="2060848"/>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Ellipse 8"/>
          <p:cNvSpPr/>
          <p:nvPr/>
        </p:nvSpPr>
        <p:spPr>
          <a:xfrm>
            <a:off x="6804248" y="2060848"/>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p:cNvSpPr/>
          <p:nvPr/>
        </p:nvSpPr>
        <p:spPr>
          <a:xfrm>
            <a:off x="2843808" y="2708920"/>
            <a:ext cx="288032" cy="21602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Ellipse 10"/>
          <p:cNvSpPr/>
          <p:nvPr/>
        </p:nvSpPr>
        <p:spPr>
          <a:xfrm>
            <a:off x="3419872" y="2708920"/>
            <a:ext cx="432048" cy="21602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5148064" y="2708920"/>
            <a:ext cx="216024" cy="21602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p:cNvSpPr/>
          <p:nvPr/>
        </p:nvSpPr>
        <p:spPr>
          <a:xfrm>
            <a:off x="5940152" y="2708920"/>
            <a:ext cx="216024" cy="21602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Ellipse 13"/>
          <p:cNvSpPr/>
          <p:nvPr/>
        </p:nvSpPr>
        <p:spPr>
          <a:xfrm>
            <a:off x="1763688" y="2060848"/>
            <a:ext cx="216024" cy="21602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p:cNvSpPr/>
          <p:nvPr/>
        </p:nvSpPr>
        <p:spPr>
          <a:xfrm>
            <a:off x="1763688" y="2420888"/>
            <a:ext cx="216024" cy="216024"/>
          </a:xfrm>
          <a:prstGeom prst="ellipse">
            <a:avLst/>
          </a:prstGeom>
          <a:no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Ellipse 15"/>
          <p:cNvSpPr/>
          <p:nvPr/>
        </p:nvSpPr>
        <p:spPr>
          <a:xfrm>
            <a:off x="6804248" y="2420888"/>
            <a:ext cx="216024" cy="21602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Ellipse 16"/>
          <p:cNvSpPr/>
          <p:nvPr/>
        </p:nvSpPr>
        <p:spPr>
          <a:xfrm>
            <a:off x="2699792" y="2420888"/>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Ellipse 17"/>
          <p:cNvSpPr/>
          <p:nvPr/>
        </p:nvSpPr>
        <p:spPr>
          <a:xfrm>
            <a:off x="3419872" y="2420888"/>
            <a:ext cx="432048"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533976110"/>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Le coefficient d’hétérogénéité</a:t>
            </a:r>
            <a:endParaRPr lang="fr-BE" dirty="0"/>
          </a:p>
        </p:txBody>
      </p:sp>
      <p:sp>
        <p:nvSpPr>
          <p:cNvPr id="3" name="Espace réservé du contenu 2"/>
          <p:cNvSpPr>
            <a:spLocks noGrp="1"/>
          </p:cNvSpPr>
          <p:nvPr>
            <p:ph idx="1"/>
          </p:nvPr>
        </p:nvSpPr>
        <p:spPr>
          <a:xfrm>
            <a:off x="1043492" y="4769787"/>
            <a:ext cx="6777317" cy="1323509"/>
          </a:xfrm>
        </p:spPr>
        <p:txBody>
          <a:bodyPr>
            <a:normAutofit fontScale="77500" lnSpcReduction="20000"/>
          </a:bodyPr>
          <a:lstStyle/>
          <a:p>
            <a:r>
              <a:rPr lang="fr-BE" dirty="0" smtClean="0"/>
              <a:t>Le coefficient donne une mesure de l’hétérogénéité à l’intérieur des classes</a:t>
            </a:r>
          </a:p>
          <a:p>
            <a:r>
              <a:rPr lang="fr-BE" dirty="0" smtClean="0"/>
              <a:t>A l’étape 6 (6</a:t>
            </a:r>
            <a:r>
              <a:rPr lang="fr-BE" baseline="30000" dirty="0" smtClean="0"/>
              <a:t>ème</a:t>
            </a:r>
            <a:r>
              <a:rPr lang="fr-BE" dirty="0" smtClean="0"/>
              <a:t> fusion), on a la certitude que l’on fusionne des individus au moins un peu différents l’un de l’autre ; le coefficient n’est plus égal à 0.</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132</a:t>
            </a:fld>
            <a:endParaRPr lang="fr-BE"/>
          </a:p>
        </p:txBody>
      </p:sp>
      <p:pic>
        <p:nvPicPr>
          <p:cNvPr id="7" name="Image 6"/>
          <p:cNvPicPr/>
          <p:nvPr/>
        </p:nvPicPr>
        <p:blipFill rotWithShape="1">
          <a:blip r:embed="rId2">
            <a:extLst>
              <a:ext uri="{28A0092B-C50C-407E-A947-70E740481C1C}">
                <a14:useLocalDpi xmlns:a14="http://schemas.microsoft.com/office/drawing/2010/main" val="0"/>
              </a:ext>
            </a:extLst>
          </a:blip>
          <a:srcRect l="35396" t="28727" r="21470" b="33238"/>
          <a:stretch/>
        </p:blipFill>
        <p:spPr bwMode="auto">
          <a:xfrm>
            <a:off x="1259632" y="1268760"/>
            <a:ext cx="6408712" cy="3456384"/>
          </a:xfrm>
          <a:prstGeom prst="rect">
            <a:avLst/>
          </a:prstGeom>
          <a:ln>
            <a:noFill/>
          </a:ln>
          <a:extLst>
            <a:ext uri="{53640926-AAD7-44D8-BBD7-CCE9431645EC}">
              <a14:shadowObscured xmlns:a14="http://schemas.microsoft.com/office/drawing/2010/main"/>
            </a:ext>
          </a:extLst>
        </p:spPr>
      </p:pic>
      <p:sp>
        <p:nvSpPr>
          <p:cNvPr id="9" name="Ellipse 8"/>
          <p:cNvSpPr/>
          <p:nvPr/>
        </p:nvSpPr>
        <p:spPr>
          <a:xfrm>
            <a:off x="4283968" y="3140968"/>
            <a:ext cx="36004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661231999"/>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Le coefficient d’hétérogénéité</a:t>
            </a:r>
            <a:endParaRPr lang="fr-BE" dirty="0"/>
          </a:p>
        </p:txBody>
      </p:sp>
      <p:sp>
        <p:nvSpPr>
          <p:cNvPr id="3" name="Espace réservé du contenu 2"/>
          <p:cNvSpPr>
            <a:spLocks noGrp="1"/>
          </p:cNvSpPr>
          <p:nvPr>
            <p:ph idx="1"/>
          </p:nvPr>
        </p:nvSpPr>
        <p:spPr>
          <a:xfrm>
            <a:off x="1043492" y="4077072"/>
            <a:ext cx="7200916" cy="2016225"/>
          </a:xfrm>
        </p:spPr>
        <p:txBody>
          <a:bodyPr>
            <a:normAutofit fontScale="85000" lnSpcReduction="10000"/>
          </a:bodyPr>
          <a:lstStyle/>
          <a:p>
            <a:r>
              <a:rPr lang="fr-BE" dirty="0" smtClean="0"/>
              <a:t>En fin de processus de fusion, le coefficient croît rapidement.</a:t>
            </a:r>
          </a:p>
          <a:p>
            <a:r>
              <a:rPr lang="fr-BE" dirty="0" smtClean="0"/>
              <a:t>Il s’agit de repérer des sauts plus significatifs, signes de pertes subites d’homogénéité intragroupe.</a:t>
            </a:r>
          </a:p>
          <a:p>
            <a:r>
              <a:rPr lang="fr-BE" dirty="0" smtClean="0"/>
              <a:t>Ces sauts nous informent sur le nombre de groupes à retenir ; un dendrogramme peut aussi être utile.</a:t>
            </a:r>
            <a:endParaRPr lang="fr-BE" dirty="0"/>
          </a:p>
        </p:txBody>
      </p:sp>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133</a:t>
            </a:fld>
            <a:endParaRPr lang="fr-BE"/>
          </a:p>
        </p:txBody>
      </p:sp>
      <p:pic>
        <p:nvPicPr>
          <p:cNvPr id="8" name="Espace réservé du contenu 7"/>
          <p:cNvPicPr/>
          <p:nvPr/>
        </p:nvPicPr>
        <p:blipFill rotWithShape="1">
          <a:blip r:embed="rId2">
            <a:extLst>
              <a:ext uri="{28A0092B-C50C-407E-A947-70E740481C1C}">
                <a14:useLocalDpi xmlns:a14="http://schemas.microsoft.com/office/drawing/2010/main" val="0"/>
              </a:ext>
            </a:extLst>
          </a:blip>
          <a:srcRect l="35396" t="65101" r="21470" b="16000"/>
          <a:stretch/>
        </p:blipFill>
        <p:spPr bwMode="auto">
          <a:xfrm>
            <a:off x="467544" y="1484784"/>
            <a:ext cx="7992888" cy="2448272"/>
          </a:xfrm>
          <a:prstGeom prst="rect">
            <a:avLst/>
          </a:prstGeom>
          <a:ln>
            <a:noFill/>
          </a:ln>
          <a:extLst>
            <a:ext uri="{53640926-AAD7-44D8-BBD7-CCE9431645EC}">
              <a14:shadowObscured xmlns:a14="http://schemas.microsoft.com/office/drawing/2010/main"/>
            </a:ext>
          </a:extLst>
        </p:spPr>
      </p:pic>
      <p:sp>
        <p:nvSpPr>
          <p:cNvPr id="6" name="Ellipse 5"/>
          <p:cNvSpPr/>
          <p:nvPr/>
        </p:nvSpPr>
        <p:spPr>
          <a:xfrm>
            <a:off x="3779912" y="2852936"/>
            <a:ext cx="1008112" cy="93610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06276090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200918" cy="1143000"/>
          </a:xfrm>
        </p:spPr>
        <p:txBody>
          <a:bodyPr>
            <a:normAutofit/>
          </a:bodyPr>
          <a:lstStyle/>
          <a:p>
            <a:r>
              <a:rPr lang="fr-BE" dirty="0" smtClean="0"/>
              <a:t>La variable « classe / </a:t>
            </a:r>
            <a:r>
              <a:rPr lang="fr-BE" dirty="0" err="1" smtClean="0"/>
              <a:t>ward</a:t>
            </a:r>
            <a:r>
              <a:rPr lang="fr-BE" dirty="0" smtClean="0"/>
              <a:t> »</a:t>
            </a:r>
            <a:endParaRPr lang="fr-BE" dirty="0"/>
          </a:p>
        </p:txBody>
      </p:sp>
      <p:sp>
        <p:nvSpPr>
          <p:cNvPr id="3" name="Espace réservé du contenu 2"/>
          <p:cNvSpPr>
            <a:spLocks noGrp="1"/>
          </p:cNvSpPr>
          <p:nvPr>
            <p:ph idx="1"/>
          </p:nvPr>
        </p:nvSpPr>
        <p:spPr>
          <a:xfrm>
            <a:off x="1043492" y="2323653"/>
            <a:ext cx="7272924" cy="1681412"/>
          </a:xfrm>
        </p:spPr>
        <p:txBody>
          <a:bodyPr/>
          <a:lstStyle/>
          <a:p>
            <a:r>
              <a:rPr lang="fr-BE" dirty="0" smtClean="0"/>
              <a:t>La variable créée par la méthode classificatoire est une variable nominale où chaque valeur  représente une classe.</a:t>
            </a:r>
          </a:p>
          <a:p>
            <a:r>
              <a:rPr lang="fr-BE" dirty="0" smtClean="0"/>
              <a:t>Dans notre exemple, nous retenons 4 classes.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134</a:t>
            </a:fld>
            <a:endParaRPr lang="fr-BE"/>
          </a:p>
        </p:txBody>
      </p:sp>
      <p:pic>
        <p:nvPicPr>
          <p:cNvPr id="6" name="Image 5"/>
          <p:cNvPicPr/>
          <p:nvPr/>
        </p:nvPicPr>
        <p:blipFill rotWithShape="1">
          <a:blip r:embed="rId2">
            <a:extLst>
              <a:ext uri="{28A0092B-C50C-407E-A947-70E740481C1C}">
                <a14:useLocalDpi xmlns:a14="http://schemas.microsoft.com/office/drawing/2010/main" val="0"/>
              </a:ext>
            </a:extLst>
          </a:blip>
          <a:srcRect l="30258" t="45238" r="28967" b="29744"/>
          <a:stretch/>
        </p:blipFill>
        <p:spPr bwMode="auto">
          <a:xfrm>
            <a:off x="1691680" y="4005064"/>
            <a:ext cx="5832648" cy="192809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883651774"/>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344934" cy="745152"/>
          </a:xfrm>
        </p:spPr>
        <p:txBody>
          <a:bodyPr>
            <a:normAutofit fontScale="90000"/>
          </a:bodyPr>
          <a:lstStyle/>
          <a:p>
            <a:r>
              <a:rPr lang="fr-BE" dirty="0" smtClean="0"/>
              <a:t>A quoi ressemblent ces classes?</a:t>
            </a:r>
            <a:endParaRPr lang="fr-BE" dirty="0"/>
          </a:p>
        </p:txBody>
      </p:sp>
      <p:sp>
        <p:nvSpPr>
          <p:cNvPr id="3" name="Espace réservé du contenu 2"/>
          <p:cNvSpPr>
            <a:spLocks noGrp="1"/>
          </p:cNvSpPr>
          <p:nvPr>
            <p:ph idx="1"/>
          </p:nvPr>
        </p:nvSpPr>
        <p:spPr>
          <a:xfrm>
            <a:off x="1043492" y="2210864"/>
            <a:ext cx="7100108" cy="3621765"/>
          </a:xfrm>
        </p:spPr>
        <p:txBody>
          <a:bodyPr/>
          <a:lstStyle/>
          <a:p>
            <a:r>
              <a:rPr lang="fr-BE" dirty="0" smtClean="0"/>
              <a:t>Pour le savoir, on peut croiser cette variable avec toute autre variable d’intérêt : sexe, âge, profession, opinions diverses… et notamment les variables mobilisées pour construire la typologie…</a:t>
            </a:r>
          </a:p>
          <a:p>
            <a:r>
              <a:rPr lang="fr-BE" dirty="0" smtClean="0"/>
              <a:t>On peut aussi, pour les variables quantitatives, calculer des moyennes pour les différents groupes et les comparer…</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135</a:t>
            </a:fld>
            <a:endParaRPr lang="fr-BE"/>
          </a:p>
        </p:txBody>
      </p:sp>
    </p:spTree>
    <p:extLst>
      <p:ext uri="{BB962C8B-B14F-4D97-AF65-F5344CB8AC3E}">
        <p14:creationId xmlns:p14="http://schemas.microsoft.com/office/powerpoint/2010/main" val="219240952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Dans notre exemple…</a:t>
            </a:r>
            <a:endParaRPr lang="fr-BE" dirty="0"/>
          </a:p>
        </p:txBody>
      </p:sp>
      <p:sp>
        <p:nvSpPr>
          <p:cNvPr id="3" name="Espace réservé du contenu 2"/>
          <p:cNvSpPr>
            <a:spLocks noGrp="1"/>
          </p:cNvSpPr>
          <p:nvPr>
            <p:ph idx="1"/>
          </p:nvPr>
        </p:nvSpPr>
        <p:spPr/>
        <p:txBody>
          <a:bodyPr/>
          <a:lstStyle/>
          <a:p>
            <a:r>
              <a:rPr lang="fr-BE" dirty="0" smtClean="0"/>
              <a:t>Les classes ont été construites à partir des scores factoriels (voir analyse factorielle) des individus pour les facteurs 1, 2 et 4.</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136</a:t>
            </a:fld>
            <a:endParaRPr lang="fr-BE"/>
          </a:p>
        </p:txBody>
      </p:sp>
      <p:pic>
        <p:nvPicPr>
          <p:cNvPr id="6" name="Image 5" descr="ADQ_2012P2 [Mode de compatibilité] - Microsoft Word"/>
          <p:cNvPicPr>
            <a:picLocks noChangeAspect="1"/>
          </p:cNvPicPr>
          <p:nvPr/>
        </p:nvPicPr>
        <p:blipFill rotWithShape="1">
          <a:blip r:embed="rId2">
            <a:extLst>
              <a:ext uri="{28A0092B-C50C-407E-A947-70E740481C1C}">
                <a14:useLocalDpi xmlns:a14="http://schemas.microsoft.com/office/drawing/2010/main" val="0"/>
              </a:ext>
            </a:extLst>
          </a:blip>
          <a:srcRect l="38788" t="28751" r="45606" b="57177"/>
          <a:stretch/>
        </p:blipFill>
        <p:spPr>
          <a:xfrm>
            <a:off x="1042348" y="3501008"/>
            <a:ext cx="4393748" cy="2132887"/>
          </a:xfrm>
          <a:prstGeom prst="rect">
            <a:avLst/>
          </a:prstGeom>
        </p:spPr>
      </p:pic>
    </p:spTree>
    <p:extLst>
      <p:ext uri="{BB962C8B-B14F-4D97-AF65-F5344CB8AC3E}">
        <p14:creationId xmlns:p14="http://schemas.microsoft.com/office/powerpoint/2010/main" val="2895319563"/>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1143000"/>
          </a:xfrm>
        </p:spPr>
        <p:txBody>
          <a:bodyPr>
            <a:normAutofit fontScale="90000"/>
          </a:bodyPr>
          <a:lstStyle/>
          <a:p>
            <a:r>
              <a:rPr lang="fr-BE" dirty="0" smtClean="0"/>
              <a:t>Les centres des classes sur les facteurs</a:t>
            </a:r>
            <a:endParaRPr lang="fr-BE" dirty="0"/>
          </a:p>
        </p:txBody>
      </p:sp>
      <p:sp>
        <p:nvSpPr>
          <p:cNvPr id="3" name="Espace réservé du contenu 2"/>
          <p:cNvSpPr>
            <a:spLocks noGrp="1"/>
          </p:cNvSpPr>
          <p:nvPr>
            <p:ph idx="1"/>
          </p:nvPr>
        </p:nvSpPr>
        <p:spPr>
          <a:xfrm>
            <a:off x="323528" y="5564012"/>
            <a:ext cx="8352928" cy="601292"/>
          </a:xfrm>
        </p:spPr>
        <p:txBody>
          <a:bodyPr>
            <a:normAutofit/>
          </a:bodyPr>
          <a:lstStyle/>
          <a:p>
            <a:r>
              <a:rPr lang="fr-BE" sz="1600" dirty="0" smtClean="0"/>
              <a:t>Ces centres (moyennes) peuvent être localisés sur des axes ; ils peuvent être assortis de leur écart-type.</a:t>
            </a:r>
            <a:endParaRPr lang="fr-BE" sz="16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137</a:t>
            </a:fld>
            <a:endParaRPr lang="fr-BE"/>
          </a:p>
        </p:txBody>
      </p:sp>
      <p:pic>
        <p:nvPicPr>
          <p:cNvPr id="7" name="Image 6" descr="Document1 - Microsoft Word"/>
          <p:cNvPicPr>
            <a:picLocks noChangeAspect="1"/>
          </p:cNvPicPr>
          <p:nvPr/>
        </p:nvPicPr>
        <p:blipFill rotWithShape="1">
          <a:blip r:embed="rId2">
            <a:extLst>
              <a:ext uri="{28A0092B-C50C-407E-A947-70E740481C1C}">
                <a14:useLocalDpi xmlns:a14="http://schemas.microsoft.com/office/drawing/2010/main" val="0"/>
              </a:ext>
            </a:extLst>
          </a:blip>
          <a:srcRect l="32121" t="29314" r="40606" b="37757"/>
          <a:stretch/>
        </p:blipFill>
        <p:spPr>
          <a:xfrm>
            <a:off x="1835697" y="1928764"/>
            <a:ext cx="5520722" cy="3588468"/>
          </a:xfrm>
          <a:prstGeom prst="rect">
            <a:avLst/>
          </a:prstGeom>
        </p:spPr>
      </p:pic>
    </p:spTree>
    <p:extLst>
      <p:ext uri="{BB962C8B-B14F-4D97-AF65-F5344CB8AC3E}">
        <p14:creationId xmlns:p14="http://schemas.microsoft.com/office/powerpoint/2010/main" val="247117469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548680"/>
            <a:ext cx="7848872" cy="1621984"/>
          </a:xfrm>
        </p:spPr>
        <p:txBody>
          <a:bodyPr>
            <a:normAutofit/>
          </a:bodyPr>
          <a:lstStyle/>
          <a:p>
            <a:r>
              <a:rPr lang="fr-BE" sz="3200" dirty="0" smtClean="0"/>
              <a:t>Pour décrire les classes, on peut utilement mobiliser les meilleurs indicateurs des facteurs… (voir AFCP)</a:t>
            </a:r>
            <a:endParaRPr lang="fr-BE" sz="3200" dirty="0"/>
          </a:p>
        </p:txBody>
      </p:sp>
      <p:sp>
        <p:nvSpPr>
          <p:cNvPr id="3" name="Espace réservé du contenu 2"/>
          <p:cNvSpPr>
            <a:spLocks noGrp="1"/>
          </p:cNvSpPr>
          <p:nvPr>
            <p:ph idx="1"/>
          </p:nvPr>
        </p:nvSpPr>
        <p:spPr/>
        <p:txBody>
          <a:bodyPr/>
          <a:lstStyle/>
          <a:p>
            <a:r>
              <a:rPr lang="fr-BE" dirty="0" smtClean="0"/>
              <a:t>Meilleur indicateur F1 (après rotation) :</a:t>
            </a:r>
          </a:p>
          <a:p>
            <a:pPr lvl="1"/>
            <a:r>
              <a:rPr lang="fr-BE" dirty="0" smtClean="0"/>
              <a:t>L’avortement</a:t>
            </a:r>
          </a:p>
          <a:p>
            <a:r>
              <a:rPr lang="fr-BE" dirty="0"/>
              <a:t>Meilleur indicateur </a:t>
            </a:r>
            <a:r>
              <a:rPr lang="fr-BE" dirty="0" smtClean="0"/>
              <a:t>F2 </a:t>
            </a:r>
            <a:r>
              <a:rPr lang="fr-BE" dirty="0"/>
              <a:t>(après rotation) </a:t>
            </a:r>
            <a:r>
              <a:rPr lang="fr-BE" dirty="0" smtClean="0"/>
              <a:t>:</a:t>
            </a:r>
            <a:endParaRPr lang="fr-BE" dirty="0"/>
          </a:p>
          <a:p>
            <a:pPr lvl="1"/>
            <a:r>
              <a:rPr lang="fr-BE" dirty="0" smtClean="0"/>
              <a:t>Payer en liquide pour éviter les impôts</a:t>
            </a:r>
          </a:p>
          <a:p>
            <a:r>
              <a:rPr lang="fr-BE" dirty="0"/>
              <a:t>Meilleur indicateur </a:t>
            </a:r>
            <a:r>
              <a:rPr lang="fr-BE" dirty="0" smtClean="0"/>
              <a:t>F4 </a:t>
            </a:r>
            <a:r>
              <a:rPr lang="fr-BE" dirty="0"/>
              <a:t>(après rotation) </a:t>
            </a:r>
            <a:r>
              <a:rPr lang="fr-BE" dirty="0" smtClean="0"/>
              <a:t>:</a:t>
            </a:r>
            <a:endParaRPr lang="fr-BE" dirty="0"/>
          </a:p>
          <a:p>
            <a:pPr lvl="1"/>
            <a:r>
              <a:rPr lang="fr-BE" dirty="0" smtClean="0"/>
              <a:t>Les manipulations génétiques sur produits alimentaires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138</a:t>
            </a:fld>
            <a:endParaRPr lang="fr-BE"/>
          </a:p>
        </p:txBody>
      </p:sp>
    </p:spTree>
    <p:extLst>
      <p:ext uri="{BB962C8B-B14F-4D97-AF65-F5344CB8AC3E}">
        <p14:creationId xmlns:p14="http://schemas.microsoft.com/office/powerpoint/2010/main" val="3974877463"/>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139</a:t>
            </a:fld>
            <a:endParaRPr lang="fr-BE"/>
          </a:p>
        </p:txBody>
      </p:sp>
      <p:sp>
        <p:nvSpPr>
          <p:cNvPr id="4" name="Rectangle 2"/>
          <p:cNvSpPr>
            <a:spLocks noChangeArrowheads="1"/>
          </p:cNvSpPr>
          <p:nvPr/>
        </p:nvSpPr>
        <p:spPr bwMode="auto">
          <a:xfrm>
            <a:off x="0" y="942206"/>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1025" name="Image 2"/>
          <p:cNvPicPr>
            <a:picLocks noChangeAspect="1" noChangeArrowheads="1"/>
          </p:cNvPicPr>
          <p:nvPr/>
        </p:nvPicPr>
        <p:blipFill>
          <a:blip r:embed="rId2">
            <a:extLst>
              <a:ext uri="{28A0092B-C50C-407E-A947-70E740481C1C}">
                <a14:useLocalDpi xmlns:a14="http://schemas.microsoft.com/office/drawing/2010/main" val="0"/>
              </a:ext>
            </a:extLst>
          </a:blip>
          <a:srcRect l="25133" t="29356" r="26753" b="34000"/>
          <a:stretch>
            <a:fillRect/>
          </a:stretch>
        </p:blipFill>
        <p:spPr bwMode="auto">
          <a:xfrm>
            <a:off x="914772" y="764704"/>
            <a:ext cx="7401644" cy="508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218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a:xfrm>
            <a:off x="827584" y="2323652"/>
            <a:ext cx="7344816" cy="3508977"/>
          </a:xfrm>
        </p:spPr>
        <p:txBody>
          <a:bodyPr>
            <a:normAutofit fontScale="77500" lnSpcReduction="20000"/>
          </a:bodyPr>
          <a:lstStyle/>
          <a:p>
            <a:r>
              <a:rPr lang="fr-BE" dirty="0" smtClean="0"/>
              <a:t>Lutter contre les effets d’imposition d’une problématique (= le problème est posé dans des termes qui ne correspondent pas aux questions que se posent réellement les PI). Règles :</a:t>
            </a:r>
          </a:p>
          <a:p>
            <a:pPr lvl="1"/>
            <a:r>
              <a:rPr lang="fr-BE" dirty="0" smtClean="0"/>
              <a:t>1. Inclure une réponse « sans opinion » ou « ne sait pas » ;</a:t>
            </a:r>
          </a:p>
          <a:p>
            <a:pPr lvl="1"/>
            <a:r>
              <a:rPr lang="fr-BE" dirty="0" smtClean="0"/>
              <a:t>2. Présenter un équilibre entre les modalités positives et négatives (voir l’importance des échelles de réponse) ;</a:t>
            </a:r>
          </a:p>
          <a:p>
            <a:pPr lvl="1"/>
            <a:r>
              <a:rPr lang="fr-BE" dirty="0" smtClean="0"/>
              <a:t>3. L’ensemble des réponses doit tenter de correspondre à l’univers des réponses possibles (idem) ;</a:t>
            </a:r>
          </a:p>
          <a:p>
            <a:pPr lvl="1"/>
            <a:r>
              <a:rPr lang="fr-BE" dirty="0"/>
              <a:t>4</a:t>
            </a:r>
            <a:r>
              <a:rPr lang="fr-BE" dirty="0" smtClean="0"/>
              <a:t>. Tenter d’éviter les mots connotés (positivement ou négativement) ;</a:t>
            </a:r>
          </a:p>
          <a:p>
            <a:pPr lvl="1"/>
            <a:r>
              <a:rPr lang="fr-BE" dirty="0"/>
              <a:t>5</a:t>
            </a:r>
            <a:r>
              <a:rPr lang="fr-BE" dirty="0" smtClean="0"/>
              <a:t>. Permettre des réponses multiples afin d’accéder à une relative complexité ou enregistrer des réponses moins conformistes.</a:t>
            </a:r>
          </a:p>
          <a:p>
            <a:endParaRPr lang="fr-BE" dirty="0" smtClean="0"/>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14</a:t>
            </a:fld>
            <a:endParaRPr lang="fr-BE"/>
          </a:p>
        </p:txBody>
      </p:sp>
    </p:spTree>
    <p:extLst>
      <p:ext uri="{BB962C8B-B14F-4D97-AF65-F5344CB8AC3E}">
        <p14:creationId xmlns:p14="http://schemas.microsoft.com/office/powerpoint/2010/main" val="263524573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140</a:t>
            </a:fld>
            <a:endParaRPr lang="fr-BE"/>
          </a:p>
        </p:txBody>
      </p:sp>
      <p:pic>
        <p:nvPicPr>
          <p:cNvPr id="4" name="Image 3"/>
          <p:cNvPicPr/>
          <p:nvPr/>
        </p:nvPicPr>
        <p:blipFill rotWithShape="1">
          <a:blip r:embed="rId2">
            <a:extLst>
              <a:ext uri="{28A0092B-C50C-407E-A947-70E740481C1C}">
                <a14:useLocalDpi xmlns:a14="http://schemas.microsoft.com/office/drawing/2010/main" val="0"/>
              </a:ext>
            </a:extLst>
          </a:blip>
          <a:srcRect l="25297" t="20786" r="24934" b="38071"/>
          <a:stretch/>
        </p:blipFill>
        <p:spPr bwMode="auto">
          <a:xfrm>
            <a:off x="1115616" y="764704"/>
            <a:ext cx="7027983" cy="489654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79374984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141</a:t>
            </a:fld>
            <a:endParaRPr lang="fr-BE"/>
          </a:p>
        </p:txBody>
      </p:sp>
      <p:sp>
        <p:nvSpPr>
          <p:cNvPr id="4" name="Rectangle 2"/>
          <p:cNvSpPr>
            <a:spLocks noChangeArrowheads="1"/>
          </p:cNvSpPr>
          <p:nvPr/>
        </p:nvSpPr>
        <p:spPr bwMode="auto">
          <a:xfrm>
            <a:off x="0" y="37529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pic>
        <p:nvPicPr>
          <p:cNvPr id="2049" name="Image 4"/>
          <p:cNvPicPr>
            <a:picLocks noChangeAspect="1" noChangeArrowheads="1"/>
          </p:cNvPicPr>
          <p:nvPr/>
        </p:nvPicPr>
        <p:blipFill>
          <a:blip r:embed="rId2">
            <a:extLst>
              <a:ext uri="{28A0092B-C50C-407E-A947-70E740481C1C}">
                <a14:useLocalDpi xmlns:a14="http://schemas.microsoft.com/office/drawing/2010/main" val="0"/>
              </a:ext>
            </a:extLst>
          </a:blip>
          <a:srcRect l="24637" t="34927" r="24107" b="22858"/>
          <a:stretch>
            <a:fillRect/>
          </a:stretch>
        </p:blipFill>
        <p:spPr bwMode="auto">
          <a:xfrm>
            <a:off x="971178" y="832494"/>
            <a:ext cx="7172422" cy="4900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383760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1052736"/>
            <a:ext cx="7024744" cy="1008112"/>
          </a:xfrm>
        </p:spPr>
        <p:txBody>
          <a:bodyPr>
            <a:normAutofit/>
          </a:bodyPr>
          <a:lstStyle/>
          <a:p>
            <a:r>
              <a:rPr lang="fr-BE" dirty="0" smtClean="0"/>
              <a:t>Cela donne… </a:t>
            </a:r>
            <a:endParaRPr lang="fr-BE" dirty="0"/>
          </a:p>
        </p:txBody>
      </p:sp>
      <p:pic>
        <p:nvPicPr>
          <p:cNvPr id="8" name="Espace réservé du contenu 7" descr="Document1 - Microsoft Word"/>
          <p:cNvPicPr>
            <a:picLocks noGrp="1" noChangeAspect="1"/>
          </p:cNvPicPr>
          <p:nvPr>
            <p:ph idx="1"/>
          </p:nvPr>
        </p:nvPicPr>
        <p:blipFill rotWithShape="1">
          <a:blip r:embed="rId2">
            <a:extLst>
              <a:ext uri="{28A0092B-C50C-407E-A947-70E740481C1C}">
                <a14:useLocalDpi xmlns:a14="http://schemas.microsoft.com/office/drawing/2010/main" val="0"/>
              </a:ext>
            </a:extLst>
          </a:blip>
          <a:srcRect l="31322" t="26557" r="17018" b="41851"/>
          <a:stretch/>
        </p:blipFill>
        <p:spPr>
          <a:xfrm>
            <a:off x="531438" y="2348881"/>
            <a:ext cx="8092796" cy="2664296"/>
          </a:xfrm>
        </p:spPr>
      </p:pic>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142</a:t>
            </a:fld>
            <a:endParaRPr lang="fr-BE"/>
          </a:p>
        </p:txBody>
      </p:sp>
    </p:spTree>
    <p:extLst>
      <p:ext uri="{BB962C8B-B14F-4D97-AF65-F5344CB8AC3E}">
        <p14:creationId xmlns:p14="http://schemas.microsoft.com/office/powerpoint/2010/main" val="386964281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143</a:t>
            </a:fld>
            <a:endParaRPr lang="fr-BE"/>
          </a:p>
        </p:txBody>
      </p:sp>
      <p:pic>
        <p:nvPicPr>
          <p:cNvPr id="7" name="Image 6"/>
          <p:cNvPicPr/>
          <p:nvPr/>
        </p:nvPicPr>
        <p:blipFill rotWithShape="1">
          <a:blip r:embed="rId2">
            <a:extLst>
              <a:ext uri="{28A0092B-C50C-407E-A947-70E740481C1C}">
                <a14:useLocalDpi xmlns:a14="http://schemas.microsoft.com/office/drawing/2010/main" val="0"/>
              </a:ext>
            </a:extLst>
          </a:blip>
          <a:srcRect l="24471" t="35143" r="24272" b="16642"/>
          <a:stretch/>
        </p:blipFill>
        <p:spPr bwMode="auto">
          <a:xfrm>
            <a:off x="746760" y="764704"/>
            <a:ext cx="7713672" cy="4680520"/>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98859464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144</a:t>
            </a:fld>
            <a:endParaRPr lang="fr-BE"/>
          </a:p>
        </p:txBody>
      </p:sp>
      <p:pic>
        <p:nvPicPr>
          <p:cNvPr id="4" name="Image 3"/>
          <p:cNvPicPr/>
          <p:nvPr/>
        </p:nvPicPr>
        <p:blipFill rotWithShape="1">
          <a:blip r:embed="rId2">
            <a:extLst>
              <a:ext uri="{28A0092B-C50C-407E-A947-70E740481C1C}">
                <a14:useLocalDpi xmlns:a14="http://schemas.microsoft.com/office/drawing/2010/main" val="0"/>
              </a:ext>
            </a:extLst>
          </a:blip>
          <a:srcRect l="25794" t="35357" r="28075" b="19429"/>
          <a:stretch/>
        </p:blipFill>
        <p:spPr bwMode="auto">
          <a:xfrm>
            <a:off x="1115616" y="836712"/>
            <a:ext cx="6768752" cy="501544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0702835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Mais on peut aussi mobiliser toute autre variable…</a:t>
            </a:r>
            <a:endParaRPr lang="fr-BE" dirty="0"/>
          </a:p>
        </p:txBody>
      </p:sp>
      <p:pic>
        <p:nvPicPr>
          <p:cNvPr id="6" name="Espace réservé du contenu 5" descr="Document1 - Microsoft Word"/>
          <p:cNvPicPr>
            <a:picLocks noGrp="1" noChangeAspect="1"/>
          </p:cNvPicPr>
          <p:nvPr>
            <p:ph idx="1"/>
          </p:nvPr>
        </p:nvPicPr>
        <p:blipFill rotWithShape="1">
          <a:blip r:embed="rId2">
            <a:extLst>
              <a:ext uri="{28A0092B-C50C-407E-A947-70E740481C1C}">
                <a14:useLocalDpi xmlns:a14="http://schemas.microsoft.com/office/drawing/2010/main" val="0"/>
              </a:ext>
            </a:extLst>
          </a:blip>
          <a:srcRect l="30471" t="60123" r="17656" b="16183"/>
          <a:stretch/>
        </p:blipFill>
        <p:spPr>
          <a:xfrm>
            <a:off x="495881" y="2673393"/>
            <a:ext cx="8050961" cy="1979743"/>
          </a:xfrm>
        </p:spPr>
      </p:pic>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145</a:t>
            </a:fld>
            <a:endParaRPr lang="fr-BE"/>
          </a:p>
        </p:txBody>
      </p:sp>
    </p:spTree>
    <p:extLst>
      <p:ext uri="{BB962C8B-B14F-4D97-AF65-F5344CB8AC3E}">
        <p14:creationId xmlns:p14="http://schemas.microsoft.com/office/powerpoint/2010/main" val="17173128"/>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3409448"/>
          </a:xfrm>
        </p:spPr>
        <p:txBody>
          <a:bodyPr>
            <a:normAutofit/>
          </a:bodyPr>
          <a:lstStyle/>
          <a:p>
            <a:r>
              <a:rPr lang="fr-BE" dirty="0" smtClean="0"/>
              <a:t>Le reste est question de lecture des tableaux et d’interprétation…</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146</a:t>
            </a:fld>
            <a:endParaRPr lang="fr-BE"/>
          </a:p>
        </p:txBody>
      </p:sp>
    </p:spTree>
    <p:extLst>
      <p:ext uri="{BB962C8B-B14F-4D97-AF65-F5344CB8AC3E}">
        <p14:creationId xmlns:p14="http://schemas.microsoft.com/office/powerpoint/2010/main" val="2936120427"/>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33365" y="2708476"/>
            <a:ext cx="3439035" cy="1702160"/>
          </a:xfrm>
        </p:spPr>
        <p:txBody>
          <a:bodyPr>
            <a:normAutofit fontScale="90000"/>
          </a:bodyPr>
          <a:lstStyle/>
          <a:p>
            <a:r>
              <a:rPr lang="fr-BE" dirty="0" smtClean="0"/>
              <a:t>Chapitre 7</a:t>
            </a:r>
            <a:br>
              <a:rPr lang="fr-BE" dirty="0" smtClean="0"/>
            </a:br>
            <a:r>
              <a:rPr lang="fr-BE" dirty="0" smtClean="0"/>
              <a:t>La </a:t>
            </a:r>
            <a:r>
              <a:rPr lang="fr-BE" dirty="0"/>
              <a:t>comparaison de moyennes</a:t>
            </a:r>
            <a:br>
              <a:rPr lang="fr-BE" dirty="0"/>
            </a:br>
            <a:endParaRPr lang="fr-BE" dirty="0"/>
          </a:p>
        </p:txBody>
      </p:sp>
      <p:sp>
        <p:nvSpPr>
          <p:cNvPr id="3" name="Sous-titre 2"/>
          <p:cNvSpPr>
            <a:spLocks noGrp="1"/>
          </p:cNvSpPr>
          <p:nvPr>
            <p:ph type="subTitle" idx="1"/>
          </p:nvPr>
        </p:nvSpPr>
        <p:spPr/>
        <p:txBody>
          <a:bodyPr/>
          <a:lstStyle/>
          <a:p>
            <a:r>
              <a:rPr lang="fr-BE" dirty="0" smtClean="0"/>
              <a:t>Le t-test</a:t>
            </a:r>
            <a:endParaRPr lang="fr-BE" dirty="0"/>
          </a:p>
        </p:txBody>
      </p:sp>
    </p:spTree>
    <p:extLst>
      <p:ext uri="{BB962C8B-B14F-4D97-AF65-F5344CB8AC3E}">
        <p14:creationId xmlns:p14="http://schemas.microsoft.com/office/powerpoint/2010/main" val="4065891188"/>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Le t-test</a:t>
            </a:r>
            <a:endParaRPr lang="fr-BE" dirty="0"/>
          </a:p>
        </p:txBody>
      </p:sp>
      <p:sp>
        <p:nvSpPr>
          <p:cNvPr id="3" name="Espace réservé du contenu 2"/>
          <p:cNvSpPr>
            <a:spLocks noGrp="1"/>
          </p:cNvSpPr>
          <p:nvPr>
            <p:ph idx="1"/>
          </p:nvPr>
        </p:nvSpPr>
        <p:spPr>
          <a:xfrm>
            <a:off x="1043492" y="1988840"/>
            <a:ext cx="6777317" cy="3843789"/>
          </a:xfrm>
        </p:spPr>
        <p:txBody>
          <a:bodyPr/>
          <a:lstStyle/>
          <a:p>
            <a:r>
              <a:rPr lang="fr-BE" dirty="0" smtClean="0"/>
              <a:t>Il vise à comparer entre elles 2 moyennes.</a:t>
            </a:r>
          </a:p>
          <a:p>
            <a:r>
              <a:rPr lang="fr-BE" dirty="0" smtClean="0"/>
              <a:t>On distinguera ici :</a:t>
            </a:r>
          </a:p>
          <a:p>
            <a:pPr lvl="1"/>
            <a:r>
              <a:rPr lang="fr-BE" dirty="0" smtClean="0"/>
              <a:t>Le t-test pour échantillon unique</a:t>
            </a:r>
          </a:p>
          <a:p>
            <a:pPr lvl="2"/>
            <a:r>
              <a:rPr lang="fr-BE" dirty="0" smtClean="0"/>
              <a:t>On dispose des données relatives à un échantillon ou un groupe que l’on compare à une moyenne de référence.</a:t>
            </a:r>
          </a:p>
          <a:p>
            <a:pPr lvl="1"/>
            <a:r>
              <a:rPr lang="fr-BE" dirty="0" smtClean="0"/>
              <a:t>Le t-test pour échantillons indépendants</a:t>
            </a:r>
          </a:p>
          <a:p>
            <a:pPr lvl="2"/>
            <a:r>
              <a:rPr lang="fr-BE" dirty="0" smtClean="0"/>
              <a:t>On compare 2 moyennes provenant de 2 échantillons ou de 2 sous-groupes.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148</a:t>
            </a:fld>
            <a:endParaRPr lang="fr-BE"/>
          </a:p>
        </p:txBody>
      </p:sp>
    </p:spTree>
    <p:extLst>
      <p:ext uri="{BB962C8B-B14F-4D97-AF65-F5344CB8AC3E}">
        <p14:creationId xmlns:p14="http://schemas.microsoft.com/office/powerpoint/2010/main" val="2271750580"/>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a:t>L</a:t>
            </a:r>
            <a:r>
              <a:rPr lang="fr-BE" dirty="0" smtClean="0"/>
              <a:t>’hypothèse nulle</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2132856"/>
                <a:ext cx="7024742" cy="3699773"/>
              </a:xfrm>
            </p:spPr>
            <p:txBody>
              <a:bodyPr>
                <a:normAutofit fontScale="92500" lnSpcReduction="10000"/>
              </a:bodyPr>
              <a:lstStyle/>
              <a:p>
                <a:r>
                  <a:rPr lang="fr-BE" sz="2800" dirty="0" smtClean="0"/>
                  <a:t>Echantillon unique</a:t>
                </a:r>
              </a:p>
              <a:p>
                <a:pPr lvl="1"/>
                <a:r>
                  <a:rPr lang="fr-BE" sz="2600" dirty="0" smtClean="0"/>
                  <a:t>H</a:t>
                </a:r>
                <a:r>
                  <a:rPr lang="fr-BE" sz="2600" baseline="-25000" dirty="0" smtClean="0"/>
                  <a:t>0</a:t>
                </a:r>
                <a:r>
                  <a:rPr lang="fr-BE" sz="2600" dirty="0" smtClean="0"/>
                  <a:t> </a:t>
                </a:r>
                <a:r>
                  <a:rPr lang="fr-BE" sz="2600" dirty="0"/>
                  <a:t>: </a:t>
                </a:r>
                <a:r>
                  <a:rPr lang="fr-BE" sz="2600" b="0" i="1" dirty="0" smtClean="0">
                    <a:latin typeface="Cambria Math" panose="02040503050406030204" pitchFamily="18" charset="0"/>
                    <a:ea typeface="Cambria Math" panose="02040503050406030204" pitchFamily="18" charset="0"/>
                  </a:rPr>
                  <a:t>la moyenne de l’échantillon ne diffère pas de la moyenne connue de la population (ou de référence)</a:t>
                </a:r>
                <a:r>
                  <a:rPr lang="fr-BE" sz="2600" b="0" dirty="0" smtClean="0"/>
                  <a:t>.</a:t>
                </a:r>
              </a:p>
              <a:p>
                <a:pPr lvl="1"/>
                <a:r>
                  <a:rPr lang="fr-BE" sz="2600" dirty="0" smtClean="0"/>
                  <a:t>H</a:t>
                </a:r>
                <a:r>
                  <a:rPr lang="fr-BE" sz="2600" baseline="-25000" dirty="0" smtClean="0"/>
                  <a:t>0</a:t>
                </a:r>
                <a:r>
                  <a:rPr lang="fr-BE" sz="2600" dirty="0" smtClean="0"/>
                  <a:t> </a:t>
                </a:r>
                <a:r>
                  <a:rPr lang="fr-BE" sz="2600" dirty="0"/>
                  <a:t>: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dirty="0"/>
                  <a:t> = </a:t>
                </a:r>
                <a:r>
                  <a:rPr lang="fr-BE" sz="2600" dirty="0" smtClean="0"/>
                  <a:t>µ</a:t>
                </a:r>
              </a:p>
              <a:p>
                <a:r>
                  <a:rPr lang="fr-BE" sz="3000" dirty="0" smtClean="0"/>
                  <a:t>Echantillons indépendants</a:t>
                </a:r>
                <a:endParaRPr lang="fr-BE" sz="3000" dirty="0"/>
              </a:p>
              <a:p>
                <a:pPr lvl="1"/>
                <a:r>
                  <a:rPr lang="fr-BE" sz="2600" dirty="0"/>
                  <a:t>H</a:t>
                </a:r>
                <a:r>
                  <a:rPr lang="fr-BE" sz="2600" baseline="-25000" dirty="0"/>
                  <a:t>0</a:t>
                </a:r>
                <a:r>
                  <a:rPr lang="fr-BE" sz="2600" dirty="0"/>
                  <a:t> : </a:t>
                </a:r>
                <a14:m>
                  <m:oMath xmlns:m="http://schemas.openxmlformats.org/officeDocument/2006/math">
                    <m:r>
                      <a:rPr lang="fr-BE" sz="2600" i="1">
                        <a:latin typeface="Cambria Math" panose="02040503050406030204" pitchFamily="18" charset="0"/>
                        <a:ea typeface="Cambria Math" panose="02040503050406030204" pitchFamily="18" charset="0"/>
                      </a:rPr>
                      <m:t>𝑖𝑙</m:t>
                    </m:r>
                    <m:r>
                      <a:rPr lang="fr-BE" sz="2600" i="1">
                        <a:latin typeface="Cambria Math" panose="02040503050406030204" pitchFamily="18" charset="0"/>
                        <a:ea typeface="Cambria Math" panose="02040503050406030204" pitchFamily="18" charset="0"/>
                      </a:rPr>
                      <m:t> </m:t>
                    </m:r>
                    <m:sSup>
                      <m:sSupPr>
                        <m:ctrlPr>
                          <a:rPr lang="fr-BE" sz="2600" i="1">
                            <a:latin typeface="Cambria Math" panose="02040503050406030204" pitchFamily="18" charset="0"/>
                            <a:ea typeface="Cambria Math" panose="02040503050406030204" pitchFamily="18" charset="0"/>
                          </a:rPr>
                        </m:ctrlPr>
                      </m:sSupPr>
                      <m:e>
                        <m:r>
                          <a:rPr lang="fr-BE" sz="2600" i="1">
                            <a:latin typeface="Cambria Math" panose="02040503050406030204" pitchFamily="18" charset="0"/>
                            <a:ea typeface="Cambria Math" panose="02040503050406030204" pitchFamily="18" charset="0"/>
                          </a:rPr>
                          <m:t>𝑛</m:t>
                        </m:r>
                      </m:e>
                      <m:sup>
                        <m:r>
                          <a:rPr lang="fr-BE" sz="2600" i="1">
                            <a:latin typeface="Cambria Math" panose="02040503050406030204" pitchFamily="18" charset="0"/>
                            <a:ea typeface="Cambria Math" panose="02040503050406030204" pitchFamily="18" charset="0"/>
                          </a:rPr>
                          <m:t>′</m:t>
                        </m:r>
                      </m:sup>
                    </m:sSup>
                    <m:r>
                      <a:rPr lang="fr-BE" sz="2600" i="1">
                        <a:latin typeface="Cambria Math" panose="02040503050406030204" pitchFamily="18" charset="0"/>
                        <a:ea typeface="Cambria Math" panose="02040503050406030204" pitchFamily="18" charset="0"/>
                      </a:rPr>
                      <m:t>𝑦</m:t>
                    </m:r>
                    <m:r>
                      <a:rPr lang="fr-BE" sz="2600" i="1">
                        <a:latin typeface="Cambria Math" panose="02040503050406030204" pitchFamily="18" charset="0"/>
                        <a:ea typeface="Cambria Math" panose="02040503050406030204" pitchFamily="18" charset="0"/>
                      </a:rPr>
                      <m:t> </m:t>
                    </m:r>
                    <m:r>
                      <a:rPr lang="fr-BE" sz="2600" i="1">
                        <a:latin typeface="Cambria Math" panose="02040503050406030204" pitchFamily="18" charset="0"/>
                        <a:ea typeface="Cambria Math" panose="02040503050406030204" pitchFamily="18" charset="0"/>
                      </a:rPr>
                      <m:t>𝑎</m:t>
                    </m:r>
                  </m:oMath>
                </a14:m>
                <a:r>
                  <a:rPr lang="fr-BE" sz="2600" dirty="0">
                    <a:latin typeface="Cambria Math" panose="02040503050406030204" pitchFamily="18" charset="0"/>
                    <a:ea typeface="Cambria Math" panose="02040503050406030204" pitchFamily="18" charset="0"/>
                  </a:rPr>
                  <a:t> </a:t>
                </a:r>
                <a:r>
                  <a:rPr lang="fr-BE" sz="2600" i="1" dirty="0">
                    <a:latin typeface="Cambria Math" panose="02040503050406030204" pitchFamily="18" charset="0"/>
                    <a:ea typeface="Cambria Math" panose="02040503050406030204" pitchFamily="18" charset="0"/>
                  </a:rPr>
                  <a:t>pas de différences entre les moyennes des 2 échantillons ou groupes</a:t>
                </a:r>
                <a:r>
                  <a:rPr lang="fr-BE" sz="2600" dirty="0"/>
                  <a:t>.</a:t>
                </a:r>
              </a:p>
              <a:p>
                <a:pPr lvl="1"/>
                <a:r>
                  <a:rPr lang="fr-BE" sz="2600" dirty="0"/>
                  <a:t>H</a:t>
                </a:r>
                <a:r>
                  <a:rPr lang="fr-BE" sz="2600" baseline="-25000" dirty="0"/>
                  <a:t>0</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2</a:t>
                </a:r>
                <a:r>
                  <a:rPr lang="fr-BE" sz="2600" dirty="0"/>
                  <a:t> ou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2</a:t>
                </a:r>
                <a:r>
                  <a:rPr lang="fr-BE" sz="2600" dirty="0"/>
                  <a:t> = 0</a:t>
                </a:r>
              </a:p>
              <a:p>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2132856"/>
                <a:ext cx="7024742" cy="3699773"/>
              </a:xfrm>
              <a:blipFill rotWithShape="0">
                <a:blip r:embed="rId2"/>
                <a:stretch>
                  <a:fillRect t="-2636"/>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149</a:t>
            </a:fld>
            <a:endParaRPr lang="fr-BE"/>
          </a:p>
        </p:txBody>
      </p:sp>
    </p:spTree>
    <p:extLst>
      <p:ext uri="{BB962C8B-B14F-4D97-AF65-F5344CB8AC3E}">
        <p14:creationId xmlns:p14="http://schemas.microsoft.com/office/powerpoint/2010/main" val="44692445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a:xfrm>
            <a:off x="827584" y="2060848"/>
            <a:ext cx="7344816" cy="3841652"/>
          </a:xfrm>
        </p:spPr>
        <p:txBody>
          <a:bodyPr>
            <a:normAutofit fontScale="70000" lnSpcReduction="20000"/>
          </a:bodyPr>
          <a:lstStyle/>
          <a:p>
            <a:r>
              <a:rPr lang="fr-BE" dirty="0" smtClean="0"/>
              <a:t>Favoriser l’expression personnelle (= une expression qui s’autorisera autre chose que de singer le bon goût, la culture dominante, ou les réponses supposées attendues par les chercheurs). Règles :</a:t>
            </a:r>
          </a:p>
          <a:p>
            <a:pPr lvl="1"/>
            <a:r>
              <a:rPr lang="fr-BE" dirty="0" smtClean="0"/>
              <a:t>1. Être attentif aux termes introductifs, éviter ceux qui soutiennent une pression normative ;</a:t>
            </a:r>
          </a:p>
          <a:p>
            <a:pPr lvl="2"/>
            <a:r>
              <a:rPr lang="fr-BE" dirty="0" smtClean="0"/>
              <a:t>À titre d’exemple, « Pensez-vous que… » légitime le fait que l’on puisse penser par soi-même.</a:t>
            </a:r>
          </a:p>
          <a:p>
            <a:pPr lvl="1"/>
            <a:r>
              <a:rPr lang="fr-BE" dirty="0" smtClean="0"/>
              <a:t>2. Garantir la protection des personnes par le respect du droit au secret, mais aussi </a:t>
            </a:r>
          </a:p>
          <a:p>
            <a:pPr lvl="2"/>
            <a:r>
              <a:rPr lang="fr-BE" dirty="0" smtClean="0"/>
              <a:t>- en garantissant l’anonymat des PI, </a:t>
            </a:r>
          </a:p>
          <a:p>
            <a:pPr lvl="2"/>
            <a:r>
              <a:rPr lang="fr-BE" dirty="0" smtClean="0"/>
              <a:t>- en proposant des formules de réponses (carte avec lettres à entourer, encodage par la PI) qui évitent aux PI de devoir énoncer les réponses sensibles, </a:t>
            </a:r>
          </a:p>
          <a:p>
            <a:pPr lvl="2"/>
            <a:r>
              <a:rPr lang="fr-BE" dirty="0" smtClean="0"/>
              <a:t>- en structurant les questionnaire de façon telle que les PI ne se retrouvent pas en situation de devoir perdre la face (ex. intérêt avant les compétences =&gt;quid des PI qui se disent intéressées et puis sont confrontées à leurs incompétences?)</a:t>
            </a:r>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a:t>
            </a:fld>
            <a:endParaRPr lang="fr-BE"/>
          </a:p>
        </p:txBody>
      </p:sp>
    </p:spTree>
    <p:extLst>
      <p:ext uri="{BB962C8B-B14F-4D97-AF65-F5344CB8AC3E}">
        <p14:creationId xmlns:p14="http://schemas.microsoft.com/office/powerpoint/2010/main" val="3626549121"/>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73144"/>
          </a:xfrm>
        </p:spPr>
        <p:txBody>
          <a:bodyPr>
            <a:normAutofit fontScale="90000"/>
          </a:bodyPr>
          <a:lstStyle/>
          <a:p>
            <a:r>
              <a:rPr lang="fr-BE" dirty="0" smtClean="0"/>
              <a:t>T-test pour échantillon unique</a:t>
            </a:r>
            <a:endParaRPr lang="fr-BE"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306717934"/>
              </p:ext>
            </p:extLst>
          </p:nvPr>
        </p:nvGraphicFramePr>
        <p:xfrm>
          <a:off x="971599" y="2996952"/>
          <a:ext cx="7128793" cy="1226820"/>
        </p:xfrm>
        <a:graphic>
          <a:graphicData uri="http://schemas.openxmlformats.org/drawingml/2006/table">
            <a:tbl>
              <a:tblPr>
                <a:tableStyleId>{5C22544A-7EE6-4342-B048-85BDC9FD1C3A}</a:tableStyleId>
              </a:tblPr>
              <a:tblGrid>
                <a:gridCol w="2460057"/>
                <a:gridCol w="1023756"/>
                <a:gridCol w="1045043"/>
                <a:gridCol w="1124105"/>
                <a:gridCol w="1475832"/>
              </a:tblGrid>
              <a:tr h="234026">
                <a:tc gridSpan="5">
                  <a:txBody>
                    <a:bodyPr/>
                    <a:lstStyle/>
                    <a:p>
                      <a:pPr marL="38100" marR="38100" algn="ctr">
                        <a:lnSpc>
                          <a:spcPct val="115000"/>
                        </a:lnSpc>
                        <a:spcAft>
                          <a:spcPts val="0"/>
                        </a:spcAft>
                      </a:pPr>
                      <a:r>
                        <a:rPr lang="fr-FR" sz="1400" dirty="0">
                          <a:effectLst/>
                        </a:rPr>
                        <a:t>Statistiques sur échantillon unique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68052">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Erreur standard moyenne</a:t>
                      </a:r>
                      <a:endParaRPr lang="fr-BE" sz="1400" dirty="0">
                        <a:solidFill>
                          <a:srgbClr val="000000"/>
                        </a:solidFill>
                        <a:effectLst/>
                        <a:latin typeface="Courier New"/>
                        <a:ea typeface="MS Mincho"/>
                      </a:endParaRPr>
                    </a:p>
                  </a:txBody>
                  <a:tcPr marL="0" marR="0" marT="0" marB="0" anchor="b"/>
                </a:tc>
              </a:tr>
              <a:tr h="234026">
                <a:tc>
                  <a:txBody>
                    <a:bodyPr/>
                    <a:lstStyle/>
                    <a:p>
                      <a:pPr marL="38100" marR="38100">
                        <a:lnSpc>
                          <a:spcPct val="115000"/>
                        </a:lnSpc>
                        <a:spcAft>
                          <a:spcPts val="0"/>
                        </a:spcAft>
                      </a:pPr>
                      <a:r>
                        <a:rPr lang="en-GB" sz="1400">
                          <a:effectLst/>
                        </a:rPr>
                        <a:t>do you justify: taking soft drugs (Q68D)</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1504</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1,854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,048</a:t>
                      </a:r>
                      <a:endParaRPr lang="fr-BE" sz="1400" dirty="0">
                        <a:solidFill>
                          <a:srgbClr val="000000"/>
                        </a:solidFill>
                        <a:effectLst/>
                        <a:latin typeface="Courier New"/>
                        <a:ea typeface="MS Mincho"/>
                      </a:endParaRPr>
                    </a:p>
                  </a:txBody>
                  <a:tcPr marL="0" marR="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150</a:t>
            </a:fld>
            <a:endParaRPr lang="fr-BE"/>
          </a:p>
        </p:txBody>
      </p:sp>
      <p:graphicFrame>
        <p:nvGraphicFramePr>
          <p:cNvPr id="7" name="Tableau 6"/>
          <p:cNvGraphicFramePr>
            <a:graphicFrameLocks noGrp="1"/>
          </p:cNvGraphicFramePr>
          <p:nvPr>
            <p:extLst>
              <p:ext uri="{D42A27DB-BD31-4B8C-83A1-F6EECF244321}">
                <p14:modId xmlns:p14="http://schemas.microsoft.com/office/powerpoint/2010/main" val="648647002"/>
              </p:ext>
            </p:extLst>
          </p:nvPr>
        </p:nvGraphicFramePr>
        <p:xfrm>
          <a:off x="899593" y="4365104"/>
          <a:ext cx="7272807" cy="2160241"/>
        </p:xfrm>
        <a:graphic>
          <a:graphicData uri="http://schemas.openxmlformats.org/drawingml/2006/table">
            <a:tbl>
              <a:tblPr>
                <a:tableStyleId>{5C22544A-7EE6-4342-B048-85BDC9FD1C3A}</a:tableStyleId>
              </a:tblPr>
              <a:tblGrid>
                <a:gridCol w="1512168"/>
                <a:gridCol w="720080"/>
                <a:gridCol w="792088"/>
                <a:gridCol w="936104"/>
                <a:gridCol w="1152128"/>
                <a:gridCol w="1080120"/>
                <a:gridCol w="1080119"/>
              </a:tblGrid>
              <a:tr h="305289">
                <a:tc gridSpan="7">
                  <a:txBody>
                    <a:bodyPr/>
                    <a:lstStyle/>
                    <a:p>
                      <a:pPr marL="38100" marR="38100" algn="ctr">
                        <a:lnSpc>
                          <a:spcPct val="115000"/>
                        </a:lnSpc>
                        <a:spcAft>
                          <a:spcPts val="0"/>
                        </a:spcAft>
                      </a:pPr>
                      <a:r>
                        <a:rPr lang="fr-FR" sz="1400" dirty="0">
                          <a:effectLst/>
                        </a:rPr>
                        <a:t>Test sur échantillon unique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5289">
                <a:tc rowSpan="3">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gridSpan="6">
                  <a:txBody>
                    <a:bodyPr/>
                    <a:lstStyle/>
                    <a:p>
                      <a:pPr marL="38100" marR="38100" algn="ctr">
                        <a:lnSpc>
                          <a:spcPct val="115000"/>
                        </a:lnSpc>
                        <a:spcAft>
                          <a:spcPts val="0"/>
                        </a:spcAft>
                      </a:pPr>
                      <a:r>
                        <a:rPr lang="fr-FR" sz="1400" dirty="0">
                          <a:effectLst/>
                        </a:rPr>
                        <a:t>Valeur du test = 1.70                                    </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622187">
                <a:tc vMerge="1">
                  <a:txBody>
                    <a:bodyPr/>
                    <a:lstStyle/>
                    <a:p>
                      <a:endParaRPr lang="fr-BE"/>
                    </a:p>
                  </a:txBody>
                  <a:tcPr/>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err="1" smtClean="0">
                          <a:effectLst/>
                        </a:rPr>
                        <a:t>bilaté-rale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Différence moyenne</a:t>
                      </a:r>
                      <a:endParaRPr lang="fr-BE" sz="14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de confiance 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5289">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a:effectLst/>
                        </a:rPr>
                        <a:t>Inférieure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Supérieure</a:t>
                      </a:r>
                      <a:endParaRPr lang="fr-BE" sz="1400" dirty="0">
                        <a:solidFill>
                          <a:srgbClr val="000000"/>
                        </a:solidFill>
                        <a:effectLst/>
                        <a:latin typeface="Courier New"/>
                        <a:ea typeface="MS Mincho"/>
                      </a:endParaRPr>
                    </a:p>
                  </a:txBody>
                  <a:tcPr marL="0" marR="0" marT="0" marB="0" anchor="b"/>
                </a:tc>
              </a:tr>
              <a:tr h="622187">
                <a:tc>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6,957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,333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,43</a:t>
                      </a:r>
                      <a:endParaRPr lang="fr-BE" sz="1400" dirty="0">
                        <a:solidFill>
                          <a:srgbClr val="000000"/>
                        </a:solidFill>
                        <a:effectLst/>
                        <a:latin typeface="Courier New"/>
                        <a:ea typeface="MS Mincho"/>
                      </a:endParaRPr>
                    </a:p>
                  </a:txBody>
                  <a:tcPr marL="0" marR="0" marT="0" marB="0"/>
                </a:tc>
              </a:tr>
            </a:tbl>
          </a:graphicData>
        </a:graphic>
      </p:graphicFrame>
      <p:sp>
        <p:nvSpPr>
          <p:cNvPr id="8" name="Rectangle 1"/>
          <p:cNvSpPr>
            <a:spLocks noChangeArrowheads="1"/>
          </p:cNvSpPr>
          <p:nvPr/>
        </p:nvSpPr>
        <p:spPr bwMode="auto">
          <a:xfrm>
            <a:off x="1565275" y="1412776"/>
            <a:ext cx="3510781" cy="1846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ja-JP" sz="1600" b="0" i="0" u="none" strike="noStrike" cap="none" normalizeH="0" baseline="0" dirty="0" smtClean="0">
                <a:ln>
                  <a:noFill/>
                </a:ln>
                <a:solidFill>
                  <a:srgbClr val="000000"/>
                </a:solidFill>
                <a:effectLst/>
                <a:latin typeface="Courier New" pitchFamily="49" charset="0"/>
                <a:ea typeface="MS Mincho" pitchFamily="49" charset="-128"/>
                <a:cs typeface="Courier New" pitchFamily="49" charset="0"/>
              </a:rPr>
              <a:t>T-TEST</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600" b="0" i="0" u="none" strike="noStrike" cap="none" normalizeH="0" baseline="0" dirty="0" smtClean="0">
                <a:ln>
                  <a:noFill/>
                </a:ln>
                <a:solidFill>
                  <a:srgbClr val="000000"/>
                </a:solidFill>
                <a:effectLst/>
                <a:latin typeface="Courier New" pitchFamily="49" charset="0"/>
                <a:ea typeface="MS Mincho" pitchFamily="49" charset="-128"/>
                <a:cs typeface="Courier New" pitchFamily="49" charset="0"/>
              </a:rPr>
              <a:t>  /TESTVAL = 1.70</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600" b="0" i="0" u="none" strike="noStrike" cap="none" normalizeH="0" baseline="0" dirty="0" smtClean="0">
                <a:ln>
                  <a:noFill/>
                </a:ln>
                <a:solidFill>
                  <a:srgbClr val="000000"/>
                </a:solidFill>
                <a:effectLst/>
                <a:latin typeface="Courier New" pitchFamily="49" charset="0"/>
                <a:ea typeface="MS Mincho" pitchFamily="49" charset="-128"/>
                <a:cs typeface="Courier New" pitchFamily="49" charset="0"/>
              </a:rPr>
              <a:t>  /MISSING = ANALYSIS</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600" b="0" i="0" u="none" strike="noStrike" cap="none" normalizeH="0" baseline="0" dirty="0" smtClean="0">
                <a:ln>
                  <a:noFill/>
                </a:ln>
                <a:solidFill>
                  <a:srgbClr val="000000"/>
                </a:solidFill>
                <a:effectLst/>
                <a:latin typeface="Courier New" pitchFamily="49" charset="0"/>
                <a:ea typeface="MS Mincho" pitchFamily="49" charset="-128"/>
                <a:cs typeface="Courier New" pitchFamily="49" charset="0"/>
              </a:rPr>
              <a:t>  /VARIABLES = v236</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600" b="0" i="0" u="none" strike="noStrike" cap="none" normalizeH="0" baseline="0" dirty="0" smtClean="0">
                <a:ln>
                  <a:noFill/>
                </a:ln>
                <a:solidFill>
                  <a:srgbClr val="000000"/>
                </a:solidFill>
                <a:effectLst/>
                <a:latin typeface="Courier New" pitchFamily="49" charset="0"/>
                <a:ea typeface="MS Mincho" pitchFamily="49" charset="-128"/>
                <a:cs typeface="Courier New" pitchFamily="49" charset="0"/>
              </a:rPr>
              <a:t>  /CRITERIA = CI(.95) .</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3" name="Ellipse 2"/>
          <p:cNvSpPr/>
          <p:nvPr/>
        </p:nvSpPr>
        <p:spPr>
          <a:xfrm>
            <a:off x="3275856" y="1628800"/>
            <a:ext cx="531255"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0" name="Connecteur droit avec flèche 9"/>
          <p:cNvCxnSpPr>
            <a:stCxn id="3" idx="4"/>
          </p:cNvCxnSpPr>
          <p:nvPr/>
        </p:nvCxnSpPr>
        <p:spPr>
          <a:xfrm>
            <a:off x="3541484" y="1988840"/>
            <a:ext cx="2326660" cy="26642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Ellipse 10"/>
          <p:cNvSpPr/>
          <p:nvPr/>
        </p:nvSpPr>
        <p:spPr>
          <a:xfrm>
            <a:off x="5076056" y="3645024"/>
            <a:ext cx="504056" cy="43204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5580112" y="5877272"/>
            <a:ext cx="504056" cy="43204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3" name="Ellipse 12"/>
          <p:cNvSpPr/>
          <p:nvPr/>
        </p:nvSpPr>
        <p:spPr>
          <a:xfrm>
            <a:off x="5796136" y="4653136"/>
            <a:ext cx="468052" cy="43204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740755705"/>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a:t>T-test pour échantillon unique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3068960"/>
                <a:ext cx="6777317" cy="2763669"/>
              </a:xfrm>
            </p:spPr>
            <p:txBody>
              <a:bodyPr>
                <a:normAutofit fontScale="92500" lnSpcReduction="20000"/>
              </a:bodyPr>
              <a:lstStyle/>
              <a:p>
                <a:pPr fontAlgn="ctr"/>
                <a:r>
                  <a:rPr lang="fr-BE" dirty="0" smtClean="0"/>
                  <a:t>ESM : Erreur standard moyenne</a:t>
                </a:r>
              </a:p>
              <a:p>
                <a:pPr lvl="1" fontAlgn="ctr"/>
                <a:r>
                  <a:rPr lang="fr-BE" dirty="0" smtClean="0"/>
                  <a:t>Elle permet d’estimer avec quelle précision la moyenne de la population peut être « approchée » par la moyenne de l’échantillon</a:t>
                </a:r>
              </a:p>
              <a:p>
                <a:pPr fontAlgn="ctr"/>
                <a:r>
                  <a:rPr lang="fr-BE" dirty="0" smtClean="0"/>
                  <a:t>S : Ecart-type de l’échantillon</a:t>
                </a:r>
              </a:p>
              <a:p>
                <a:pPr fontAlgn="ctr"/>
                <a:r>
                  <a:rPr lang="fr-BE" dirty="0"/>
                  <a:t>n</a:t>
                </a:r>
                <a:r>
                  <a:rPr lang="fr-BE" dirty="0" smtClean="0"/>
                  <a:t> : taille de l’échantillon</a:t>
                </a:r>
              </a:p>
              <a:p>
                <a:pPr fontAlgn="ctr"/>
                <a:r>
                  <a:rPr lang="fr-BE" dirty="0" smtClean="0"/>
                  <a:t>ESM=S/</a:t>
                </a:r>
                <a14:m>
                  <m:oMath xmlns:m="http://schemas.openxmlformats.org/officeDocument/2006/math">
                    <m:rad>
                      <m:radPr>
                        <m:degHide m:val="on"/>
                        <m:ctrlPr>
                          <a:rPr lang="fr-BE" i="1" smtClean="0">
                            <a:latin typeface="Cambria Math" panose="02040503050406030204" pitchFamily="18" charset="0"/>
                          </a:rPr>
                        </m:ctrlPr>
                      </m:radPr>
                      <m:deg/>
                      <m:e>
                        <m:r>
                          <a:rPr lang="fr-BE" b="0" i="1" smtClean="0">
                            <a:latin typeface="Cambria Math"/>
                          </a:rPr>
                          <m:t>𝑛</m:t>
                        </m:r>
                      </m:e>
                    </m:rad>
                  </m:oMath>
                </a14:m>
                <a:r>
                  <a:rPr lang="fr-BE" dirty="0" smtClean="0"/>
                  <a:t> </a:t>
                </a:r>
              </a:p>
              <a:p>
                <a:pPr fontAlgn="ctr"/>
                <a:r>
                  <a:rPr lang="fr-BE" dirty="0" smtClean="0"/>
                  <a:t>1,854/</a:t>
                </a:r>
                <a14:m>
                  <m:oMath xmlns:m="http://schemas.openxmlformats.org/officeDocument/2006/math">
                    <m:rad>
                      <m:radPr>
                        <m:degHide m:val="on"/>
                        <m:ctrlPr>
                          <a:rPr lang="fr-BE" i="1">
                            <a:latin typeface="Cambria Math" panose="02040503050406030204" pitchFamily="18" charset="0"/>
                          </a:rPr>
                        </m:ctrlPr>
                      </m:radPr>
                      <m:deg/>
                      <m:e>
                        <m:r>
                          <a:rPr lang="fr-BE" b="0" i="1" smtClean="0">
                            <a:latin typeface="Cambria Math"/>
                          </a:rPr>
                          <m:t>1504</m:t>
                        </m:r>
                      </m:e>
                    </m:rad>
                  </m:oMath>
                </a14:m>
                <a:r>
                  <a:rPr lang="fr-BE" dirty="0"/>
                  <a:t> </a:t>
                </a:r>
                <a:r>
                  <a:rPr lang="fr-BE" dirty="0" smtClean="0"/>
                  <a:t>= 0,048</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3068960"/>
                <a:ext cx="6777317" cy="2763669"/>
              </a:xfrm>
              <a:blipFill rotWithShape="0">
                <a:blip r:embed="rId2"/>
                <a:stretch>
                  <a:fillRect t="-3304"/>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151</a:t>
            </a:fld>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3879844684"/>
              </p:ext>
            </p:extLst>
          </p:nvPr>
        </p:nvGraphicFramePr>
        <p:xfrm>
          <a:off x="971599" y="1700808"/>
          <a:ext cx="7128793" cy="1226820"/>
        </p:xfrm>
        <a:graphic>
          <a:graphicData uri="http://schemas.openxmlformats.org/drawingml/2006/table">
            <a:tbl>
              <a:tblPr>
                <a:tableStyleId>{5C22544A-7EE6-4342-B048-85BDC9FD1C3A}</a:tableStyleId>
              </a:tblPr>
              <a:tblGrid>
                <a:gridCol w="2460057"/>
                <a:gridCol w="1023756"/>
                <a:gridCol w="1045043"/>
                <a:gridCol w="1124105"/>
                <a:gridCol w="1475832"/>
              </a:tblGrid>
              <a:tr h="234026">
                <a:tc gridSpan="5">
                  <a:txBody>
                    <a:bodyPr/>
                    <a:lstStyle/>
                    <a:p>
                      <a:pPr marL="38100" marR="38100" algn="ctr">
                        <a:lnSpc>
                          <a:spcPct val="115000"/>
                        </a:lnSpc>
                        <a:spcAft>
                          <a:spcPts val="0"/>
                        </a:spcAft>
                      </a:pPr>
                      <a:r>
                        <a:rPr lang="fr-FR" sz="1400" dirty="0">
                          <a:effectLst/>
                        </a:rPr>
                        <a:t>Statistiques sur échantillon unique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68052">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Erreur standard moyenne</a:t>
                      </a:r>
                      <a:endParaRPr lang="fr-BE" sz="1400" dirty="0">
                        <a:solidFill>
                          <a:srgbClr val="000000"/>
                        </a:solidFill>
                        <a:effectLst/>
                        <a:latin typeface="Courier New"/>
                        <a:ea typeface="MS Mincho"/>
                      </a:endParaRPr>
                    </a:p>
                  </a:txBody>
                  <a:tcPr marL="0" marR="0" marT="0" marB="0" anchor="b"/>
                </a:tc>
              </a:tr>
              <a:tr h="234026">
                <a:tc>
                  <a:txBody>
                    <a:bodyPr/>
                    <a:lstStyle/>
                    <a:p>
                      <a:pPr marL="38100" marR="38100">
                        <a:lnSpc>
                          <a:spcPct val="115000"/>
                        </a:lnSpc>
                        <a:spcAft>
                          <a:spcPts val="0"/>
                        </a:spcAft>
                      </a:pPr>
                      <a:r>
                        <a:rPr lang="en-GB" sz="1400" dirty="0">
                          <a:effectLst/>
                        </a:rPr>
                        <a:t>do you justify: taking soft drugs (Q68D)</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1504</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1,854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,048</a:t>
                      </a:r>
                      <a:endParaRPr lang="fr-BE" sz="1400" dirty="0">
                        <a:solidFill>
                          <a:srgbClr val="000000"/>
                        </a:solidFill>
                        <a:effectLst/>
                        <a:latin typeface="Courier New"/>
                        <a:ea typeface="MS Mincho"/>
                      </a:endParaRPr>
                    </a:p>
                  </a:txBody>
                  <a:tcPr marL="0" marR="0" marT="0" marB="0"/>
                </a:tc>
              </a:tr>
            </a:tbl>
          </a:graphicData>
        </a:graphic>
      </p:graphicFrame>
      <p:sp>
        <p:nvSpPr>
          <p:cNvPr id="7" name="Ellipse 6"/>
          <p:cNvSpPr/>
          <p:nvPr/>
        </p:nvSpPr>
        <p:spPr>
          <a:xfrm>
            <a:off x="7668344" y="242088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9" name="Connecteur droit avec flèche 8"/>
          <p:cNvCxnSpPr/>
          <p:nvPr/>
        </p:nvCxnSpPr>
        <p:spPr>
          <a:xfrm flipH="1">
            <a:off x="4139952" y="2708920"/>
            <a:ext cx="3528392" cy="266429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Ellipse 7"/>
          <p:cNvSpPr/>
          <p:nvPr/>
        </p:nvSpPr>
        <p:spPr>
          <a:xfrm>
            <a:off x="6084168" y="2348880"/>
            <a:ext cx="504056" cy="43204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p:cNvSpPr/>
          <p:nvPr/>
        </p:nvSpPr>
        <p:spPr>
          <a:xfrm>
            <a:off x="1403648" y="5085184"/>
            <a:ext cx="792088" cy="72008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Ellipse 10"/>
          <p:cNvSpPr/>
          <p:nvPr/>
        </p:nvSpPr>
        <p:spPr>
          <a:xfrm>
            <a:off x="3995936" y="2348880"/>
            <a:ext cx="504056" cy="432048"/>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2483768" y="5157192"/>
            <a:ext cx="648072" cy="504056"/>
          </a:xfrm>
          <a:prstGeom prst="ellipse">
            <a:avLst/>
          </a:prstGeom>
          <a:no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4" name="Connecteur droit avec flèche 13"/>
          <p:cNvCxnSpPr>
            <a:stCxn id="11" idx="4"/>
          </p:cNvCxnSpPr>
          <p:nvPr/>
        </p:nvCxnSpPr>
        <p:spPr>
          <a:xfrm flipH="1">
            <a:off x="2915816" y="2780928"/>
            <a:ext cx="1332148" cy="2376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Connecteur droit avec flèche 15"/>
          <p:cNvCxnSpPr>
            <a:stCxn id="8" idx="3"/>
            <a:endCxn id="10" idx="7"/>
          </p:cNvCxnSpPr>
          <p:nvPr/>
        </p:nvCxnSpPr>
        <p:spPr>
          <a:xfrm flipH="1">
            <a:off x="2079737" y="2717656"/>
            <a:ext cx="4078248" cy="2472981"/>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7686025"/>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a:t>T-test pour échantillon unique</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3861048"/>
                <a:ext cx="7344932" cy="2376264"/>
              </a:xfrm>
            </p:spPr>
            <p:txBody>
              <a:bodyPr>
                <a:normAutofit fontScale="92500" lnSpcReduction="20000"/>
              </a:bodyPr>
              <a:lstStyle/>
              <a:p>
                <a:pPr marL="342900" lvl="1" fontAlgn="ctr"/>
                <a:r>
                  <a:rPr lang="fr-BE" sz="2400" dirty="0"/>
                  <a:t>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dirty="0"/>
                  <a:t> </a:t>
                </a:r>
                <a:r>
                  <a:rPr lang="fr-BE" sz="2600" dirty="0" smtClean="0"/>
                  <a:t>- µ / ESM</a:t>
                </a:r>
              </a:p>
              <a:p>
                <a:pPr marL="342900" lvl="1" fontAlgn="ctr"/>
                <a:r>
                  <a:rPr lang="fr-BE" sz="2600" dirty="0"/>
                  <a:t>t</a:t>
                </a:r>
                <a:r>
                  <a:rPr lang="fr-BE" sz="2600" dirty="0" smtClean="0"/>
                  <a:t> = </a:t>
                </a:r>
                <a:r>
                  <a:rPr lang="fr-BE" sz="2000" dirty="0" smtClean="0"/>
                  <a:t>moyenne observée – moyenne population / ESM</a:t>
                </a:r>
                <a:endParaRPr lang="fr-BE" sz="2000" dirty="0"/>
              </a:p>
              <a:p>
                <a:pPr fontAlgn="ctr"/>
                <a:r>
                  <a:rPr lang="fr-BE" dirty="0" smtClean="0"/>
                  <a:t>2,03 – 1,70 / 0,048 = 6,957</a:t>
                </a:r>
              </a:p>
              <a:p>
                <a:pPr fontAlgn="ctr"/>
                <a:r>
                  <a:rPr lang="fr-BE" dirty="0" smtClean="0"/>
                  <a:t>La probabilité de trouver un échantillon de cette taille avec une moyenne de 2,03, si celui-ci était tiré d’une population avec une moyenne de 1,70 est inférieure à 0,0005.</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3861048"/>
                <a:ext cx="7344932" cy="2376264"/>
              </a:xfrm>
              <a:blipFill rotWithShape="0">
                <a:blip r:embed="rId2"/>
                <a:stretch>
                  <a:fillRect t="-4359" r="-415"/>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152</a:t>
            </a:fld>
            <a:endParaRPr lang="fr-BE"/>
          </a:p>
        </p:txBody>
      </p:sp>
      <p:graphicFrame>
        <p:nvGraphicFramePr>
          <p:cNvPr id="8" name="Tableau 7"/>
          <p:cNvGraphicFramePr>
            <a:graphicFrameLocks noGrp="1"/>
          </p:cNvGraphicFramePr>
          <p:nvPr>
            <p:extLst>
              <p:ext uri="{D42A27DB-BD31-4B8C-83A1-F6EECF244321}">
                <p14:modId xmlns:p14="http://schemas.microsoft.com/office/powerpoint/2010/main" val="841698025"/>
              </p:ext>
            </p:extLst>
          </p:nvPr>
        </p:nvGraphicFramePr>
        <p:xfrm>
          <a:off x="755576" y="1700808"/>
          <a:ext cx="7632847" cy="2088233"/>
        </p:xfrm>
        <a:graphic>
          <a:graphicData uri="http://schemas.openxmlformats.org/drawingml/2006/table">
            <a:tbl>
              <a:tblPr>
                <a:tableStyleId>{5C22544A-7EE6-4342-B048-85BDC9FD1C3A}</a:tableStyleId>
              </a:tblPr>
              <a:tblGrid>
                <a:gridCol w="1587028"/>
                <a:gridCol w="755728"/>
                <a:gridCol w="831300"/>
                <a:gridCol w="982446"/>
                <a:gridCol w="1209164"/>
                <a:gridCol w="1133591"/>
                <a:gridCol w="1133590"/>
              </a:tblGrid>
              <a:tr h="295113">
                <a:tc gridSpan="7">
                  <a:txBody>
                    <a:bodyPr/>
                    <a:lstStyle/>
                    <a:p>
                      <a:pPr marL="38100" marR="38100" algn="ctr">
                        <a:lnSpc>
                          <a:spcPct val="115000"/>
                        </a:lnSpc>
                        <a:spcAft>
                          <a:spcPts val="0"/>
                        </a:spcAft>
                      </a:pPr>
                      <a:r>
                        <a:rPr lang="fr-FR" sz="1400" dirty="0">
                          <a:effectLst/>
                        </a:rPr>
                        <a:t>Test sur échantillon unique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95113">
                <a:tc rowSpan="3">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gridSpan="6">
                  <a:txBody>
                    <a:bodyPr/>
                    <a:lstStyle/>
                    <a:p>
                      <a:pPr marL="38100" marR="38100" algn="ctr">
                        <a:lnSpc>
                          <a:spcPct val="115000"/>
                        </a:lnSpc>
                        <a:spcAft>
                          <a:spcPts val="0"/>
                        </a:spcAft>
                      </a:pPr>
                      <a:r>
                        <a:rPr lang="fr-FR" sz="1400" dirty="0">
                          <a:effectLst/>
                        </a:rPr>
                        <a:t>Valeur du test = 1.70                                    </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601447">
                <a:tc vMerge="1">
                  <a:txBody>
                    <a:bodyPr/>
                    <a:lstStyle/>
                    <a:p>
                      <a:endParaRPr lang="fr-BE"/>
                    </a:p>
                  </a:txBody>
                  <a:tcPr/>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err="1" smtClean="0">
                          <a:effectLst/>
                        </a:rPr>
                        <a:t>bilaté-rale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Différence moyenne</a:t>
                      </a:r>
                      <a:endParaRPr lang="fr-BE" sz="14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de confiance 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295113">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a:effectLst/>
                        </a:rPr>
                        <a:t>Inférieure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Supérieure</a:t>
                      </a:r>
                      <a:endParaRPr lang="fr-BE" sz="1400" dirty="0">
                        <a:solidFill>
                          <a:srgbClr val="000000"/>
                        </a:solidFill>
                        <a:effectLst/>
                        <a:latin typeface="Courier New"/>
                        <a:ea typeface="MS Mincho"/>
                      </a:endParaRPr>
                    </a:p>
                  </a:txBody>
                  <a:tcPr marL="0" marR="0" marT="0" marB="0" anchor="b"/>
                </a:tc>
              </a:tr>
              <a:tr h="601447">
                <a:tc>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6,957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,333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,43</a:t>
                      </a:r>
                      <a:endParaRPr lang="fr-BE" sz="1400" dirty="0">
                        <a:solidFill>
                          <a:srgbClr val="000000"/>
                        </a:solidFill>
                        <a:effectLst/>
                        <a:latin typeface="Courier New"/>
                        <a:ea typeface="MS Mincho"/>
                      </a:endParaRPr>
                    </a:p>
                  </a:txBody>
                  <a:tcPr marL="0" marR="0" marT="0" marB="0"/>
                </a:tc>
              </a:tr>
            </a:tbl>
          </a:graphicData>
        </a:graphic>
      </p:graphicFrame>
      <p:sp>
        <p:nvSpPr>
          <p:cNvPr id="9" name="Ellipse 8"/>
          <p:cNvSpPr/>
          <p:nvPr/>
        </p:nvSpPr>
        <p:spPr>
          <a:xfrm>
            <a:off x="2483768" y="2924944"/>
            <a:ext cx="648072" cy="72008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1" name="Connecteur droit avec flèche 10"/>
          <p:cNvCxnSpPr>
            <a:stCxn id="9" idx="5"/>
          </p:cNvCxnSpPr>
          <p:nvPr/>
        </p:nvCxnSpPr>
        <p:spPr>
          <a:xfrm>
            <a:off x="3036932" y="3539571"/>
            <a:ext cx="1607076" cy="125758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Ellipse 11"/>
          <p:cNvSpPr/>
          <p:nvPr/>
        </p:nvSpPr>
        <p:spPr>
          <a:xfrm>
            <a:off x="3995936" y="2420888"/>
            <a:ext cx="1008112" cy="122413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4" name="Connecteur droit avec flèche 13"/>
          <p:cNvCxnSpPr>
            <a:stCxn id="12" idx="4"/>
          </p:cNvCxnSpPr>
          <p:nvPr/>
        </p:nvCxnSpPr>
        <p:spPr>
          <a:xfrm flipH="1">
            <a:off x="3995936" y="3645024"/>
            <a:ext cx="504056" cy="2088232"/>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58737776"/>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908720"/>
            <a:ext cx="7704856" cy="1143000"/>
          </a:xfrm>
        </p:spPr>
        <p:txBody>
          <a:bodyPr>
            <a:normAutofit/>
          </a:bodyPr>
          <a:lstStyle/>
          <a:p>
            <a:r>
              <a:rPr lang="fr-BE" sz="3200" dirty="0" smtClean="0"/>
              <a:t>Les conditions d’application du t-test pour échantillons indépendants</a:t>
            </a:r>
            <a:endParaRPr lang="fr-BE" sz="3200" dirty="0"/>
          </a:p>
        </p:txBody>
      </p:sp>
      <p:sp>
        <p:nvSpPr>
          <p:cNvPr id="3" name="Espace réservé du contenu 2"/>
          <p:cNvSpPr>
            <a:spLocks noGrp="1"/>
          </p:cNvSpPr>
          <p:nvPr>
            <p:ph idx="1"/>
          </p:nvPr>
        </p:nvSpPr>
        <p:spPr>
          <a:xfrm>
            <a:off x="1043492" y="2204864"/>
            <a:ext cx="7100108" cy="3627765"/>
          </a:xfrm>
        </p:spPr>
        <p:txBody>
          <a:bodyPr>
            <a:normAutofit/>
          </a:bodyPr>
          <a:lstStyle/>
          <a:p>
            <a:r>
              <a:rPr lang="fr-BE" dirty="0" smtClean="0"/>
              <a:t>1. La variable dépendante est continue</a:t>
            </a:r>
          </a:p>
          <a:p>
            <a:r>
              <a:rPr lang="fr-BE" dirty="0" smtClean="0"/>
              <a:t>2. La variable dépendante est distribuée normalement dans la population.</a:t>
            </a:r>
          </a:p>
          <a:p>
            <a:pPr lvl="1"/>
            <a:r>
              <a:rPr lang="fr-BE" dirty="0" smtClean="0"/>
              <a:t>&gt; relâchement de la condition dans les grands échantillons (n&gt;50).</a:t>
            </a:r>
          </a:p>
          <a:p>
            <a:r>
              <a:rPr lang="fr-BE" dirty="0"/>
              <a:t>3</a:t>
            </a:r>
            <a:r>
              <a:rPr lang="fr-BE" dirty="0" smtClean="0"/>
              <a:t>. Homoscédasticité : les variances de 2 groupes sont égales.</a:t>
            </a:r>
          </a:p>
          <a:p>
            <a:r>
              <a:rPr lang="fr-BE" dirty="0" smtClean="0"/>
              <a:t>4. Les 2 moyennes sont indépendantes, provenant de 2 groupes indépendants.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153</a:t>
            </a:fld>
            <a:endParaRPr lang="fr-BE"/>
          </a:p>
        </p:txBody>
      </p:sp>
    </p:spTree>
    <p:extLst>
      <p:ext uri="{BB962C8B-B14F-4D97-AF65-F5344CB8AC3E}">
        <p14:creationId xmlns:p14="http://schemas.microsoft.com/office/powerpoint/2010/main" val="308954987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1440160"/>
          </a:xfrm>
        </p:spPr>
        <p:txBody>
          <a:bodyPr>
            <a:noAutofit/>
          </a:bodyPr>
          <a:lstStyle/>
          <a:p>
            <a:r>
              <a:rPr lang="fr-BE" sz="3600" dirty="0" smtClean="0"/>
              <a:t>T-test pour échantillons indépendants</a:t>
            </a:r>
            <a:endParaRPr lang="fr-BE" sz="36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154</a:t>
            </a:fld>
            <a:endParaRPr lang="fr-BE"/>
          </a:p>
        </p:txBody>
      </p:sp>
      <p:sp>
        <p:nvSpPr>
          <p:cNvPr id="8" name="Rectangle 1"/>
          <p:cNvSpPr>
            <a:spLocks noChangeArrowheads="1"/>
          </p:cNvSpPr>
          <p:nvPr/>
        </p:nvSpPr>
        <p:spPr bwMode="auto">
          <a:xfrm>
            <a:off x="827584" y="2924944"/>
            <a:ext cx="7560841" cy="23391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GB" sz="1600" dirty="0" smtClean="0"/>
          </a:p>
          <a:p>
            <a:r>
              <a:rPr lang="en-GB" sz="1600" dirty="0" smtClean="0"/>
              <a:t>T-TEST</a:t>
            </a:r>
            <a:endParaRPr lang="fr-BE" sz="1600" dirty="0"/>
          </a:p>
          <a:p>
            <a:r>
              <a:rPr lang="en-GB" sz="1600" dirty="0"/>
              <a:t>  GROUPS = v302(1 2)</a:t>
            </a:r>
            <a:endParaRPr lang="fr-BE" sz="1600" dirty="0"/>
          </a:p>
          <a:p>
            <a:r>
              <a:rPr lang="en-GB" sz="1600" dirty="0"/>
              <a:t>  /MISSING = ANALYSIS</a:t>
            </a:r>
            <a:endParaRPr lang="fr-BE" sz="1600" dirty="0"/>
          </a:p>
          <a:p>
            <a:r>
              <a:rPr lang="en-GB" sz="1600" dirty="0"/>
              <a:t>  /VARIABLES = v233 v234 v235 v236 v237 v238 v239 v240 v241 v242 v243 v244 v245 v246 v247 v248 v249 v250 v251 v252</a:t>
            </a:r>
            <a:endParaRPr lang="fr-BE" sz="1600" dirty="0"/>
          </a:p>
          <a:p>
            <a:r>
              <a:rPr lang="en-GB" sz="1600" dirty="0"/>
              <a:t>  </a:t>
            </a:r>
            <a:r>
              <a:rPr lang="fr-FR" sz="1600" dirty="0"/>
              <a:t>/CRITERIA = CI(.95) </a:t>
            </a:r>
            <a:r>
              <a:rPr lang="fr-FR" sz="1600" dirty="0" smtClean="0"/>
              <a:t>.</a:t>
            </a:r>
          </a:p>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6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935640719"/>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673144"/>
          </a:xfrm>
        </p:spPr>
        <p:txBody>
          <a:bodyPr>
            <a:noAutofit/>
          </a:bodyPr>
          <a:lstStyle/>
          <a:p>
            <a:r>
              <a:rPr lang="fr-BE" sz="3200" dirty="0" smtClean="0"/>
              <a:t>T-test pour échantillons indépendants</a:t>
            </a:r>
            <a:endParaRPr lang="fr-BE" sz="32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155</a:t>
            </a:fld>
            <a:endParaRPr lang="fr-BE"/>
          </a:p>
        </p:txBody>
      </p:sp>
      <p:sp>
        <p:nvSpPr>
          <p:cNvPr id="8" name="Rectangle 1"/>
          <p:cNvSpPr>
            <a:spLocks noChangeArrowheads="1"/>
          </p:cNvSpPr>
          <p:nvPr/>
        </p:nvSpPr>
        <p:spPr bwMode="auto">
          <a:xfrm>
            <a:off x="827584" y="1340768"/>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996815414"/>
              </p:ext>
            </p:extLst>
          </p:nvPr>
        </p:nvGraphicFramePr>
        <p:xfrm>
          <a:off x="827584" y="1700808"/>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err="1">
                          <a:effectLst/>
                        </a:rPr>
                        <a:t>sex</a:t>
                      </a:r>
                      <a:r>
                        <a:rPr lang="fr-FR" sz="1400" dirty="0">
                          <a:effectLst/>
                        </a:rPr>
                        <a:t> </a:t>
                      </a:r>
                      <a:r>
                        <a:rPr lang="fr-FR" sz="1400" dirty="0" err="1" smtClean="0">
                          <a:effectLst/>
                        </a:rPr>
                        <a:t>respondent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Homme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2,26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2,074</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,077</a:t>
                      </a:r>
                      <a:endParaRPr lang="fr-BE" sz="140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a:effectLst/>
                        </a:rPr>
                        <a:t>Femme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777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1,593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,057</a:t>
                      </a:r>
                      <a:endParaRPr lang="fr-BE" sz="1400" dirty="0">
                        <a:solidFill>
                          <a:srgbClr val="000000"/>
                        </a:solidFill>
                        <a:effectLst/>
                        <a:latin typeface="Courier New"/>
                        <a:ea typeface="MS Mincho"/>
                      </a:endParaRPr>
                    </a:p>
                  </a:txBody>
                  <a:tcPr marL="0" marR="0" marT="0" marB="0"/>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516385673"/>
              </p:ext>
            </p:extLst>
          </p:nvPr>
        </p:nvGraphicFramePr>
        <p:xfrm>
          <a:off x="35496" y="3296688"/>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Sig.</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49,935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4,661</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1502</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,443</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,095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,256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,629</a:t>
                      </a:r>
                      <a:endParaRPr lang="fr-BE" sz="140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4,621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1360,884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,443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,096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,631</a:t>
                      </a:r>
                      <a:endParaRPr lang="fr-BE" sz="1400" dirty="0">
                        <a:solidFill>
                          <a:srgbClr val="000000"/>
                        </a:solidFill>
                        <a:effectLst/>
                        <a:latin typeface="Courier New"/>
                        <a:ea typeface="MS Mincho"/>
                      </a:endParaRPr>
                    </a:p>
                  </a:txBody>
                  <a:tcPr marL="0" marR="0" marT="0" marB="0"/>
                </a:tc>
              </a:tr>
            </a:tbl>
          </a:graphicData>
        </a:graphic>
      </p:graphicFrame>
    </p:spTree>
    <p:extLst>
      <p:ext uri="{BB962C8B-B14F-4D97-AF65-F5344CB8AC3E}">
        <p14:creationId xmlns:p14="http://schemas.microsoft.com/office/powerpoint/2010/main" val="40645323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673144"/>
          </a:xfrm>
        </p:spPr>
        <p:txBody>
          <a:bodyPr>
            <a:normAutofit/>
          </a:bodyPr>
          <a:lstStyle/>
          <a:p>
            <a:r>
              <a:rPr lang="fr-BE" sz="3200" dirty="0"/>
              <a:t>T-test pour échantillons indépendants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3429000"/>
                <a:ext cx="6777317" cy="2403629"/>
              </a:xfrm>
            </p:spPr>
            <p:txBody>
              <a:bodyPr>
                <a:normAutofit/>
              </a:bodyPr>
              <a:lstStyle/>
              <a:p>
                <a:pPr fontAlgn="ctr"/>
                <a:r>
                  <a:rPr lang="fr-BE" dirty="0" smtClean="0"/>
                  <a:t>ESM : Erreur standard moyenne</a:t>
                </a:r>
              </a:p>
              <a:p>
                <a:pPr fontAlgn="ctr"/>
                <a:r>
                  <a:rPr lang="fr-BE" dirty="0" smtClean="0"/>
                  <a:t>S </a:t>
                </a:r>
                <a:r>
                  <a:rPr lang="fr-BE" dirty="0"/>
                  <a:t>: Ecart-type de l’échantillon</a:t>
                </a:r>
              </a:p>
              <a:p>
                <a:pPr fontAlgn="ctr"/>
                <a:r>
                  <a:rPr lang="fr-BE" dirty="0"/>
                  <a:t>n : taille de l’échantillon</a:t>
                </a:r>
              </a:p>
              <a:p>
                <a:pPr fontAlgn="ctr"/>
                <a:r>
                  <a:rPr lang="fr-BE" dirty="0"/>
                  <a:t>ESM=S/</a:t>
                </a:r>
                <a14:m>
                  <m:oMath xmlns:m="http://schemas.openxmlformats.org/officeDocument/2006/math">
                    <m:rad>
                      <m:radPr>
                        <m:degHide m:val="on"/>
                        <m:ctrlPr>
                          <a:rPr lang="fr-BE" i="1">
                            <a:latin typeface="Cambria Math" panose="02040503050406030204" pitchFamily="18" charset="0"/>
                          </a:rPr>
                        </m:ctrlPr>
                      </m:radPr>
                      <m:deg/>
                      <m:e>
                        <m:r>
                          <a:rPr lang="fr-BE" i="1">
                            <a:latin typeface="Cambria Math"/>
                          </a:rPr>
                          <m:t>𝑛</m:t>
                        </m:r>
                      </m:e>
                    </m:rad>
                  </m:oMath>
                </a14:m>
                <a:r>
                  <a:rPr lang="fr-BE" dirty="0"/>
                  <a:t> </a:t>
                </a:r>
              </a:p>
              <a:p>
                <a:pPr fontAlgn="ctr"/>
                <a:r>
                  <a:rPr lang="fr-BE" dirty="0" smtClean="0"/>
                  <a:t>2,074</a:t>
                </a:r>
                <a:r>
                  <a:rPr lang="fr-BE" dirty="0"/>
                  <a:t>/</a:t>
                </a:r>
                <a14:m>
                  <m:oMath xmlns:m="http://schemas.openxmlformats.org/officeDocument/2006/math">
                    <m:rad>
                      <m:radPr>
                        <m:degHide m:val="on"/>
                        <m:ctrlPr>
                          <a:rPr lang="fr-BE" i="1">
                            <a:latin typeface="Cambria Math" panose="02040503050406030204" pitchFamily="18" charset="0"/>
                          </a:rPr>
                        </m:ctrlPr>
                      </m:radPr>
                      <m:deg/>
                      <m:e>
                        <m:r>
                          <a:rPr lang="fr-BE" b="0" i="1" smtClean="0">
                            <a:latin typeface="Cambria Math"/>
                          </a:rPr>
                          <m:t>727</m:t>
                        </m:r>
                      </m:e>
                    </m:rad>
                  </m:oMath>
                </a14:m>
                <a:r>
                  <a:rPr lang="fr-BE" dirty="0"/>
                  <a:t> = </a:t>
                </a:r>
                <a:r>
                  <a:rPr lang="fr-BE" dirty="0" smtClean="0"/>
                  <a:t>0,077</a:t>
                </a:r>
                <a:endParaRPr lang="fr-BE" dirty="0"/>
              </a:p>
              <a:p>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3429000"/>
                <a:ext cx="6777317" cy="2403629"/>
              </a:xfrm>
              <a:blipFill rotWithShape="1">
                <a:blip r:embed="rId2"/>
                <a:stretch>
                  <a:fillRect t="-2030"/>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156</a:t>
            </a:fld>
            <a:endParaRPr lang="fr-BE"/>
          </a:p>
        </p:txBody>
      </p:sp>
      <p:sp>
        <p:nvSpPr>
          <p:cNvPr id="6" name="Rectangle 1"/>
          <p:cNvSpPr>
            <a:spLocks noChangeArrowheads="1"/>
          </p:cNvSpPr>
          <p:nvPr/>
        </p:nvSpPr>
        <p:spPr bwMode="auto">
          <a:xfrm>
            <a:off x="827584" y="1628800"/>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Tableau 6"/>
          <p:cNvGraphicFramePr>
            <a:graphicFrameLocks noGrp="1"/>
          </p:cNvGraphicFramePr>
          <p:nvPr>
            <p:extLst>
              <p:ext uri="{D42A27DB-BD31-4B8C-83A1-F6EECF244321}">
                <p14:modId xmlns:p14="http://schemas.microsoft.com/office/powerpoint/2010/main" val="973038987"/>
              </p:ext>
            </p:extLst>
          </p:nvPr>
        </p:nvGraphicFramePr>
        <p:xfrm>
          <a:off x="827584" y="2002604"/>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err="1">
                          <a:effectLst/>
                        </a:rPr>
                        <a:t>sex</a:t>
                      </a:r>
                      <a:r>
                        <a:rPr lang="fr-FR" sz="1400" dirty="0">
                          <a:effectLst/>
                        </a:rPr>
                        <a:t> </a:t>
                      </a:r>
                      <a:r>
                        <a:rPr lang="fr-FR" sz="1400" dirty="0" err="1" smtClean="0">
                          <a:effectLst/>
                        </a:rPr>
                        <a:t>respondent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Homme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2,26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2,074</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,077</a:t>
                      </a:r>
                      <a:endParaRPr lang="fr-BE" sz="140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a:effectLst/>
                        </a:rPr>
                        <a:t>Femme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777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1,593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,057</a:t>
                      </a:r>
                      <a:endParaRPr lang="fr-BE" sz="1400" dirty="0">
                        <a:solidFill>
                          <a:srgbClr val="000000"/>
                        </a:solidFill>
                        <a:effectLst/>
                        <a:latin typeface="Courier New"/>
                        <a:ea typeface="MS Mincho"/>
                      </a:endParaRPr>
                    </a:p>
                  </a:txBody>
                  <a:tcPr marL="0" marR="0" marT="0" marB="0"/>
                </a:tc>
              </a:tr>
            </a:tbl>
          </a:graphicData>
        </a:graphic>
      </p:graphicFrame>
      <p:sp>
        <p:nvSpPr>
          <p:cNvPr id="8" name="Ellipse 7"/>
          <p:cNvSpPr/>
          <p:nvPr/>
        </p:nvSpPr>
        <p:spPr>
          <a:xfrm>
            <a:off x="8028384" y="2780928"/>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0" name="Connecteur droit avec flèche 9"/>
          <p:cNvCxnSpPr>
            <a:stCxn id="8" idx="3"/>
          </p:cNvCxnSpPr>
          <p:nvPr/>
        </p:nvCxnSpPr>
        <p:spPr>
          <a:xfrm flipH="1">
            <a:off x="4355976" y="3088241"/>
            <a:ext cx="3756771" cy="2284975"/>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9504019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673144"/>
          </a:xfrm>
        </p:spPr>
        <p:txBody>
          <a:bodyPr>
            <a:normAutofit/>
          </a:bodyPr>
          <a:lstStyle/>
          <a:p>
            <a:r>
              <a:rPr lang="fr-BE" sz="3200" dirty="0"/>
              <a:t>T-test pour échantillons indépendants</a:t>
            </a:r>
          </a:p>
        </p:txBody>
      </p:sp>
      <p:sp>
        <p:nvSpPr>
          <p:cNvPr id="3" name="Espace réservé du contenu 2"/>
          <p:cNvSpPr>
            <a:spLocks noGrp="1"/>
          </p:cNvSpPr>
          <p:nvPr>
            <p:ph idx="1"/>
          </p:nvPr>
        </p:nvSpPr>
        <p:spPr>
          <a:xfrm>
            <a:off x="467544" y="5229200"/>
            <a:ext cx="8208912" cy="1296144"/>
          </a:xfrm>
        </p:spPr>
        <p:txBody>
          <a:bodyPr>
            <a:normAutofit/>
          </a:bodyPr>
          <a:lstStyle/>
          <a:p>
            <a:r>
              <a:rPr lang="fr-BE" dirty="0" smtClean="0"/>
              <a:t>Ici, les variances des 2 groupes ne peuvent pas être considérées comme égales (</a:t>
            </a:r>
            <a:r>
              <a:rPr lang="fr-BE" dirty="0" err="1" smtClean="0"/>
              <a:t>sig</a:t>
            </a:r>
            <a:r>
              <a:rPr lang="fr-BE" dirty="0" smtClean="0"/>
              <a:t>. &lt; 0.01) =&gt; il faut lire le t de la ligne « Hypothèse de variances inégales ».</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157</a:t>
            </a:fld>
            <a:endParaRPr lang="fr-BE"/>
          </a:p>
        </p:txBody>
      </p:sp>
      <p:sp>
        <p:nvSpPr>
          <p:cNvPr id="6" name="Rectangle 1"/>
          <p:cNvSpPr>
            <a:spLocks noChangeArrowheads="1"/>
          </p:cNvSpPr>
          <p:nvPr/>
        </p:nvSpPr>
        <p:spPr bwMode="auto">
          <a:xfrm>
            <a:off x="827584" y="1628800"/>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888608162"/>
              </p:ext>
            </p:extLst>
          </p:nvPr>
        </p:nvGraphicFramePr>
        <p:xfrm>
          <a:off x="35496" y="1988840"/>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a:effectLst/>
                        </a:rPr>
                        <a:t>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49,935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4,661</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1502</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,443</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,095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,256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,629</a:t>
                      </a:r>
                      <a:endParaRPr lang="fr-BE" sz="140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4,621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1360,884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,443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,096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,631</a:t>
                      </a:r>
                      <a:endParaRPr lang="fr-BE" sz="1400" dirty="0">
                        <a:solidFill>
                          <a:srgbClr val="000000"/>
                        </a:solidFill>
                        <a:effectLst/>
                        <a:latin typeface="Courier New"/>
                        <a:ea typeface="MS Mincho"/>
                      </a:endParaRPr>
                    </a:p>
                  </a:txBody>
                  <a:tcPr marL="0" marR="0" marT="0" marB="0"/>
                </a:tc>
              </a:tr>
            </a:tbl>
          </a:graphicData>
        </a:graphic>
      </p:graphicFrame>
      <p:sp>
        <p:nvSpPr>
          <p:cNvPr id="9" name="Rectangle à coins arrondis 8"/>
          <p:cNvSpPr/>
          <p:nvPr/>
        </p:nvSpPr>
        <p:spPr>
          <a:xfrm>
            <a:off x="3059832" y="2204864"/>
            <a:ext cx="1800200" cy="7920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4427984" y="4221088"/>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4" name="Connecteur en angle 13"/>
          <p:cNvCxnSpPr/>
          <p:nvPr/>
        </p:nvCxnSpPr>
        <p:spPr>
          <a:xfrm rot="16200000" flipH="1">
            <a:off x="4590002" y="4599130"/>
            <a:ext cx="288032" cy="252028"/>
          </a:xfrm>
          <a:prstGeom prst="bentConnector3">
            <a:avLst>
              <a:gd name="adj1" fmla="val 9810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508485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t-test (formule standard)</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r>
                  <a:rPr lang="fr-BE" sz="5400" dirty="0" smtClean="0"/>
                  <a:t>t=</a:t>
                </a:r>
                <a14:m>
                  <m:oMath xmlns:m="http://schemas.openxmlformats.org/officeDocument/2006/math">
                    <m:f>
                      <m:fPr>
                        <m:ctrlPr>
                          <a:rPr lang="fr-BE" sz="5400" i="1" smtClean="0">
                            <a:latin typeface="Cambria Math" panose="02040503050406030204" pitchFamily="18" charset="0"/>
                          </a:rPr>
                        </m:ctrlPr>
                      </m:fPr>
                      <m:num>
                        <m:r>
                          <a:rPr lang="fr-BE" sz="5400" b="0" i="1" smtClean="0">
                            <a:latin typeface="Cambria Math"/>
                          </a:rPr>
                          <m:t>(</m:t>
                        </m:r>
                        <m:acc>
                          <m:accPr>
                            <m:chr m:val="̅"/>
                            <m:ctrlPr>
                              <a:rPr lang="fr-BE" sz="5400" b="0" i="1" smtClean="0">
                                <a:latin typeface="Cambria Math" panose="02040503050406030204" pitchFamily="18" charset="0"/>
                              </a:rPr>
                            </m:ctrlPr>
                          </m:accPr>
                          <m:e>
                            <m:r>
                              <a:rPr lang="fr-BE" sz="5400" i="1">
                                <a:latin typeface="Cambria Math"/>
                              </a:rPr>
                              <m:t>𝑋</m:t>
                            </m:r>
                          </m:e>
                        </m:acc>
                        <m:r>
                          <a:rPr lang="fr-BE" sz="5400" b="0" i="1" baseline="-25000" smtClean="0">
                            <a:latin typeface="Cambria Math"/>
                          </a:rPr>
                          <m:t>1</m:t>
                        </m:r>
                        <m:r>
                          <a:rPr lang="fr-BE" sz="5400" b="0" i="1" smtClean="0">
                            <a:latin typeface="Cambria Math"/>
                          </a:rPr>
                          <m:t>−</m:t>
                        </m:r>
                        <m:acc>
                          <m:accPr>
                            <m:chr m:val="̅"/>
                            <m:ctrlPr>
                              <a:rPr lang="fr-BE" sz="5400" b="0" i="1" smtClean="0">
                                <a:latin typeface="Cambria Math" panose="02040503050406030204" pitchFamily="18" charset="0"/>
                              </a:rPr>
                            </m:ctrlPr>
                          </m:accPr>
                          <m:e>
                            <m:r>
                              <a:rPr lang="fr-BE" sz="5400" i="1">
                                <a:latin typeface="Cambria Math"/>
                              </a:rPr>
                              <m:t>𝑋</m:t>
                            </m:r>
                          </m:e>
                        </m:acc>
                        <m:r>
                          <a:rPr lang="fr-BE" sz="5400" b="0" i="1" baseline="-25000" smtClean="0">
                            <a:latin typeface="Cambria Math"/>
                          </a:rPr>
                          <m:t>2</m:t>
                        </m:r>
                        <m:r>
                          <a:rPr lang="fr-BE" sz="5400" b="0" i="1" smtClean="0">
                            <a:latin typeface="Cambria Math"/>
                          </a:rPr>
                          <m:t>)</m:t>
                        </m:r>
                      </m:num>
                      <m:den>
                        <m:rad>
                          <m:radPr>
                            <m:degHide m:val="on"/>
                            <m:ctrlPr>
                              <a:rPr lang="fr-BE" sz="5400" i="1" smtClean="0">
                                <a:latin typeface="Cambria Math" panose="02040503050406030204" pitchFamily="18" charset="0"/>
                              </a:rPr>
                            </m:ctrlPr>
                          </m:radPr>
                          <m:deg/>
                          <m:e>
                            <m:d>
                              <m:dPr>
                                <m:ctrlPr>
                                  <a:rPr lang="fr-BE" sz="5400" i="1" smtClean="0">
                                    <a:latin typeface="Cambria Math" panose="02040503050406030204" pitchFamily="18" charset="0"/>
                                  </a:rPr>
                                </m:ctrlPr>
                              </m:dPr>
                              <m:e>
                                <m:f>
                                  <m:fPr>
                                    <m:ctrlPr>
                                      <a:rPr lang="fr-BE" sz="5400" i="1" smtClean="0">
                                        <a:latin typeface="Cambria Math" panose="02040503050406030204" pitchFamily="18" charset="0"/>
                                      </a:rPr>
                                    </m:ctrlPr>
                                  </m:fPr>
                                  <m:num>
                                    <m:r>
                                      <a:rPr lang="fr-BE" sz="5400" b="0" i="1" smtClean="0">
                                        <a:latin typeface="Cambria Math"/>
                                      </a:rPr>
                                      <m:t>𝑛</m:t>
                                    </m:r>
                                    <m:r>
                                      <a:rPr lang="fr-BE" sz="5400" b="0" i="1" baseline="-25000" smtClean="0">
                                        <a:latin typeface="Cambria Math"/>
                                      </a:rPr>
                                      <m:t>1.</m:t>
                                    </m:r>
                                    <m:r>
                                      <a:rPr lang="fr-BE" sz="5400" b="0" i="1" smtClean="0">
                                        <a:latin typeface="Cambria Math"/>
                                      </a:rPr>
                                      <m:t>𝑆</m:t>
                                    </m:r>
                                    <m:r>
                                      <a:rPr lang="fr-BE" sz="5400" b="0" i="1" baseline="-25000" smtClean="0">
                                        <a:latin typeface="Cambria Math"/>
                                      </a:rPr>
                                      <m:t>1</m:t>
                                    </m:r>
                                    <m:r>
                                      <a:rPr lang="fr-BE" sz="5400" b="0" i="1" baseline="30000" smtClean="0">
                                        <a:latin typeface="Cambria Math"/>
                                      </a:rPr>
                                      <m:t>2</m:t>
                                    </m:r>
                                    <m:r>
                                      <a:rPr lang="fr-BE" sz="5400" b="0" i="1" smtClean="0">
                                        <a:latin typeface="Cambria Math"/>
                                      </a:rPr>
                                      <m:t>+</m:t>
                                    </m:r>
                                    <m:r>
                                      <a:rPr lang="fr-BE" sz="5400" b="0" i="1" smtClean="0">
                                        <a:latin typeface="Cambria Math"/>
                                      </a:rPr>
                                      <m:t>𝑛</m:t>
                                    </m:r>
                                    <m:r>
                                      <a:rPr lang="fr-BE" sz="5400" b="0" i="1" baseline="-25000" smtClean="0">
                                        <a:latin typeface="Cambria Math"/>
                                      </a:rPr>
                                      <m:t>2.</m:t>
                                    </m:r>
                                    <m:r>
                                      <a:rPr lang="fr-BE" sz="5400" b="0" i="1" smtClean="0">
                                        <a:latin typeface="Cambria Math"/>
                                      </a:rPr>
                                      <m:t>𝑆</m:t>
                                    </m:r>
                                    <m:r>
                                      <a:rPr lang="fr-BE" sz="5400" b="0" i="1" baseline="-25000" smtClean="0">
                                        <a:latin typeface="Cambria Math"/>
                                      </a:rPr>
                                      <m:t>2</m:t>
                                    </m:r>
                                    <m:r>
                                      <a:rPr lang="fr-BE" sz="5400" b="0" i="1" baseline="30000" smtClean="0">
                                        <a:latin typeface="Cambria Math"/>
                                      </a:rPr>
                                      <m:t>2</m:t>
                                    </m:r>
                                  </m:num>
                                  <m:den>
                                    <m:r>
                                      <a:rPr lang="fr-BE" sz="5400" b="0" i="1" smtClean="0">
                                        <a:latin typeface="Cambria Math"/>
                                      </a:rPr>
                                      <m:t>𝑛</m:t>
                                    </m:r>
                                    <m:r>
                                      <a:rPr lang="fr-BE" sz="5400" b="0" i="1" baseline="-25000" smtClean="0">
                                        <a:latin typeface="Cambria Math"/>
                                      </a:rPr>
                                      <m:t>1</m:t>
                                    </m:r>
                                    <m:r>
                                      <a:rPr lang="fr-BE" sz="5400" b="0" i="1" smtClean="0">
                                        <a:latin typeface="Cambria Math"/>
                                      </a:rPr>
                                      <m:t>+</m:t>
                                    </m:r>
                                    <m:r>
                                      <a:rPr lang="fr-BE" sz="5400" b="0" i="1" smtClean="0">
                                        <a:latin typeface="Cambria Math"/>
                                      </a:rPr>
                                      <m:t>𝑛</m:t>
                                    </m:r>
                                    <m:r>
                                      <a:rPr lang="fr-BE" sz="5400" b="0" i="1" baseline="-25000" smtClean="0">
                                        <a:latin typeface="Cambria Math"/>
                                      </a:rPr>
                                      <m:t>2</m:t>
                                    </m:r>
                                    <m:r>
                                      <a:rPr lang="fr-BE" sz="5400" b="0" i="1" smtClean="0">
                                        <a:latin typeface="Cambria Math"/>
                                      </a:rPr>
                                      <m:t>−2</m:t>
                                    </m:r>
                                  </m:den>
                                </m:f>
                              </m:e>
                            </m:d>
                            <m:d>
                              <m:dPr>
                                <m:ctrlPr>
                                  <a:rPr lang="fr-BE" sz="5400" i="1" smtClean="0">
                                    <a:latin typeface="Cambria Math" panose="02040503050406030204" pitchFamily="18" charset="0"/>
                                  </a:rPr>
                                </m:ctrlPr>
                              </m:dPr>
                              <m:e>
                                <m:f>
                                  <m:fPr>
                                    <m:ctrlPr>
                                      <a:rPr lang="fr-BE" sz="5400" i="1" smtClean="0">
                                        <a:latin typeface="Cambria Math" panose="02040503050406030204" pitchFamily="18" charset="0"/>
                                      </a:rPr>
                                    </m:ctrlPr>
                                  </m:fPr>
                                  <m:num>
                                    <m:r>
                                      <a:rPr lang="fr-BE" sz="5400" b="0" i="1" smtClean="0">
                                        <a:latin typeface="Cambria Math"/>
                                      </a:rPr>
                                      <m:t>𝑛</m:t>
                                    </m:r>
                                    <m:r>
                                      <a:rPr lang="fr-BE" sz="5400" b="0" i="1" baseline="-25000" smtClean="0">
                                        <a:latin typeface="Cambria Math"/>
                                      </a:rPr>
                                      <m:t>1</m:t>
                                    </m:r>
                                    <m:r>
                                      <a:rPr lang="fr-BE" sz="5400" b="0" i="1" smtClean="0">
                                        <a:latin typeface="Cambria Math"/>
                                      </a:rPr>
                                      <m:t>+</m:t>
                                    </m:r>
                                    <m:r>
                                      <a:rPr lang="fr-BE" sz="5400" b="0" i="1" smtClean="0">
                                        <a:latin typeface="Cambria Math"/>
                                      </a:rPr>
                                      <m:t>𝑛</m:t>
                                    </m:r>
                                    <m:r>
                                      <a:rPr lang="fr-BE" sz="5400" b="0" i="1" baseline="-25000" smtClean="0">
                                        <a:latin typeface="Cambria Math"/>
                                      </a:rPr>
                                      <m:t>2</m:t>
                                    </m:r>
                                  </m:num>
                                  <m:den>
                                    <m:r>
                                      <a:rPr lang="fr-BE" sz="5400" b="0" i="1" smtClean="0">
                                        <a:latin typeface="Cambria Math"/>
                                      </a:rPr>
                                      <m:t>𝑛</m:t>
                                    </m:r>
                                    <m:r>
                                      <a:rPr lang="fr-BE" sz="5400" b="0" i="1" baseline="-25000" smtClean="0">
                                        <a:latin typeface="Cambria Math"/>
                                      </a:rPr>
                                      <m:t>1</m:t>
                                    </m:r>
                                    <m:r>
                                      <a:rPr lang="fr-BE" sz="5400" b="0" i="1" smtClean="0">
                                        <a:latin typeface="Cambria Math"/>
                                      </a:rPr>
                                      <m:t>.</m:t>
                                    </m:r>
                                    <m:r>
                                      <a:rPr lang="fr-BE" sz="5400" b="0" i="1" smtClean="0">
                                        <a:latin typeface="Cambria Math"/>
                                      </a:rPr>
                                      <m:t>𝑛</m:t>
                                    </m:r>
                                    <m:r>
                                      <a:rPr lang="fr-BE" sz="5400" b="0" i="1" baseline="-25000" smtClean="0">
                                        <a:latin typeface="Cambria Math"/>
                                      </a:rPr>
                                      <m:t>2</m:t>
                                    </m:r>
                                  </m:den>
                                </m:f>
                              </m:e>
                            </m:d>
                          </m:e>
                        </m:rad>
                      </m:den>
                    </m:f>
                  </m:oMath>
                </a14:m>
                <a:endParaRPr lang="fr-BE" sz="5400" dirty="0" smtClean="0"/>
              </a:p>
              <a:p>
                <a:endParaRPr lang="fr-BE" sz="36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l="-1709"/>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158</a:t>
            </a:fld>
            <a:endParaRPr lang="fr-BE"/>
          </a:p>
        </p:txBody>
      </p:sp>
    </p:spTree>
    <p:extLst>
      <p:ext uri="{BB962C8B-B14F-4D97-AF65-F5344CB8AC3E}">
        <p14:creationId xmlns:p14="http://schemas.microsoft.com/office/powerpoint/2010/main" val="89673761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lstStyle/>
          <a:p>
            <a:r>
              <a:rPr lang="fr-BE" dirty="0" smtClean="0"/>
              <a:t>L’intensité du t dépend de </a:t>
            </a:r>
            <a:endParaRPr lang="fr-BE" dirty="0"/>
          </a:p>
        </p:txBody>
      </p:sp>
      <p:sp>
        <p:nvSpPr>
          <p:cNvPr id="3" name="Espace réservé du contenu 2"/>
          <p:cNvSpPr>
            <a:spLocks noGrp="1"/>
          </p:cNvSpPr>
          <p:nvPr>
            <p:ph idx="1"/>
          </p:nvPr>
        </p:nvSpPr>
        <p:spPr>
          <a:xfrm>
            <a:off x="1043492" y="1916832"/>
            <a:ext cx="7100108" cy="4176464"/>
          </a:xfrm>
        </p:spPr>
        <p:txBody>
          <a:bodyPr>
            <a:normAutofit fontScale="92500"/>
          </a:bodyPr>
          <a:lstStyle/>
          <a:p>
            <a:r>
              <a:rPr lang="fr-BE" dirty="0" smtClean="0"/>
              <a:t>1. l’écart entre les moyennes que l’on compare</a:t>
            </a:r>
          </a:p>
          <a:p>
            <a:pPr lvl="1"/>
            <a:r>
              <a:rPr lang="fr-BE" dirty="0" smtClean="0"/>
              <a:t>&gt; Plus l’écart est grand moins il y a de chance qu’il résulte du hasard d’échantillonnage</a:t>
            </a:r>
          </a:p>
          <a:p>
            <a:r>
              <a:rPr lang="fr-BE" dirty="0" smtClean="0"/>
              <a:t>2. la taille des deux échantillons ou groupes</a:t>
            </a:r>
          </a:p>
          <a:p>
            <a:pPr lvl="1"/>
            <a:r>
              <a:rPr lang="fr-BE" dirty="0" smtClean="0"/>
              <a:t>&gt; Plus les échantillons sont grands, plus on peut généraliser avec confiance</a:t>
            </a:r>
          </a:p>
          <a:p>
            <a:r>
              <a:rPr lang="fr-BE" dirty="0" smtClean="0"/>
              <a:t>3. de l’écart-type de la variable dépendante pour chacun des 2 échantillons ou groupes</a:t>
            </a:r>
          </a:p>
          <a:p>
            <a:pPr lvl="1"/>
            <a:r>
              <a:rPr lang="fr-BE" dirty="0" smtClean="0"/>
              <a:t>&gt; Plus les écarts-types sont grands, plus les zones de recouvrement sont grandes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159</a:t>
            </a:fld>
            <a:endParaRPr lang="fr-BE"/>
          </a:p>
        </p:txBody>
      </p:sp>
    </p:spTree>
    <p:extLst>
      <p:ext uri="{BB962C8B-B14F-4D97-AF65-F5344CB8AC3E}">
        <p14:creationId xmlns:p14="http://schemas.microsoft.com/office/powerpoint/2010/main" val="34377921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a:xfrm>
            <a:off x="827584" y="2060848"/>
            <a:ext cx="7488832" cy="3841652"/>
          </a:xfrm>
        </p:spPr>
        <p:txBody>
          <a:bodyPr>
            <a:normAutofit fontScale="85000" lnSpcReduction="10000"/>
          </a:bodyPr>
          <a:lstStyle/>
          <a:p>
            <a:r>
              <a:rPr lang="fr-BE" dirty="0" smtClean="0"/>
              <a:t>Favoriser l’expression personnelle. Règles  (suite) :</a:t>
            </a:r>
          </a:p>
          <a:p>
            <a:pPr lvl="1"/>
            <a:r>
              <a:rPr lang="fr-BE" dirty="0"/>
              <a:t>3</a:t>
            </a:r>
            <a:r>
              <a:rPr lang="fr-BE" dirty="0" smtClean="0"/>
              <a:t>. Satisfaire l’exigence de cohérence expressive de la PI</a:t>
            </a:r>
          </a:p>
          <a:p>
            <a:pPr lvl="2"/>
            <a:r>
              <a:rPr lang="fr-BE" dirty="0" smtClean="0"/>
              <a:t>Il s’agit que le déroulé de l’enquête apparaisse le plus cohérent possible. L’ordre des questions doit donner l’impression d’une conversation naturelle :</a:t>
            </a:r>
          </a:p>
          <a:p>
            <a:pPr lvl="3"/>
            <a:r>
              <a:rPr lang="fr-BE" dirty="0" smtClean="0"/>
              <a:t>Eviter le coq à l’âne ;</a:t>
            </a:r>
          </a:p>
          <a:p>
            <a:pPr lvl="3"/>
            <a:r>
              <a:rPr lang="fr-BE" dirty="0" smtClean="0"/>
              <a:t>Introduire et expliciter la raison de certaines sections moins « attendues » par les PI.</a:t>
            </a:r>
          </a:p>
          <a:p>
            <a:pPr lvl="1"/>
            <a:r>
              <a:rPr lang="fr-BE" dirty="0" smtClean="0"/>
              <a:t>4. Être attentif aux situations de délégation</a:t>
            </a:r>
          </a:p>
          <a:p>
            <a:pPr lvl="2"/>
            <a:r>
              <a:rPr lang="fr-BE" dirty="0" smtClean="0"/>
              <a:t>Il s’agit de pouvoir saisir si la PI agit ou relate des comportements effectués à titre personnel ou au nom du groupe (couple, famille, classe…) auquel elle appartient. </a:t>
            </a:r>
            <a:br>
              <a:rPr lang="fr-BE" dirty="0" smtClean="0"/>
            </a:br>
            <a:r>
              <a:rPr lang="fr-BE" dirty="0" smtClean="0"/>
              <a:t>Ex. l’emprunt de livre à la bibliothèque.</a:t>
            </a:r>
          </a:p>
          <a:p>
            <a:pPr lvl="3"/>
            <a:r>
              <a:rPr lang="fr-BE" dirty="0" smtClean="0"/>
              <a:t>A qui renvoie le « vous » des questionnaires?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a:t>
            </a:fld>
            <a:endParaRPr lang="fr-BE"/>
          </a:p>
        </p:txBody>
      </p:sp>
    </p:spTree>
    <p:extLst>
      <p:ext uri="{BB962C8B-B14F-4D97-AF65-F5344CB8AC3E}">
        <p14:creationId xmlns:p14="http://schemas.microsoft.com/office/powerpoint/2010/main" val="1117095047"/>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673144"/>
          </a:xfrm>
        </p:spPr>
        <p:txBody>
          <a:bodyPr>
            <a:normAutofit/>
          </a:bodyPr>
          <a:lstStyle/>
          <a:p>
            <a:r>
              <a:rPr lang="fr-BE" sz="3200" dirty="0"/>
              <a:t>T-test pour échantillons indépendants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3429000"/>
                <a:ext cx="6777317" cy="2403629"/>
              </a:xfrm>
            </p:spPr>
            <p:txBody>
              <a:bodyPr>
                <a:normAutofit/>
              </a:bodyPr>
              <a:lstStyle/>
              <a:p>
                <a:r>
                  <a:rPr lang="fr-BE" dirty="0" smtClean="0"/>
                  <a:t>t=</a:t>
                </a:r>
                <a14:m>
                  <m:oMath xmlns:m="http://schemas.openxmlformats.org/officeDocument/2006/math">
                    <m:f>
                      <m:fPr>
                        <m:ctrlPr>
                          <a:rPr lang="fr-BE" i="1">
                            <a:latin typeface="Cambria Math" panose="02040503050406030204" pitchFamily="18" charset="0"/>
                          </a:rPr>
                        </m:ctrlPr>
                      </m:fPr>
                      <m:num>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1</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2</m:t>
                        </m:r>
                        <m:r>
                          <a:rPr lang="fr-BE" i="1">
                            <a:latin typeface="Cambria Math"/>
                          </a:rPr>
                          <m:t>)</m:t>
                        </m:r>
                      </m:num>
                      <m:den>
                        <m:rad>
                          <m:radPr>
                            <m:degHide m:val="on"/>
                            <m:ctrlPr>
                              <a:rPr lang="fr-BE" i="1">
                                <a:latin typeface="Cambria Math" panose="02040503050406030204" pitchFamily="18" charset="0"/>
                              </a:rPr>
                            </m:ctrlPr>
                          </m:radPr>
                          <m:deg/>
                          <m:e>
                            <m:d>
                              <m:dPr>
                                <m:ctrlPr>
                                  <a:rPr lang="fr-BE" i="1">
                                    <a:latin typeface="Cambria Math" panose="02040503050406030204" pitchFamily="18" charset="0"/>
                                  </a:rPr>
                                </m:ctrlPr>
                              </m:dPr>
                              <m:e>
                                <m:f>
                                  <m:fPr>
                                    <m:ctrlPr>
                                      <a:rPr lang="fr-BE" i="1">
                                        <a:latin typeface="Cambria Math" panose="02040503050406030204" pitchFamily="18" charset="0"/>
                                      </a:rPr>
                                    </m:ctrlPr>
                                  </m:fPr>
                                  <m:num>
                                    <m:r>
                                      <a:rPr lang="fr-BE" i="1">
                                        <a:latin typeface="Cambria Math"/>
                                      </a:rPr>
                                      <m:t>𝑛</m:t>
                                    </m:r>
                                    <m:r>
                                      <a:rPr lang="fr-BE" i="1" baseline="-25000">
                                        <a:latin typeface="Cambria Math"/>
                                      </a:rPr>
                                      <m:t>1.</m:t>
                                    </m:r>
                                    <m:r>
                                      <a:rPr lang="fr-BE" i="1">
                                        <a:latin typeface="Cambria Math"/>
                                      </a:rPr>
                                      <m:t>𝑆</m:t>
                                    </m:r>
                                    <m:r>
                                      <a:rPr lang="fr-BE" i="1" baseline="-25000">
                                        <a:latin typeface="Cambria Math"/>
                                      </a:rPr>
                                      <m:t>1</m:t>
                                    </m:r>
                                    <m:r>
                                      <a:rPr lang="fr-BE" i="1" baseline="30000">
                                        <a:latin typeface="Cambria Math"/>
                                      </a:rPr>
                                      <m:t>2</m:t>
                                    </m:r>
                                    <m:r>
                                      <a:rPr lang="fr-BE" i="1">
                                        <a:latin typeface="Cambria Math"/>
                                      </a:rPr>
                                      <m:t>+</m:t>
                                    </m:r>
                                    <m:r>
                                      <a:rPr lang="fr-BE" i="1">
                                        <a:latin typeface="Cambria Math"/>
                                      </a:rPr>
                                      <m:t>𝑛</m:t>
                                    </m:r>
                                    <m:r>
                                      <a:rPr lang="fr-BE" i="1" baseline="-25000">
                                        <a:latin typeface="Cambria Math"/>
                                      </a:rPr>
                                      <m:t>2.</m:t>
                                    </m:r>
                                    <m:r>
                                      <a:rPr lang="fr-BE" i="1">
                                        <a:latin typeface="Cambria Math"/>
                                      </a:rPr>
                                      <m:t>𝑆</m:t>
                                    </m:r>
                                    <m:r>
                                      <a:rPr lang="fr-BE" i="1" baseline="-25000">
                                        <a:latin typeface="Cambria Math"/>
                                      </a:rPr>
                                      <m:t>2</m:t>
                                    </m:r>
                                    <m:r>
                                      <a:rPr lang="fr-BE" i="1" baseline="30000">
                                        <a:latin typeface="Cambria Math"/>
                                      </a:rPr>
                                      <m:t>2</m:t>
                                    </m:r>
                                  </m:num>
                                  <m:den>
                                    <m:r>
                                      <a:rPr lang="fr-BE" i="1">
                                        <a:latin typeface="Cambria Math"/>
                                      </a:rPr>
                                      <m:t>𝑛</m:t>
                                    </m:r>
                                    <m:r>
                                      <a:rPr lang="fr-BE" i="1" baseline="-25000">
                                        <a:latin typeface="Cambria Math"/>
                                      </a:rPr>
                                      <m:t>1</m:t>
                                    </m:r>
                                    <m:r>
                                      <a:rPr lang="fr-BE" i="1">
                                        <a:latin typeface="Cambria Math"/>
                                      </a:rPr>
                                      <m:t>+</m:t>
                                    </m:r>
                                    <m:r>
                                      <a:rPr lang="fr-BE" i="1">
                                        <a:latin typeface="Cambria Math"/>
                                      </a:rPr>
                                      <m:t>𝑛</m:t>
                                    </m:r>
                                    <m:r>
                                      <a:rPr lang="fr-BE" i="1" baseline="-25000">
                                        <a:latin typeface="Cambria Math"/>
                                      </a:rPr>
                                      <m:t>2</m:t>
                                    </m:r>
                                    <m:r>
                                      <a:rPr lang="fr-BE" i="1">
                                        <a:latin typeface="Cambria Math"/>
                                      </a:rPr>
                                      <m:t>−2</m:t>
                                    </m:r>
                                  </m:den>
                                </m:f>
                              </m:e>
                            </m:d>
                            <m:d>
                              <m:dPr>
                                <m:ctrlPr>
                                  <a:rPr lang="fr-BE" i="1">
                                    <a:latin typeface="Cambria Math" panose="02040503050406030204" pitchFamily="18" charset="0"/>
                                  </a:rPr>
                                </m:ctrlPr>
                              </m:dPr>
                              <m:e>
                                <m:f>
                                  <m:fPr>
                                    <m:ctrlPr>
                                      <a:rPr lang="fr-BE" i="1">
                                        <a:latin typeface="Cambria Math" panose="02040503050406030204" pitchFamily="18" charset="0"/>
                                      </a:rPr>
                                    </m:ctrlPr>
                                  </m:fPr>
                                  <m:num>
                                    <m:r>
                                      <a:rPr lang="fr-BE" i="1">
                                        <a:latin typeface="Cambria Math"/>
                                      </a:rPr>
                                      <m:t>𝑛</m:t>
                                    </m:r>
                                    <m:r>
                                      <a:rPr lang="fr-BE" i="1" baseline="-25000">
                                        <a:latin typeface="Cambria Math"/>
                                      </a:rPr>
                                      <m:t>1</m:t>
                                    </m:r>
                                    <m:r>
                                      <a:rPr lang="fr-BE" i="1">
                                        <a:latin typeface="Cambria Math"/>
                                      </a:rPr>
                                      <m:t>+</m:t>
                                    </m:r>
                                    <m:r>
                                      <a:rPr lang="fr-BE" i="1">
                                        <a:latin typeface="Cambria Math"/>
                                      </a:rPr>
                                      <m:t>𝑛</m:t>
                                    </m:r>
                                    <m:r>
                                      <a:rPr lang="fr-BE" i="1" baseline="-25000">
                                        <a:latin typeface="Cambria Math"/>
                                      </a:rPr>
                                      <m:t>2</m:t>
                                    </m:r>
                                  </m:num>
                                  <m:den>
                                    <m:r>
                                      <a:rPr lang="fr-BE" i="1">
                                        <a:latin typeface="Cambria Math"/>
                                      </a:rPr>
                                      <m:t>𝑛</m:t>
                                    </m:r>
                                    <m:r>
                                      <a:rPr lang="fr-BE" i="1" baseline="-25000">
                                        <a:latin typeface="Cambria Math"/>
                                      </a:rPr>
                                      <m:t>1</m:t>
                                    </m:r>
                                    <m:r>
                                      <a:rPr lang="fr-BE" i="1">
                                        <a:latin typeface="Cambria Math"/>
                                      </a:rPr>
                                      <m:t>.</m:t>
                                    </m:r>
                                    <m:r>
                                      <a:rPr lang="fr-BE" i="1">
                                        <a:latin typeface="Cambria Math"/>
                                      </a:rPr>
                                      <m:t>𝑛</m:t>
                                    </m:r>
                                    <m:r>
                                      <a:rPr lang="fr-BE" i="1" baseline="-25000">
                                        <a:latin typeface="Cambria Math"/>
                                      </a:rPr>
                                      <m:t>2</m:t>
                                    </m:r>
                                  </m:den>
                                </m:f>
                              </m:e>
                            </m:d>
                          </m:e>
                        </m:rad>
                      </m:den>
                    </m:f>
                  </m:oMath>
                </a14:m>
                <a:endParaRPr lang="fr-BE" dirty="0"/>
              </a:p>
              <a:p>
                <a:r>
                  <a:rPr lang="fr-BE" dirty="0"/>
                  <a:t>t=</a:t>
                </a:r>
                <a14:m>
                  <m:oMath xmlns:m="http://schemas.openxmlformats.org/officeDocument/2006/math">
                    <m:f>
                      <m:fPr>
                        <m:ctrlPr>
                          <a:rPr lang="fr-BE" i="1">
                            <a:latin typeface="Cambria Math" panose="02040503050406030204" pitchFamily="18" charset="0"/>
                          </a:rPr>
                        </m:ctrlPr>
                      </m:fPr>
                      <m:num>
                        <m:r>
                          <a:rPr lang="fr-BE" i="1">
                            <a:latin typeface="Cambria Math"/>
                          </a:rPr>
                          <m:t>(</m:t>
                        </m:r>
                        <m:r>
                          <a:rPr lang="fr-BE" b="0" i="1" smtClean="0">
                            <a:latin typeface="Cambria Math"/>
                          </a:rPr>
                          <m:t>2,26</m:t>
                        </m:r>
                        <m:r>
                          <a:rPr lang="fr-BE" i="1">
                            <a:latin typeface="Cambria Math"/>
                          </a:rPr>
                          <m:t>−</m:t>
                        </m:r>
                        <m:r>
                          <a:rPr lang="fr-BE" b="0" i="1" smtClean="0">
                            <a:latin typeface="Cambria Math"/>
                          </a:rPr>
                          <m:t>1,82</m:t>
                        </m:r>
                        <m:r>
                          <a:rPr lang="fr-BE" i="1">
                            <a:latin typeface="Cambria Math"/>
                          </a:rPr>
                          <m:t>)</m:t>
                        </m:r>
                      </m:num>
                      <m:den>
                        <m:rad>
                          <m:radPr>
                            <m:degHide m:val="on"/>
                            <m:ctrlPr>
                              <a:rPr lang="fr-BE" i="1">
                                <a:latin typeface="Cambria Math" panose="02040503050406030204" pitchFamily="18" charset="0"/>
                              </a:rPr>
                            </m:ctrlPr>
                          </m:radPr>
                          <m:deg/>
                          <m:e>
                            <m:d>
                              <m:dPr>
                                <m:ctrlPr>
                                  <a:rPr lang="fr-BE" i="1">
                                    <a:latin typeface="Cambria Math" panose="02040503050406030204" pitchFamily="18" charset="0"/>
                                  </a:rPr>
                                </m:ctrlPr>
                              </m:dPr>
                              <m:e>
                                <m:f>
                                  <m:fPr>
                                    <m:ctrlPr>
                                      <a:rPr lang="fr-BE" i="1">
                                        <a:latin typeface="Cambria Math" panose="02040503050406030204" pitchFamily="18" charset="0"/>
                                      </a:rPr>
                                    </m:ctrlPr>
                                  </m:fPr>
                                  <m:num>
                                    <m:r>
                                      <a:rPr lang="fr-BE" b="0" i="1" smtClean="0">
                                        <a:latin typeface="Cambria Math"/>
                                      </a:rPr>
                                      <m:t>727. </m:t>
                                    </m:r>
                                    <m:d>
                                      <m:dPr>
                                        <m:ctrlPr>
                                          <a:rPr lang="fr-BE" b="0" i="1" smtClean="0">
                                            <a:latin typeface="Cambria Math" panose="02040503050406030204" pitchFamily="18" charset="0"/>
                                          </a:rPr>
                                        </m:ctrlPr>
                                      </m:dPr>
                                      <m:e>
                                        <m:r>
                                          <a:rPr lang="fr-BE" b="0" i="1" smtClean="0">
                                            <a:latin typeface="Cambria Math"/>
                                          </a:rPr>
                                          <m:t>2,074</m:t>
                                        </m:r>
                                      </m:e>
                                    </m:d>
                                    <m:r>
                                      <a:rPr lang="fr-BE" i="1" baseline="30000">
                                        <a:latin typeface="Cambria Math"/>
                                      </a:rPr>
                                      <m:t>2</m:t>
                                    </m:r>
                                    <m:r>
                                      <a:rPr lang="fr-BE" i="1">
                                        <a:latin typeface="Cambria Math"/>
                                      </a:rPr>
                                      <m:t>+</m:t>
                                    </m:r>
                                    <m:r>
                                      <a:rPr lang="fr-BE" b="0" i="1" smtClean="0">
                                        <a:latin typeface="Cambria Math"/>
                                      </a:rPr>
                                      <m:t>777 . (1,593)</m:t>
                                    </m:r>
                                    <m:r>
                                      <a:rPr lang="fr-BE" i="1" baseline="30000">
                                        <a:latin typeface="Cambria Math"/>
                                      </a:rPr>
                                      <m:t>2</m:t>
                                    </m:r>
                                  </m:num>
                                  <m:den>
                                    <m:r>
                                      <a:rPr lang="fr-BE" b="0" i="1" smtClean="0">
                                        <a:latin typeface="Cambria Math"/>
                                      </a:rPr>
                                      <m:t>727</m:t>
                                    </m:r>
                                    <m:r>
                                      <a:rPr lang="fr-BE" i="1">
                                        <a:latin typeface="Cambria Math"/>
                                      </a:rPr>
                                      <m:t>+</m:t>
                                    </m:r>
                                    <m:r>
                                      <a:rPr lang="fr-BE" b="0" i="1" smtClean="0">
                                        <a:latin typeface="Cambria Math"/>
                                      </a:rPr>
                                      <m:t>777</m:t>
                                    </m:r>
                                    <m:r>
                                      <a:rPr lang="fr-BE" i="1">
                                        <a:latin typeface="Cambria Math"/>
                                      </a:rPr>
                                      <m:t>−2</m:t>
                                    </m:r>
                                  </m:den>
                                </m:f>
                              </m:e>
                            </m:d>
                            <m:d>
                              <m:dPr>
                                <m:ctrlPr>
                                  <a:rPr lang="fr-BE" i="1">
                                    <a:latin typeface="Cambria Math" panose="02040503050406030204" pitchFamily="18" charset="0"/>
                                  </a:rPr>
                                </m:ctrlPr>
                              </m:dPr>
                              <m:e>
                                <m:f>
                                  <m:fPr>
                                    <m:ctrlPr>
                                      <a:rPr lang="fr-BE" i="1">
                                        <a:latin typeface="Cambria Math" panose="02040503050406030204" pitchFamily="18" charset="0"/>
                                      </a:rPr>
                                    </m:ctrlPr>
                                  </m:fPr>
                                  <m:num>
                                    <m:r>
                                      <a:rPr lang="fr-BE" b="0" i="1" smtClean="0">
                                        <a:latin typeface="Cambria Math"/>
                                      </a:rPr>
                                      <m:t>727</m:t>
                                    </m:r>
                                    <m:r>
                                      <a:rPr lang="fr-BE" i="1">
                                        <a:latin typeface="Cambria Math"/>
                                      </a:rPr>
                                      <m:t>+</m:t>
                                    </m:r>
                                    <m:r>
                                      <a:rPr lang="fr-BE" b="0" i="1" smtClean="0">
                                        <a:latin typeface="Cambria Math"/>
                                      </a:rPr>
                                      <m:t>777</m:t>
                                    </m:r>
                                  </m:num>
                                  <m:den>
                                    <m:r>
                                      <a:rPr lang="fr-BE" b="0" i="1" smtClean="0">
                                        <a:latin typeface="Cambria Math"/>
                                      </a:rPr>
                                      <m:t>727</m:t>
                                    </m:r>
                                    <m:r>
                                      <a:rPr lang="fr-BE" i="1">
                                        <a:latin typeface="Cambria Math"/>
                                      </a:rPr>
                                      <m:t>.</m:t>
                                    </m:r>
                                    <m:r>
                                      <a:rPr lang="fr-BE" b="0" i="1" smtClean="0">
                                        <a:latin typeface="Cambria Math"/>
                                      </a:rPr>
                                      <m:t>777</m:t>
                                    </m:r>
                                  </m:den>
                                </m:f>
                              </m:e>
                            </m:d>
                          </m:e>
                        </m:rad>
                      </m:den>
                    </m:f>
                  </m:oMath>
                </a14:m>
                <a:endParaRPr lang="fr-BE" dirty="0"/>
              </a:p>
              <a:p>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3429000"/>
                <a:ext cx="6777317" cy="2403629"/>
              </a:xfrm>
              <a:blipFill rotWithShape="1">
                <a:blip r:embed="rId2"/>
                <a:stretch>
                  <a:fillRect/>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160</a:t>
            </a:fld>
            <a:endParaRPr lang="fr-BE"/>
          </a:p>
        </p:txBody>
      </p:sp>
      <p:sp>
        <p:nvSpPr>
          <p:cNvPr id="6" name="Rectangle 1"/>
          <p:cNvSpPr>
            <a:spLocks noChangeArrowheads="1"/>
          </p:cNvSpPr>
          <p:nvPr/>
        </p:nvSpPr>
        <p:spPr bwMode="auto">
          <a:xfrm>
            <a:off x="827584" y="1628800"/>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7" name="Tableau 6"/>
          <p:cNvGraphicFramePr>
            <a:graphicFrameLocks noGrp="1"/>
          </p:cNvGraphicFramePr>
          <p:nvPr>
            <p:extLst>
              <p:ext uri="{D42A27DB-BD31-4B8C-83A1-F6EECF244321}">
                <p14:modId xmlns:p14="http://schemas.microsoft.com/office/powerpoint/2010/main" val="555371571"/>
              </p:ext>
            </p:extLst>
          </p:nvPr>
        </p:nvGraphicFramePr>
        <p:xfrm>
          <a:off x="827584" y="2002604"/>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err="1">
                          <a:effectLst/>
                        </a:rPr>
                        <a:t>sex</a:t>
                      </a:r>
                      <a:r>
                        <a:rPr lang="fr-FR" sz="1400" dirty="0">
                          <a:effectLst/>
                        </a:rPr>
                        <a:t> </a:t>
                      </a:r>
                      <a:r>
                        <a:rPr lang="fr-FR" sz="1400" dirty="0" err="1" smtClean="0">
                          <a:effectLst/>
                        </a:rPr>
                        <a:t>respondent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Homme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2,26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2,074</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,077</a:t>
                      </a:r>
                      <a:endParaRPr lang="fr-BE" sz="140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a:effectLst/>
                        </a:rPr>
                        <a:t>Femme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777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1,593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,057</a:t>
                      </a:r>
                      <a:endParaRPr lang="fr-BE" sz="1400" dirty="0">
                        <a:solidFill>
                          <a:srgbClr val="000000"/>
                        </a:solidFill>
                        <a:effectLst/>
                        <a:latin typeface="Courier New"/>
                        <a:ea typeface="MS Mincho"/>
                      </a:endParaRPr>
                    </a:p>
                  </a:txBody>
                  <a:tcPr marL="0" marR="0" marT="0" marB="0"/>
                </a:tc>
              </a:tr>
            </a:tbl>
          </a:graphicData>
        </a:graphic>
      </p:graphicFrame>
      <p:sp>
        <p:nvSpPr>
          <p:cNvPr id="9" name="Ellipse 8"/>
          <p:cNvSpPr/>
          <p:nvPr/>
        </p:nvSpPr>
        <p:spPr>
          <a:xfrm>
            <a:off x="4608004" y="2780928"/>
            <a:ext cx="54006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2" name="Connecteur droit avec flèche 11"/>
          <p:cNvCxnSpPr>
            <a:stCxn id="9" idx="3"/>
          </p:cNvCxnSpPr>
          <p:nvPr/>
        </p:nvCxnSpPr>
        <p:spPr>
          <a:xfrm flipH="1">
            <a:off x="2267744" y="3088241"/>
            <a:ext cx="2419350" cy="17089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Ellipse 12"/>
          <p:cNvSpPr/>
          <p:nvPr/>
        </p:nvSpPr>
        <p:spPr>
          <a:xfrm>
            <a:off x="5724128" y="2780928"/>
            <a:ext cx="504056" cy="360040"/>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5" name="Connecteur droit avec flèche 14"/>
          <p:cNvCxnSpPr>
            <a:stCxn id="13" idx="3"/>
          </p:cNvCxnSpPr>
          <p:nvPr/>
        </p:nvCxnSpPr>
        <p:spPr>
          <a:xfrm flipH="1">
            <a:off x="3477419" y="3088241"/>
            <a:ext cx="2320526" cy="1420879"/>
          </a:xfrm>
          <a:prstGeom prst="straightConnector1">
            <a:avLst/>
          </a:prstGeom>
          <a:ln>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6" name="Ellipse 15"/>
          <p:cNvSpPr/>
          <p:nvPr/>
        </p:nvSpPr>
        <p:spPr>
          <a:xfrm>
            <a:off x="6804248" y="2780928"/>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8" name="Connecteur droit avec flèche 17"/>
          <p:cNvCxnSpPr>
            <a:stCxn id="16" idx="3"/>
          </p:cNvCxnSpPr>
          <p:nvPr/>
        </p:nvCxnSpPr>
        <p:spPr>
          <a:xfrm flipH="1">
            <a:off x="2915816" y="3088241"/>
            <a:ext cx="3972795" cy="1708911"/>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663166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673144"/>
          </a:xfrm>
        </p:spPr>
        <p:txBody>
          <a:bodyPr>
            <a:normAutofit/>
          </a:bodyPr>
          <a:lstStyle/>
          <a:p>
            <a:r>
              <a:rPr lang="fr-BE" sz="3200" dirty="0"/>
              <a:t>T-test pour échantillons indépendants</a:t>
            </a:r>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467544" y="5229200"/>
                <a:ext cx="6768752" cy="1628800"/>
              </a:xfrm>
            </p:spPr>
            <p:txBody>
              <a:bodyPr>
                <a:normAutofit/>
              </a:bodyPr>
              <a:lstStyle/>
              <a:p>
                <a:r>
                  <a:rPr lang="fr-BE" sz="2800" dirty="0"/>
                  <a:t>t=</a:t>
                </a:r>
                <a14:m>
                  <m:oMath xmlns:m="http://schemas.openxmlformats.org/officeDocument/2006/math">
                    <m:f>
                      <m:fPr>
                        <m:ctrlPr>
                          <a:rPr lang="fr-BE" sz="2800" i="1">
                            <a:latin typeface="Cambria Math" panose="02040503050406030204" pitchFamily="18" charset="0"/>
                          </a:rPr>
                        </m:ctrlPr>
                      </m:fPr>
                      <m:num>
                        <m:r>
                          <a:rPr lang="fr-BE" sz="2800" i="1">
                            <a:latin typeface="Cambria Math"/>
                          </a:rPr>
                          <m:t>(2,26−1,82)</m:t>
                        </m:r>
                      </m:num>
                      <m:den>
                        <m:rad>
                          <m:radPr>
                            <m:degHide m:val="on"/>
                            <m:ctrlPr>
                              <a:rPr lang="fr-BE" sz="2800" i="1">
                                <a:latin typeface="Cambria Math" panose="02040503050406030204" pitchFamily="18" charset="0"/>
                              </a:rPr>
                            </m:ctrlPr>
                          </m:radPr>
                          <m:deg/>
                          <m:e>
                            <m:d>
                              <m:dPr>
                                <m:ctrlPr>
                                  <a:rPr lang="fr-BE" sz="2800" i="1">
                                    <a:latin typeface="Cambria Math" panose="02040503050406030204" pitchFamily="18" charset="0"/>
                                  </a:rPr>
                                </m:ctrlPr>
                              </m:dPr>
                              <m:e>
                                <m:f>
                                  <m:fPr>
                                    <m:ctrlPr>
                                      <a:rPr lang="fr-BE" sz="2800" i="1">
                                        <a:latin typeface="Cambria Math" panose="02040503050406030204" pitchFamily="18" charset="0"/>
                                      </a:rPr>
                                    </m:ctrlPr>
                                  </m:fPr>
                                  <m:num>
                                    <m:r>
                                      <a:rPr lang="fr-BE" sz="2800" i="1">
                                        <a:latin typeface="Cambria Math"/>
                                      </a:rPr>
                                      <m:t>727. </m:t>
                                    </m:r>
                                    <m:d>
                                      <m:dPr>
                                        <m:ctrlPr>
                                          <a:rPr lang="fr-BE" sz="2800" i="1">
                                            <a:latin typeface="Cambria Math" panose="02040503050406030204" pitchFamily="18" charset="0"/>
                                          </a:rPr>
                                        </m:ctrlPr>
                                      </m:dPr>
                                      <m:e>
                                        <m:r>
                                          <a:rPr lang="fr-BE" sz="2800" i="1">
                                            <a:latin typeface="Cambria Math"/>
                                          </a:rPr>
                                          <m:t>2,074</m:t>
                                        </m:r>
                                      </m:e>
                                    </m:d>
                                    <m:r>
                                      <a:rPr lang="fr-BE" sz="2800" i="1" baseline="30000">
                                        <a:latin typeface="Cambria Math"/>
                                      </a:rPr>
                                      <m:t>2</m:t>
                                    </m:r>
                                    <m:r>
                                      <a:rPr lang="fr-BE" sz="2800" i="1">
                                        <a:latin typeface="Cambria Math"/>
                                      </a:rPr>
                                      <m:t>+777 . (1,593)</m:t>
                                    </m:r>
                                    <m:r>
                                      <a:rPr lang="fr-BE" sz="2800" i="1" baseline="30000">
                                        <a:latin typeface="Cambria Math"/>
                                      </a:rPr>
                                      <m:t>2</m:t>
                                    </m:r>
                                  </m:num>
                                  <m:den>
                                    <m:r>
                                      <a:rPr lang="fr-BE" sz="2800" i="1">
                                        <a:latin typeface="Cambria Math"/>
                                      </a:rPr>
                                      <m:t>727+777−2</m:t>
                                    </m:r>
                                  </m:den>
                                </m:f>
                              </m:e>
                            </m:d>
                            <m:d>
                              <m:dPr>
                                <m:ctrlPr>
                                  <a:rPr lang="fr-BE" sz="2800" i="1">
                                    <a:latin typeface="Cambria Math" panose="02040503050406030204" pitchFamily="18" charset="0"/>
                                  </a:rPr>
                                </m:ctrlPr>
                              </m:dPr>
                              <m:e>
                                <m:f>
                                  <m:fPr>
                                    <m:ctrlPr>
                                      <a:rPr lang="fr-BE" sz="2800" i="1">
                                        <a:latin typeface="Cambria Math" panose="02040503050406030204" pitchFamily="18" charset="0"/>
                                      </a:rPr>
                                    </m:ctrlPr>
                                  </m:fPr>
                                  <m:num>
                                    <m:r>
                                      <a:rPr lang="fr-BE" sz="2800" i="1">
                                        <a:latin typeface="Cambria Math"/>
                                      </a:rPr>
                                      <m:t>727+777</m:t>
                                    </m:r>
                                  </m:num>
                                  <m:den>
                                    <m:r>
                                      <a:rPr lang="fr-BE" sz="2800" i="1">
                                        <a:latin typeface="Cambria Math"/>
                                      </a:rPr>
                                      <m:t>727.777</m:t>
                                    </m:r>
                                  </m:den>
                                </m:f>
                              </m:e>
                            </m:d>
                          </m:e>
                        </m:rad>
                      </m:den>
                    </m:f>
                  </m:oMath>
                </a14:m>
                <a:r>
                  <a:rPr lang="fr-BE" sz="2800" dirty="0" smtClean="0"/>
                  <a:t>=4,661</a:t>
                </a:r>
                <a:endParaRPr lang="fr-BE" sz="2800"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467544" y="5229200"/>
                <a:ext cx="6768752" cy="1628800"/>
              </a:xfrm>
              <a:blipFill rotWithShape="1">
                <a:blip r:embed="rId2"/>
                <a:stretch>
                  <a:fillRect/>
                </a:stretch>
              </a:blipFill>
            </p:spPr>
            <p:txBody>
              <a:bodyPr/>
              <a:lstStyle/>
              <a:p>
                <a:r>
                  <a:rPr lang="fr-BE">
                    <a:noFill/>
                  </a:rPr>
                  <a:t> </a:t>
                </a:r>
              </a:p>
            </p:txBody>
          </p:sp>
        </mc:Fallback>
      </mc:AlternateContent>
      <p:sp>
        <p:nvSpPr>
          <p:cNvPr id="5" name="Espace réservé du numéro de diapositive 4"/>
          <p:cNvSpPr>
            <a:spLocks noGrp="1"/>
          </p:cNvSpPr>
          <p:nvPr>
            <p:ph type="sldNum" sz="quarter" idx="12"/>
          </p:nvPr>
        </p:nvSpPr>
        <p:spPr/>
        <p:txBody>
          <a:bodyPr/>
          <a:lstStyle/>
          <a:p>
            <a:fld id="{8B86615E-E714-4BC7-954C-DDBB76C3CC62}" type="slidenum">
              <a:rPr lang="fr-BE" smtClean="0"/>
              <a:t>161</a:t>
            </a:fld>
            <a:endParaRPr lang="fr-BE"/>
          </a:p>
        </p:txBody>
      </p:sp>
      <p:sp>
        <p:nvSpPr>
          <p:cNvPr id="6" name="Rectangle 1"/>
          <p:cNvSpPr>
            <a:spLocks noChangeArrowheads="1"/>
          </p:cNvSpPr>
          <p:nvPr/>
        </p:nvSpPr>
        <p:spPr bwMode="auto">
          <a:xfrm>
            <a:off x="827584" y="1628800"/>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2262715432"/>
              </p:ext>
            </p:extLst>
          </p:nvPr>
        </p:nvGraphicFramePr>
        <p:xfrm>
          <a:off x="35496" y="1988840"/>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a:effectLst/>
                        </a:rPr>
                        <a:t>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49,935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4,661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1502</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,443</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,095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,256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,629</a:t>
                      </a:r>
                      <a:endParaRPr lang="fr-BE" sz="140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4,621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1360,884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,443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,096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,631</a:t>
                      </a:r>
                      <a:endParaRPr lang="fr-BE" sz="1400" dirty="0">
                        <a:solidFill>
                          <a:srgbClr val="000000"/>
                        </a:solidFill>
                        <a:effectLst/>
                        <a:latin typeface="Courier New"/>
                        <a:ea typeface="MS Mincho"/>
                      </a:endParaRPr>
                    </a:p>
                  </a:txBody>
                  <a:tcPr marL="0" marR="0" marT="0" marB="0"/>
                </a:tc>
              </a:tr>
            </a:tbl>
          </a:graphicData>
        </a:graphic>
      </p:graphicFrame>
      <p:sp>
        <p:nvSpPr>
          <p:cNvPr id="4" name="Ellipse 3"/>
          <p:cNvSpPr/>
          <p:nvPr/>
        </p:nvSpPr>
        <p:spPr>
          <a:xfrm>
            <a:off x="5004048" y="4221088"/>
            <a:ext cx="50405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8" name="Connecteur droit avec flèche 7"/>
          <p:cNvCxnSpPr>
            <a:stCxn id="4" idx="5"/>
          </p:cNvCxnSpPr>
          <p:nvPr/>
        </p:nvCxnSpPr>
        <p:spPr>
          <a:xfrm>
            <a:off x="5434287" y="4466939"/>
            <a:ext cx="577873" cy="906277"/>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 name="Rectangle à coins arrondis 6"/>
          <p:cNvSpPr/>
          <p:nvPr/>
        </p:nvSpPr>
        <p:spPr>
          <a:xfrm>
            <a:off x="4932040" y="2348880"/>
            <a:ext cx="4104456" cy="648072"/>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734791232"/>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673144"/>
          </a:xfrm>
        </p:spPr>
        <p:txBody>
          <a:bodyPr>
            <a:normAutofit/>
          </a:bodyPr>
          <a:lstStyle/>
          <a:p>
            <a:r>
              <a:rPr lang="fr-BE" sz="3200" dirty="0"/>
              <a:t>T-test pour échantillons indépendants</a:t>
            </a:r>
          </a:p>
        </p:txBody>
      </p:sp>
      <p:sp>
        <p:nvSpPr>
          <p:cNvPr id="3" name="Espace réservé du contenu 2"/>
          <p:cNvSpPr>
            <a:spLocks noGrp="1"/>
          </p:cNvSpPr>
          <p:nvPr>
            <p:ph idx="1"/>
          </p:nvPr>
        </p:nvSpPr>
        <p:spPr>
          <a:xfrm>
            <a:off x="467544" y="5229200"/>
            <a:ext cx="8280920" cy="1628800"/>
          </a:xfrm>
        </p:spPr>
        <p:txBody>
          <a:bodyPr>
            <a:normAutofit/>
          </a:bodyPr>
          <a:lstStyle/>
          <a:p>
            <a:r>
              <a:rPr lang="fr-BE" sz="1600" dirty="0"/>
              <a:t>t</a:t>
            </a:r>
            <a:r>
              <a:rPr lang="fr-BE" sz="1600" dirty="0" smtClean="0"/>
              <a:t> est ici significatif (</a:t>
            </a:r>
            <a:r>
              <a:rPr lang="fr-BE" sz="1600" dirty="0" err="1" smtClean="0"/>
              <a:t>sig</a:t>
            </a:r>
            <a:r>
              <a:rPr lang="fr-BE" sz="1600" dirty="0" smtClean="0"/>
              <a:t>.&lt;0,0005) ; sur la question traitée, hommes et femmes ont des moyennes significativement différentes</a:t>
            </a:r>
          </a:p>
          <a:p>
            <a:r>
              <a:rPr lang="fr-BE" sz="1600" dirty="0" smtClean="0"/>
              <a:t>À 95% de chances, l’écart entre les 2 moyennes se situe entre 0,255 </a:t>
            </a:r>
            <a:r>
              <a:rPr lang="fr-BE" sz="1600" smtClean="0"/>
              <a:t>et 0,631</a:t>
            </a:r>
            <a:r>
              <a:rPr lang="fr-BE" sz="1600" dirty="0" smtClean="0"/>
              <a:t>.</a:t>
            </a:r>
            <a:endParaRPr lang="fr-BE" sz="1600"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162</a:t>
            </a:fld>
            <a:endParaRPr lang="fr-BE"/>
          </a:p>
        </p:txBody>
      </p:sp>
      <p:sp>
        <p:nvSpPr>
          <p:cNvPr id="6" name="Rectangle 1"/>
          <p:cNvSpPr>
            <a:spLocks noChangeArrowheads="1"/>
          </p:cNvSpPr>
          <p:nvPr/>
        </p:nvSpPr>
        <p:spPr bwMode="auto">
          <a:xfrm>
            <a:off x="827584" y="1628800"/>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11" name="Tableau 10"/>
          <p:cNvGraphicFramePr>
            <a:graphicFrameLocks noGrp="1"/>
          </p:cNvGraphicFramePr>
          <p:nvPr>
            <p:extLst>
              <p:ext uri="{D42A27DB-BD31-4B8C-83A1-F6EECF244321}">
                <p14:modId xmlns:p14="http://schemas.microsoft.com/office/powerpoint/2010/main" val="3022512163"/>
              </p:ext>
            </p:extLst>
          </p:nvPr>
        </p:nvGraphicFramePr>
        <p:xfrm>
          <a:off x="35496" y="1988840"/>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a:effectLst/>
                        </a:rPr>
                        <a:t>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49,935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4,661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1502</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,443</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,095</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,256</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,629</a:t>
                      </a:r>
                      <a:endParaRPr lang="fr-BE" sz="140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4,621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1360,884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,443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,096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,255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,631</a:t>
                      </a:r>
                      <a:endParaRPr lang="fr-BE" sz="1400" dirty="0">
                        <a:solidFill>
                          <a:srgbClr val="000000"/>
                        </a:solidFill>
                        <a:effectLst/>
                        <a:latin typeface="Courier New"/>
                        <a:ea typeface="MS Mincho"/>
                      </a:endParaRPr>
                    </a:p>
                  </a:txBody>
                  <a:tcPr marL="0" marR="0" marT="0" marB="0"/>
                </a:tc>
              </a:tr>
            </a:tbl>
          </a:graphicData>
        </a:graphic>
      </p:graphicFrame>
      <p:sp>
        <p:nvSpPr>
          <p:cNvPr id="7" name="Ellipse 6"/>
          <p:cNvSpPr/>
          <p:nvPr/>
        </p:nvSpPr>
        <p:spPr>
          <a:xfrm>
            <a:off x="6444208" y="4725144"/>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0" name="Connecteur droit avec flèche 9"/>
          <p:cNvCxnSpPr>
            <a:stCxn id="7" idx="2"/>
          </p:cNvCxnSpPr>
          <p:nvPr/>
        </p:nvCxnSpPr>
        <p:spPr>
          <a:xfrm flipH="1">
            <a:off x="3707904" y="4905164"/>
            <a:ext cx="2736304" cy="396044"/>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Ellipse 13"/>
          <p:cNvSpPr/>
          <p:nvPr/>
        </p:nvSpPr>
        <p:spPr>
          <a:xfrm>
            <a:off x="8100392" y="4653136"/>
            <a:ext cx="1152128" cy="37804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6" name="Connecteur droit avec flèche 15"/>
          <p:cNvCxnSpPr/>
          <p:nvPr/>
        </p:nvCxnSpPr>
        <p:spPr>
          <a:xfrm flipH="1">
            <a:off x="7740352" y="5031178"/>
            <a:ext cx="936104" cy="7020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 name="Rectangle à coins arrondis 3"/>
          <p:cNvSpPr/>
          <p:nvPr/>
        </p:nvSpPr>
        <p:spPr>
          <a:xfrm>
            <a:off x="4932040" y="2420888"/>
            <a:ext cx="4104456"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0919781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8645" y="2900829"/>
            <a:ext cx="6637468" cy="744195"/>
          </a:xfrm>
        </p:spPr>
        <p:txBody>
          <a:bodyPr/>
          <a:lstStyle/>
          <a:p>
            <a:r>
              <a:rPr lang="fr-BE" dirty="0" smtClean="0"/>
              <a:t>Exercices</a:t>
            </a:r>
            <a:endParaRPr lang="fr-BE" dirty="0"/>
          </a:p>
        </p:txBody>
      </p:sp>
      <p:sp>
        <p:nvSpPr>
          <p:cNvPr id="3" name="Espace réservé du texte 2"/>
          <p:cNvSpPr>
            <a:spLocks noGrp="1"/>
          </p:cNvSpPr>
          <p:nvPr>
            <p:ph type="body" idx="1"/>
          </p:nvPr>
        </p:nvSpPr>
        <p:spPr>
          <a:xfrm>
            <a:off x="1258645" y="4267201"/>
            <a:ext cx="6637467" cy="673968"/>
          </a:xfrm>
        </p:spPr>
        <p:txBody>
          <a:bodyPr/>
          <a:lstStyle/>
          <a:p>
            <a:r>
              <a:rPr lang="fr-BE" dirty="0" smtClean="0"/>
              <a:t>Tests pour échantillon unique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163</a:t>
            </a:fld>
            <a:endParaRPr lang="fr-BE"/>
          </a:p>
        </p:txBody>
      </p:sp>
    </p:spTree>
    <p:extLst>
      <p:ext uri="{BB962C8B-B14F-4D97-AF65-F5344CB8AC3E}">
        <p14:creationId xmlns:p14="http://schemas.microsoft.com/office/powerpoint/2010/main" val="3348994007"/>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73144"/>
          </a:xfrm>
        </p:spPr>
        <p:txBody>
          <a:bodyPr>
            <a:normAutofit fontScale="90000"/>
          </a:bodyPr>
          <a:lstStyle/>
          <a:p>
            <a:r>
              <a:rPr lang="fr-BE" dirty="0" smtClean="0"/>
              <a:t>T-test pour échantillon unique</a:t>
            </a:r>
            <a:endParaRPr lang="fr-BE" dirty="0"/>
          </a:p>
        </p:txBody>
      </p:sp>
      <p:graphicFrame>
        <p:nvGraphicFramePr>
          <p:cNvPr id="3" name="Espace réservé du contenu 2"/>
          <p:cNvGraphicFramePr>
            <a:graphicFrameLocks noGrp="1"/>
          </p:cNvGraphicFramePr>
          <p:nvPr>
            <p:ph idx="1"/>
            <p:extLst>
              <p:ext uri="{D42A27DB-BD31-4B8C-83A1-F6EECF244321}">
                <p14:modId xmlns:p14="http://schemas.microsoft.com/office/powerpoint/2010/main" val="2527106639"/>
              </p:ext>
            </p:extLst>
          </p:nvPr>
        </p:nvGraphicFramePr>
        <p:xfrm>
          <a:off x="539552" y="1772817"/>
          <a:ext cx="8136904" cy="1332079"/>
        </p:xfrm>
        <a:graphic>
          <a:graphicData uri="http://schemas.openxmlformats.org/drawingml/2006/table">
            <a:tbl>
              <a:tblPr>
                <a:tableStyleId>{5C22544A-7EE6-4342-B048-85BDC9FD1C3A}</a:tableStyleId>
              </a:tblPr>
              <a:tblGrid>
                <a:gridCol w="2807944"/>
                <a:gridCol w="1168530"/>
                <a:gridCol w="1192826"/>
                <a:gridCol w="1283069"/>
                <a:gridCol w="1684535"/>
              </a:tblGrid>
              <a:tr h="241371">
                <a:tc gridSpan="5">
                  <a:txBody>
                    <a:bodyPr/>
                    <a:lstStyle/>
                    <a:p>
                      <a:pPr marL="38100" marR="38100" algn="ctr">
                        <a:lnSpc>
                          <a:spcPct val="115000"/>
                        </a:lnSpc>
                        <a:spcAft>
                          <a:spcPts val="0"/>
                        </a:spcAft>
                      </a:pPr>
                      <a:r>
                        <a:rPr lang="fr-FR" sz="1600" dirty="0">
                          <a:effectLst/>
                        </a:rPr>
                        <a:t>Statistiques sur échantillon unique</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91934">
                <a:tc>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600">
                          <a:effectLst/>
                        </a:rPr>
                        <a:t>N</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Moyenne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Ecart-type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Erreur standard moyenne</a:t>
                      </a:r>
                      <a:endParaRPr lang="fr-BE" sz="1600">
                        <a:solidFill>
                          <a:srgbClr val="000000"/>
                        </a:solidFill>
                        <a:effectLst/>
                        <a:latin typeface="Courier New"/>
                        <a:ea typeface="MS Mincho"/>
                      </a:endParaRPr>
                    </a:p>
                  </a:txBody>
                  <a:tcPr marL="0" marR="0" marT="0" marB="0" anchor="b"/>
                </a:tc>
              </a:tr>
              <a:tr h="490831">
                <a:tc>
                  <a:txBody>
                    <a:bodyPr/>
                    <a:lstStyle/>
                    <a:p>
                      <a:pPr marL="38100" marR="38100">
                        <a:lnSpc>
                          <a:spcPct val="115000"/>
                        </a:lnSpc>
                        <a:spcAft>
                          <a:spcPts val="0"/>
                        </a:spcAft>
                      </a:pPr>
                      <a:r>
                        <a:rPr lang="en-GB" sz="1600" dirty="0">
                          <a:effectLst/>
                        </a:rPr>
                        <a:t>do you justify: adultery </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1498</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2,57</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2,045</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,053</a:t>
                      </a:r>
                      <a:endParaRPr lang="fr-BE" sz="1600" dirty="0">
                        <a:solidFill>
                          <a:srgbClr val="000000"/>
                        </a:solidFill>
                        <a:effectLst/>
                        <a:latin typeface="Courier New"/>
                        <a:ea typeface="MS Mincho"/>
                      </a:endParaRPr>
                    </a:p>
                  </a:txBody>
                  <a:tcPr marL="0" marR="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164</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1021026237"/>
              </p:ext>
            </p:extLst>
          </p:nvPr>
        </p:nvGraphicFramePr>
        <p:xfrm>
          <a:off x="539552" y="3429000"/>
          <a:ext cx="8064894" cy="1962912"/>
        </p:xfrm>
        <a:graphic>
          <a:graphicData uri="http://schemas.openxmlformats.org/drawingml/2006/table">
            <a:tbl>
              <a:tblPr>
                <a:tableStyleId>{5C22544A-7EE6-4342-B048-85BDC9FD1C3A}</a:tableStyleId>
              </a:tblPr>
              <a:tblGrid>
                <a:gridCol w="1584176"/>
                <a:gridCol w="576064"/>
                <a:gridCol w="648072"/>
                <a:gridCol w="1296144"/>
                <a:gridCol w="1224136"/>
                <a:gridCol w="1512168"/>
                <a:gridCol w="1224134"/>
              </a:tblGrid>
              <a:tr h="274760">
                <a:tc gridSpan="7">
                  <a:txBody>
                    <a:bodyPr/>
                    <a:lstStyle/>
                    <a:p>
                      <a:pPr marL="38100" marR="38100" algn="ctr">
                        <a:lnSpc>
                          <a:spcPct val="115000"/>
                        </a:lnSpc>
                        <a:spcAft>
                          <a:spcPts val="0"/>
                        </a:spcAft>
                      </a:pPr>
                      <a:r>
                        <a:rPr lang="fr-FR" sz="1600">
                          <a:effectLst/>
                        </a:rPr>
                        <a:t>Test sur échantillon unique</a:t>
                      </a:r>
                      <a:endParaRPr lang="fr-BE" sz="160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74760">
                <a:tc rowSpan="3">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gridSpan="6">
                  <a:txBody>
                    <a:bodyPr/>
                    <a:lstStyle/>
                    <a:p>
                      <a:pPr marL="38100" marR="38100" algn="ctr">
                        <a:lnSpc>
                          <a:spcPct val="115000"/>
                        </a:lnSpc>
                        <a:spcAft>
                          <a:spcPts val="0"/>
                        </a:spcAft>
                      </a:pPr>
                      <a:r>
                        <a:rPr lang="fr-FR" sz="1600">
                          <a:effectLst/>
                        </a:rPr>
                        <a:t>Valeur du test = 2.55                                    </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59968">
                <a:tc vMerge="1">
                  <a:txBody>
                    <a:bodyPr/>
                    <a:lstStyle/>
                    <a:p>
                      <a:endParaRPr lang="fr-BE"/>
                    </a:p>
                  </a:txBody>
                  <a:tcPr/>
                </a:tc>
                <a:tc rowSpan="2">
                  <a:txBody>
                    <a:bodyPr/>
                    <a:lstStyle/>
                    <a:p>
                      <a:pPr marL="38100" marR="38100" algn="ctr">
                        <a:lnSpc>
                          <a:spcPct val="115000"/>
                        </a:lnSpc>
                        <a:spcAft>
                          <a:spcPts val="0"/>
                        </a:spcAft>
                      </a:pPr>
                      <a:r>
                        <a:rPr lang="fr-FR" sz="1600">
                          <a:effectLst/>
                        </a:rPr>
                        <a:t>t</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ddl</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Sig. (bilatérale)</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Différence moyenne</a:t>
                      </a:r>
                      <a:endParaRPr lang="fr-BE" sz="16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600">
                          <a:effectLst/>
                        </a:rPr>
                        <a:t>Intervalle de confiance 95% de la différence</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r>
              <a:tr h="274760">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600">
                          <a:effectLst/>
                        </a:rPr>
                        <a:t>Inférieure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Supérieure</a:t>
                      </a:r>
                      <a:endParaRPr lang="fr-BE" sz="1600">
                        <a:solidFill>
                          <a:srgbClr val="000000"/>
                        </a:solidFill>
                        <a:effectLst/>
                        <a:latin typeface="Courier New"/>
                        <a:ea typeface="MS Mincho"/>
                      </a:endParaRPr>
                    </a:p>
                  </a:txBody>
                  <a:tcPr marL="0" marR="0" marT="0" marB="0" anchor="b"/>
                </a:tc>
              </a:tr>
              <a:tr h="559968">
                <a:tc>
                  <a:txBody>
                    <a:bodyPr/>
                    <a:lstStyle/>
                    <a:p>
                      <a:pPr marL="38100" marR="38100">
                        <a:lnSpc>
                          <a:spcPct val="115000"/>
                        </a:lnSpc>
                        <a:spcAft>
                          <a:spcPts val="0"/>
                        </a:spcAft>
                      </a:pPr>
                      <a:r>
                        <a:rPr lang="en-GB" sz="1600" dirty="0">
                          <a:effectLst/>
                        </a:rPr>
                        <a:t>do you justify: </a:t>
                      </a:r>
                      <a:r>
                        <a:rPr lang="en-GB" sz="1600" dirty="0" smtClean="0">
                          <a:effectLst/>
                        </a:rPr>
                        <a:t>adultery</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,443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1497</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,657</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,023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-,08</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,13</a:t>
                      </a:r>
                      <a:endParaRPr lang="fr-BE" sz="1600" dirty="0">
                        <a:solidFill>
                          <a:srgbClr val="000000"/>
                        </a:solidFill>
                        <a:effectLst/>
                        <a:latin typeface="Courier New"/>
                        <a:ea typeface="MS Mincho"/>
                      </a:endParaRPr>
                    </a:p>
                  </a:txBody>
                  <a:tcPr marL="0" marR="0" marT="0" marB="0"/>
                </a:tc>
              </a:tr>
            </a:tbl>
          </a:graphicData>
        </a:graphic>
      </p:graphicFrame>
      <p:sp>
        <p:nvSpPr>
          <p:cNvPr id="7" name="Rectangle 1"/>
          <p:cNvSpPr>
            <a:spLocks noChangeArrowheads="1"/>
          </p:cNvSpPr>
          <p:nvPr/>
        </p:nvSpPr>
        <p:spPr bwMode="auto">
          <a:xfrm>
            <a:off x="1563688" y="35258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3737697480"/>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73144"/>
          </a:xfrm>
        </p:spPr>
        <p:txBody>
          <a:bodyPr>
            <a:normAutofit fontScale="90000"/>
          </a:bodyPr>
          <a:lstStyle/>
          <a:p>
            <a:r>
              <a:rPr lang="fr-BE" dirty="0" smtClean="0"/>
              <a:t>T-test pour échantillon unique</a:t>
            </a:r>
            <a:endParaRPr lang="fr-BE" dirty="0"/>
          </a:p>
        </p:txBody>
      </p:sp>
      <p:graphicFrame>
        <p:nvGraphicFramePr>
          <p:cNvPr id="14" name="Espace réservé du contenu 13"/>
          <p:cNvGraphicFramePr>
            <a:graphicFrameLocks noGrp="1"/>
          </p:cNvGraphicFramePr>
          <p:nvPr>
            <p:ph idx="1"/>
            <p:extLst>
              <p:ext uri="{D42A27DB-BD31-4B8C-83A1-F6EECF244321}">
                <p14:modId xmlns:p14="http://schemas.microsoft.com/office/powerpoint/2010/main" val="2181220594"/>
              </p:ext>
            </p:extLst>
          </p:nvPr>
        </p:nvGraphicFramePr>
        <p:xfrm>
          <a:off x="539552" y="1772816"/>
          <a:ext cx="8136904" cy="1440161"/>
        </p:xfrm>
        <a:graphic>
          <a:graphicData uri="http://schemas.openxmlformats.org/drawingml/2006/table">
            <a:tbl>
              <a:tblPr>
                <a:tableStyleId>{5C22544A-7EE6-4342-B048-85BDC9FD1C3A}</a:tableStyleId>
              </a:tblPr>
              <a:tblGrid>
                <a:gridCol w="2807944"/>
                <a:gridCol w="1168530"/>
                <a:gridCol w="1192826"/>
                <a:gridCol w="1283069"/>
                <a:gridCol w="1684535"/>
              </a:tblGrid>
              <a:tr h="283717">
                <a:tc gridSpan="5">
                  <a:txBody>
                    <a:bodyPr/>
                    <a:lstStyle/>
                    <a:p>
                      <a:pPr marL="38100" marR="38100" algn="ctr">
                        <a:lnSpc>
                          <a:spcPct val="115000"/>
                        </a:lnSpc>
                        <a:spcAft>
                          <a:spcPts val="0"/>
                        </a:spcAft>
                      </a:pPr>
                      <a:r>
                        <a:rPr lang="fr-FR" sz="1600" dirty="0">
                          <a:effectLst/>
                        </a:rPr>
                        <a:t>Statistiques sur échantillon unique</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8222">
                <a:tc>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600">
                          <a:effectLst/>
                        </a:rPr>
                        <a:t>N</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Moyenne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Ecart-type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Erreur standard moyenne</a:t>
                      </a:r>
                      <a:endParaRPr lang="fr-BE" sz="1600">
                        <a:solidFill>
                          <a:srgbClr val="000000"/>
                        </a:solidFill>
                        <a:effectLst/>
                        <a:latin typeface="Courier New"/>
                        <a:ea typeface="MS Mincho"/>
                      </a:endParaRPr>
                    </a:p>
                  </a:txBody>
                  <a:tcPr marL="0" marR="0" marT="0" marB="0" anchor="b"/>
                </a:tc>
              </a:tr>
              <a:tr h="578222">
                <a:tc>
                  <a:txBody>
                    <a:bodyPr/>
                    <a:lstStyle/>
                    <a:p>
                      <a:pPr marL="38100" marR="38100">
                        <a:lnSpc>
                          <a:spcPct val="115000"/>
                        </a:lnSpc>
                        <a:spcAft>
                          <a:spcPts val="0"/>
                        </a:spcAft>
                      </a:pPr>
                      <a:r>
                        <a:rPr lang="en-GB" sz="1600" dirty="0">
                          <a:effectLst/>
                        </a:rPr>
                        <a:t>do you justify: lying in own </a:t>
                      </a:r>
                      <a:r>
                        <a:rPr lang="en-GB" sz="1600" dirty="0" smtClean="0">
                          <a:effectLst/>
                        </a:rPr>
                        <a:t>interest</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1504</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3,65</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2,275</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,059</a:t>
                      </a:r>
                      <a:endParaRPr lang="fr-BE" sz="1600" dirty="0">
                        <a:solidFill>
                          <a:srgbClr val="000000"/>
                        </a:solidFill>
                        <a:effectLst/>
                        <a:latin typeface="Courier New"/>
                        <a:ea typeface="MS Mincho"/>
                      </a:endParaRPr>
                    </a:p>
                  </a:txBody>
                  <a:tcPr marL="0" marR="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165</a:t>
            </a:fld>
            <a:endParaRPr lang="fr-BE"/>
          </a:p>
        </p:txBody>
      </p:sp>
      <p:graphicFrame>
        <p:nvGraphicFramePr>
          <p:cNvPr id="15" name="Tableau 14"/>
          <p:cNvGraphicFramePr>
            <a:graphicFrameLocks noGrp="1"/>
          </p:cNvGraphicFramePr>
          <p:nvPr>
            <p:extLst>
              <p:ext uri="{D42A27DB-BD31-4B8C-83A1-F6EECF244321}">
                <p14:modId xmlns:p14="http://schemas.microsoft.com/office/powerpoint/2010/main" val="2378895367"/>
              </p:ext>
            </p:extLst>
          </p:nvPr>
        </p:nvGraphicFramePr>
        <p:xfrm>
          <a:off x="539552" y="3501008"/>
          <a:ext cx="8110313" cy="2243328"/>
        </p:xfrm>
        <a:graphic>
          <a:graphicData uri="http://schemas.openxmlformats.org/drawingml/2006/table">
            <a:tbl>
              <a:tblPr>
                <a:tableStyleId>{5C22544A-7EE6-4342-B048-85BDC9FD1C3A}</a:tableStyleId>
              </a:tblPr>
              <a:tblGrid>
                <a:gridCol w="1836557"/>
                <a:gridCol w="585126"/>
                <a:gridCol w="720080"/>
                <a:gridCol w="1008112"/>
                <a:gridCol w="1296144"/>
                <a:gridCol w="1368152"/>
                <a:gridCol w="1296142"/>
              </a:tblGrid>
              <a:tr h="264584">
                <a:tc gridSpan="7">
                  <a:txBody>
                    <a:bodyPr/>
                    <a:lstStyle/>
                    <a:p>
                      <a:pPr marL="38100" marR="38100" algn="ctr">
                        <a:lnSpc>
                          <a:spcPct val="115000"/>
                        </a:lnSpc>
                        <a:spcAft>
                          <a:spcPts val="0"/>
                        </a:spcAft>
                      </a:pPr>
                      <a:r>
                        <a:rPr lang="fr-FR" sz="1600" dirty="0">
                          <a:effectLst/>
                        </a:rPr>
                        <a:t>Test sur échantillon unique</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64584">
                <a:tc rowSpan="3">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gridSpan="6">
                  <a:txBody>
                    <a:bodyPr/>
                    <a:lstStyle/>
                    <a:p>
                      <a:pPr marL="38100" marR="38100" algn="ctr">
                        <a:lnSpc>
                          <a:spcPct val="115000"/>
                        </a:lnSpc>
                        <a:spcAft>
                          <a:spcPts val="0"/>
                        </a:spcAft>
                      </a:pPr>
                      <a:r>
                        <a:rPr lang="fr-FR" sz="1600">
                          <a:effectLst/>
                        </a:rPr>
                        <a:t>Valeur du test = 3.51                                    </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39228">
                <a:tc vMerge="1">
                  <a:txBody>
                    <a:bodyPr/>
                    <a:lstStyle/>
                    <a:p>
                      <a:endParaRPr lang="fr-BE"/>
                    </a:p>
                  </a:txBody>
                  <a:tcPr/>
                </a:tc>
                <a:tc rowSpan="2">
                  <a:txBody>
                    <a:bodyPr/>
                    <a:lstStyle/>
                    <a:p>
                      <a:pPr marL="38100" marR="38100" algn="ctr">
                        <a:lnSpc>
                          <a:spcPct val="115000"/>
                        </a:lnSpc>
                        <a:spcAft>
                          <a:spcPts val="0"/>
                        </a:spcAft>
                      </a:pPr>
                      <a:r>
                        <a:rPr lang="fr-FR" sz="1600">
                          <a:effectLst/>
                        </a:rPr>
                        <a:t>t</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ddl</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dirty="0" err="1">
                          <a:effectLst/>
                        </a:rPr>
                        <a:t>Sig</a:t>
                      </a:r>
                      <a:r>
                        <a:rPr lang="fr-FR" sz="1600" dirty="0">
                          <a:effectLst/>
                        </a:rPr>
                        <a:t>. (</a:t>
                      </a:r>
                      <a:r>
                        <a:rPr lang="fr-FR" sz="1600" dirty="0" err="1" smtClean="0">
                          <a:effectLst/>
                        </a:rPr>
                        <a:t>bila-térale</a:t>
                      </a:r>
                      <a:r>
                        <a:rPr lang="fr-FR" sz="1600" dirty="0">
                          <a:effectLst/>
                        </a:rPr>
                        <a:t>)</a:t>
                      </a:r>
                      <a:endParaRPr lang="fr-BE" sz="16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Différence moyenne</a:t>
                      </a:r>
                      <a:endParaRPr lang="fr-BE" sz="16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600">
                          <a:effectLst/>
                        </a:rPr>
                        <a:t>Intervalle de confiance 95% de la différence</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r>
              <a:tr h="264584">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600">
                          <a:effectLst/>
                        </a:rPr>
                        <a:t>Inférieure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Supérieure</a:t>
                      </a:r>
                      <a:endParaRPr lang="fr-BE" sz="1600">
                        <a:solidFill>
                          <a:srgbClr val="000000"/>
                        </a:solidFill>
                        <a:effectLst/>
                        <a:latin typeface="Courier New"/>
                        <a:ea typeface="MS Mincho"/>
                      </a:endParaRPr>
                    </a:p>
                  </a:txBody>
                  <a:tcPr marL="0" marR="0" marT="0" marB="0" anchor="b"/>
                </a:tc>
              </a:tr>
              <a:tr h="539228">
                <a:tc>
                  <a:txBody>
                    <a:bodyPr/>
                    <a:lstStyle/>
                    <a:p>
                      <a:pPr marL="38100" marR="38100">
                        <a:lnSpc>
                          <a:spcPct val="115000"/>
                        </a:lnSpc>
                        <a:spcAft>
                          <a:spcPts val="0"/>
                        </a:spcAft>
                      </a:pPr>
                      <a:r>
                        <a:rPr lang="en-GB" sz="1600" dirty="0">
                          <a:effectLst/>
                        </a:rPr>
                        <a:t>do you justify: lying in own </a:t>
                      </a:r>
                      <a:r>
                        <a:rPr lang="en-GB" sz="1600" dirty="0" smtClean="0">
                          <a:effectLst/>
                        </a:rPr>
                        <a:t>interest</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2,448</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,014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,144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,26</a:t>
                      </a:r>
                      <a:endParaRPr lang="fr-BE" sz="1600" dirty="0">
                        <a:solidFill>
                          <a:srgbClr val="000000"/>
                        </a:solidFill>
                        <a:effectLst/>
                        <a:latin typeface="Courier New"/>
                        <a:ea typeface="MS Mincho"/>
                      </a:endParaRPr>
                    </a:p>
                  </a:txBody>
                  <a:tcPr marL="0" marR="0" marT="0" marB="0"/>
                </a:tc>
              </a:tr>
            </a:tbl>
          </a:graphicData>
        </a:graphic>
      </p:graphicFrame>
      <p:sp>
        <p:nvSpPr>
          <p:cNvPr id="16" name="Rectangle 1"/>
          <p:cNvSpPr>
            <a:spLocks noChangeArrowheads="1"/>
          </p:cNvSpPr>
          <p:nvPr/>
        </p:nvSpPr>
        <p:spPr bwMode="auto">
          <a:xfrm>
            <a:off x="1563688" y="35258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402710561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73144"/>
          </a:xfrm>
        </p:spPr>
        <p:txBody>
          <a:bodyPr>
            <a:normAutofit fontScale="90000"/>
          </a:bodyPr>
          <a:lstStyle/>
          <a:p>
            <a:r>
              <a:rPr lang="fr-BE" dirty="0" smtClean="0"/>
              <a:t>T-test pour échantillon unique</a:t>
            </a:r>
            <a:endParaRPr lang="fr-BE" dirty="0"/>
          </a:p>
        </p:txBody>
      </p:sp>
      <p:graphicFrame>
        <p:nvGraphicFramePr>
          <p:cNvPr id="14" name="Espace réservé du contenu 13"/>
          <p:cNvGraphicFramePr>
            <a:graphicFrameLocks noGrp="1"/>
          </p:cNvGraphicFramePr>
          <p:nvPr>
            <p:ph idx="1"/>
            <p:extLst>
              <p:ext uri="{D42A27DB-BD31-4B8C-83A1-F6EECF244321}">
                <p14:modId xmlns:p14="http://schemas.microsoft.com/office/powerpoint/2010/main" val="1321991341"/>
              </p:ext>
            </p:extLst>
          </p:nvPr>
        </p:nvGraphicFramePr>
        <p:xfrm>
          <a:off x="899592" y="1484785"/>
          <a:ext cx="7560838" cy="1526419"/>
        </p:xfrm>
        <a:graphic>
          <a:graphicData uri="http://schemas.openxmlformats.org/drawingml/2006/table">
            <a:tbl>
              <a:tblPr>
                <a:tableStyleId>{5C22544A-7EE6-4342-B048-85BDC9FD1C3A}</a:tableStyleId>
              </a:tblPr>
              <a:tblGrid>
                <a:gridCol w="2609151"/>
                <a:gridCol w="1085801"/>
                <a:gridCol w="1108378"/>
                <a:gridCol w="1192232"/>
                <a:gridCol w="1565276"/>
              </a:tblGrid>
              <a:tr h="198601">
                <a:tc gridSpan="5">
                  <a:txBody>
                    <a:bodyPr/>
                    <a:lstStyle/>
                    <a:p>
                      <a:pPr marL="38100" marR="38100" algn="ctr">
                        <a:lnSpc>
                          <a:spcPct val="115000"/>
                        </a:lnSpc>
                        <a:spcAft>
                          <a:spcPts val="0"/>
                        </a:spcAft>
                      </a:pPr>
                      <a:r>
                        <a:rPr lang="fr-FR" sz="1600" dirty="0">
                          <a:effectLst/>
                        </a:rPr>
                        <a:t>Statistiques sur échantillon unique</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04755">
                <a:tc>
                  <a:txBody>
                    <a:bodyPr/>
                    <a:lstStyle/>
                    <a:p>
                      <a:pPr algn="ctr">
                        <a:lnSpc>
                          <a:spcPct val="115000"/>
                        </a:lnSpc>
                        <a:spcAft>
                          <a:spcPts val="0"/>
                        </a:spcAft>
                      </a:pPr>
                      <a:r>
                        <a:rPr lang="fr-FR" sz="1200">
                          <a:effectLst/>
                        </a:rPr>
                        <a:t> </a:t>
                      </a:r>
                      <a:endParaRPr lang="fr-BE" sz="100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600" dirty="0">
                          <a:effectLst/>
                        </a:rPr>
                        <a:t>N</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dirty="0">
                          <a:effectLst/>
                        </a:rPr>
                        <a:t>Moyenne</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dirty="0">
                          <a:effectLst/>
                        </a:rPr>
                        <a:t>Ecart-type</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Erreur standard moyenne</a:t>
                      </a:r>
                      <a:endParaRPr lang="fr-BE" sz="1600">
                        <a:solidFill>
                          <a:srgbClr val="000000"/>
                        </a:solidFill>
                        <a:effectLst/>
                        <a:latin typeface="Courier New"/>
                        <a:ea typeface="MS Mincho"/>
                      </a:endParaRPr>
                    </a:p>
                  </a:txBody>
                  <a:tcPr marL="0" marR="0" marT="0" marB="0" anchor="b"/>
                </a:tc>
              </a:tr>
              <a:tr h="404755">
                <a:tc>
                  <a:txBody>
                    <a:bodyPr/>
                    <a:lstStyle/>
                    <a:p>
                      <a:pPr marL="38100" marR="38100">
                        <a:lnSpc>
                          <a:spcPct val="115000"/>
                        </a:lnSpc>
                        <a:spcAft>
                          <a:spcPts val="0"/>
                        </a:spcAft>
                      </a:pPr>
                      <a:r>
                        <a:rPr lang="en-GB" sz="1600" dirty="0">
                          <a:effectLst/>
                        </a:rPr>
                        <a:t>do you justify: </a:t>
                      </a:r>
                      <a:r>
                        <a:rPr lang="en-GB" sz="1600" dirty="0" smtClean="0">
                          <a:effectLst/>
                        </a:rPr>
                        <a:t>joyriding</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1508</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1,26</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,910</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,023</a:t>
                      </a:r>
                      <a:endParaRPr lang="fr-BE" sz="1600" dirty="0">
                        <a:solidFill>
                          <a:srgbClr val="000000"/>
                        </a:solidFill>
                        <a:effectLst/>
                        <a:latin typeface="Courier New"/>
                        <a:ea typeface="MS Mincho"/>
                      </a:endParaRPr>
                    </a:p>
                  </a:txBody>
                  <a:tcPr marL="0" marR="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166</a:t>
            </a:fld>
            <a:endParaRPr lang="fr-BE"/>
          </a:p>
        </p:txBody>
      </p:sp>
      <p:graphicFrame>
        <p:nvGraphicFramePr>
          <p:cNvPr id="15" name="Tableau 14"/>
          <p:cNvGraphicFramePr>
            <a:graphicFrameLocks noGrp="1"/>
          </p:cNvGraphicFramePr>
          <p:nvPr>
            <p:extLst>
              <p:ext uri="{D42A27DB-BD31-4B8C-83A1-F6EECF244321}">
                <p14:modId xmlns:p14="http://schemas.microsoft.com/office/powerpoint/2010/main" val="3676736994"/>
              </p:ext>
            </p:extLst>
          </p:nvPr>
        </p:nvGraphicFramePr>
        <p:xfrm>
          <a:off x="539552" y="3140968"/>
          <a:ext cx="8136907" cy="1962912"/>
        </p:xfrm>
        <a:graphic>
          <a:graphicData uri="http://schemas.openxmlformats.org/drawingml/2006/table">
            <a:tbl>
              <a:tblPr>
                <a:tableStyleId>{5C22544A-7EE6-4342-B048-85BDC9FD1C3A}</a:tableStyleId>
              </a:tblPr>
              <a:tblGrid>
                <a:gridCol w="1843052"/>
                <a:gridCol w="605220"/>
                <a:gridCol w="864096"/>
                <a:gridCol w="1080120"/>
                <a:gridCol w="1296144"/>
                <a:gridCol w="1224136"/>
                <a:gridCol w="1224139"/>
              </a:tblGrid>
              <a:tr h="213702">
                <a:tc gridSpan="7">
                  <a:txBody>
                    <a:bodyPr/>
                    <a:lstStyle/>
                    <a:p>
                      <a:pPr marL="38100" marR="38100" algn="ctr">
                        <a:lnSpc>
                          <a:spcPct val="115000"/>
                        </a:lnSpc>
                        <a:spcAft>
                          <a:spcPts val="0"/>
                        </a:spcAft>
                      </a:pPr>
                      <a:r>
                        <a:rPr lang="fr-FR" sz="1600" dirty="0">
                          <a:effectLst/>
                        </a:rPr>
                        <a:t>Test sur échantillon unique</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13702">
                <a:tc rowSpan="3">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gridSpan="6">
                  <a:txBody>
                    <a:bodyPr/>
                    <a:lstStyle/>
                    <a:p>
                      <a:pPr marL="38100" marR="38100" algn="ctr">
                        <a:lnSpc>
                          <a:spcPct val="115000"/>
                        </a:lnSpc>
                        <a:spcAft>
                          <a:spcPts val="0"/>
                        </a:spcAft>
                      </a:pPr>
                      <a:r>
                        <a:rPr lang="fr-FR" sz="1600">
                          <a:effectLst/>
                        </a:rPr>
                        <a:t>Valeur du test = 1.18                                    </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35531">
                <a:tc vMerge="1">
                  <a:txBody>
                    <a:bodyPr/>
                    <a:lstStyle/>
                    <a:p>
                      <a:endParaRPr lang="fr-BE"/>
                    </a:p>
                  </a:txBody>
                  <a:tcPr/>
                </a:tc>
                <a:tc rowSpan="2">
                  <a:txBody>
                    <a:bodyPr/>
                    <a:lstStyle/>
                    <a:p>
                      <a:pPr marL="38100" marR="38100" algn="ctr">
                        <a:lnSpc>
                          <a:spcPct val="115000"/>
                        </a:lnSpc>
                        <a:spcAft>
                          <a:spcPts val="0"/>
                        </a:spcAft>
                      </a:pPr>
                      <a:r>
                        <a:rPr lang="fr-FR" sz="1600">
                          <a:effectLst/>
                        </a:rPr>
                        <a:t>t</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a:effectLst/>
                        </a:rPr>
                        <a:t>ddl</a:t>
                      </a:r>
                      <a:endParaRPr lang="fr-BE" sz="16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dirty="0" err="1">
                          <a:effectLst/>
                        </a:rPr>
                        <a:t>Sig</a:t>
                      </a:r>
                      <a:r>
                        <a:rPr lang="fr-FR" sz="1600" dirty="0">
                          <a:effectLst/>
                        </a:rPr>
                        <a:t>. (</a:t>
                      </a:r>
                      <a:r>
                        <a:rPr lang="fr-FR" sz="1600" dirty="0" err="1" smtClean="0">
                          <a:effectLst/>
                        </a:rPr>
                        <a:t>bila-térale</a:t>
                      </a:r>
                      <a:r>
                        <a:rPr lang="fr-FR" sz="1600" dirty="0">
                          <a:effectLst/>
                        </a:rPr>
                        <a:t>)</a:t>
                      </a:r>
                      <a:endParaRPr lang="fr-BE" sz="16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600" dirty="0" smtClean="0">
                          <a:effectLst/>
                        </a:rPr>
                        <a:t>Différence </a:t>
                      </a:r>
                      <a:r>
                        <a:rPr lang="fr-FR" sz="1600" dirty="0">
                          <a:effectLst/>
                        </a:rPr>
                        <a:t>moyenne</a:t>
                      </a:r>
                      <a:endParaRPr lang="fr-BE" sz="16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600">
                          <a:effectLst/>
                        </a:rPr>
                        <a:t>Intervalle de confiance 95% de la différence</a:t>
                      </a:r>
                      <a:endParaRPr lang="fr-BE" sz="1600">
                        <a:solidFill>
                          <a:srgbClr val="000000"/>
                        </a:solidFill>
                        <a:effectLst/>
                        <a:latin typeface="Courier New"/>
                        <a:ea typeface="MS Mincho"/>
                      </a:endParaRPr>
                    </a:p>
                  </a:txBody>
                  <a:tcPr marL="0" marR="0" marT="0" marB="0" anchor="b"/>
                </a:tc>
                <a:tc hMerge="1">
                  <a:txBody>
                    <a:bodyPr/>
                    <a:lstStyle/>
                    <a:p>
                      <a:endParaRPr lang="fr-BE"/>
                    </a:p>
                  </a:txBody>
                  <a:tcPr/>
                </a:tc>
              </a:tr>
              <a:tr h="213702">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600">
                          <a:effectLst/>
                        </a:rPr>
                        <a:t>Inférieure</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Supérieure</a:t>
                      </a:r>
                      <a:endParaRPr lang="fr-BE" sz="1600">
                        <a:solidFill>
                          <a:srgbClr val="000000"/>
                        </a:solidFill>
                        <a:effectLst/>
                        <a:latin typeface="Courier New"/>
                        <a:ea typeface="MS Mincho"/>
                      </a:endParaRPr>
                    </a:p>
                  </a:txBody>
                  <a:tcPr marL="0" marR="0" marT="0" marB="0" anchor="b"/>
                </a:tc>
              </a:tr>
              <a:tr h="435531">
                <a:tc>
                  <a:txBody>
                    <a:bodyPr/>
                    <a:lstStyle/>
                    <a:p>
                      <a:pPr marL="38100" marR="38100">
                        <a:lnSpc>
                          <a:spcPct val="115000"/>
                        </a:lnSpc>
                        <a:spcAft>
                          <a:spcPts val="0"/>
                        </a:spcAft>
                      </a:pPr>
                      <a:r>
                        <a:rPr lang="en-GB" sz="1600" dirty="0">
                          <a:effectLst/>
                        </a:rPr>
                        <a:t>do you justify: joyriding </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3,469</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1507</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,001</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,081</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,04</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,13</a:t>
                      </a:r>
                      <a:endParaRPr lang="fr-BE" sz="1600" dirty="0">
                        <a:solidFill>
                          <a:srgbClr val="000000"/>
                        </a:solidFill>
                        <a:effectLst/>
                        <a:latin typeface="Courier New"/>
                        <a:ea typeface="MS Mincho"/>
                      </a:endParaRPr>
                    </a:p>
                  </a:txBody>
                  <a:tcPr marL="0" marR="0" marT="0" marB="0"/>
                </a:tc>
              </a:tr>
            </a:tbl>
          </a:graphicData>
        </a:graphic>
      </p:graphicFrame>
      <p:sp>
        <p:nvSpPr>
          <p:cNvPr id="16" name="Rectangle 1"/>
          <p:cNvSpPr>
            <a:spLocks noChangeArrowheads="1"/>
          </p:cNvSpPr>
          <p:nvPr/>
        </p:nvSpPr>
        <p:spPr bwMode="auto">
          <a:xfrm>
            <a:off x="1565275" y="352583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605769877"/>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8645" y="2900829"/>
            <a:ext cx="6637468" cy="600179"/>
          </a:xfrm>
        </p:spPr>
        <p:txBody>
          <a:bodyPr>
            <a:normAutofit fontScale="90000"/>
          </a:bodyPr>
          <a:lstStyle/>
          <a:p>
            <a:r>
              <a:rPr lang="fr-BE" dirty="0" smtClean="0"/>
              <a:t>Exercices</a:t>
            </a:r>
            <a:endParaRPr lang="fr-BE" dirty="0"/>
          </a:p>
        </p:txBody>
      </p:sp>
      <p:sp>
        <p:nvSpPr>
          <p:cNvPr id="3" name="Espace réservé du texte 2"/>
          <p:cNvSpPr>
            <a:spLocks noGrp="1"/>
          </p:cNvSpPr>
          <p:nvPr>
            <p:ph type="body" idx="1"/>
          </p:nvPr>
        </p:nvSpPr>
        <p:spPr/>
        <p:txBody>
          <a:bodyPr/>
          <a:lstStyle/>
          <a:p>
            <a:r>
              <a:rPr lang="fr-BE" dirty="0" smtClean="0"/>
              <a:t>Tests pour échantillons indépendants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167</a:t>
            </a:fld>
            <a:endParaRPr lang="fr-BE"/>
          </a:p>
        </p:txBody>
      </p:sp>
    </p:spTree>
    <p:extLst>
      <p:ext uri="{BB962C8B-B14F-4D97-AF65-F5344CB8AC3E}">
        <p14:creationId xmlns:p14="http://schemas.microsoft.com/office/powerpoint/2010/main" val="3244661067"/>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673144"/>
          </a:xfrm>
        </p:spPr>
        <p:txBody>
          <a:bodyPr>
            <a:noAutofit/>
          </a:bodyPr>
          <a:lstStyle/>
          <a:p>
            <a:r>
              <a:rPr lang="fr-BE" sz="3200" dirty="0" smtClean="0"/>
              <a:t>T-test pour échantillons indépendants</a:t>
            </a:r>
            <a:endParaRPr lang="fr-BE" sz="32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168</a:t>
            </a:fld>
            <a:endParaRPr lang="fr-BE"/>
          </a:p>
        </p:txBody>
      </p:sp>
      <p:sp>
        <p:nvSpPr>
          <p:cNvPr id="8" name="Rectangle 1"/>
          <p:cNvSpPr>
            <a:spLocks noChangeArrowheads="1"/>
          </p:cNvSpPr>
          <p:nvPr/>
        </p:nvSpPr>
        <p:spPr bwMode="auto">
          <a:xfrm>
            <a:off x="827584" y="1340768"/>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1934296423"/>
              </p:ext>
            </p:extLst>
          </p:nvPr>
        </p:nvGraphicFramePr>
        <p:xfrm>
          <a:off x="827584" y="1700808"/>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err="1">
                          <a:effectLst/>
                        </a:rPr>
                        <a:t>sex</a:t>
                      </a:r>
                      <a:r>
                        <a:rPr lang="fr-FR" sz="1400" dirty="0">
                          <a:effectLst/>
                        </a:rPr>
                        <a:t> </a:t>
                      </a:r>
                      <a:r>
                        <a:rPr lang="fr-FR" sz="1400" dirty="0" err="1" smtClean="0">
                          <a:effectLst/>
                        </a:rPr>
                        <a:t>respondent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a:t>
                      </a:r>
                      <a:r>
                        <a:rPr lang="en-GB" sz="1400" dirty="0" smtClean="0">
                          <a:effectLst/>
                        </a:rPr>
                        <a:t>adultery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Homme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724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2,76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2,085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,077</a:t>
                      </a:r>
                      <a:endParaRPr lang="fr-BE" sz="1400" dirty="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a:effectLst/>
                        </a:rPr>
                        <a:t>Femme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774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2,40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1,993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072</a:t>
                      </a:r>
                      <a:endParaRPr lang="fr-BE" sz="1400" dirty="0">
                        <a:solidFill>
                          <a:srgbClr val="000000"/>
                        </a:solidFill>
                        <a:effectLst/>
                        <a:latin typeface="Courier New"/>
                        <a:ea typeface="MS Mincho"/>
                      </a:endParaRPr>
                    </a:p>
                  </a:txBody>
                  <a:tcPr marL="0" marR="0" marT="0" marB="0"/>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1776936741"/>
              </p:ext>
            </p:extLst>
          </p:nvPr>
        </p:nvGraphicFramePr>
        <p:xfrm>
          <a:off x="35496" y="3296688"/>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Sig.</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a:t>
                      </a:r>
                      <a:r>
                        <a:rPr lang="en-GB" sz="1400" dirty="0" smtClean="0">
                          <a:effectLst/>
                        </a:rPr>
                        <a:t>adultery</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5,246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022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3,370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1496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001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,105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,562</a:t>
                      </a:r>
                      <a:endParaRPr lang="fr-BE" sz="1400" dirty="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smtClean="0">
                          <a:effectLst/>
                        </a:rPr>
                        <a:t>3,365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1477,491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001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,355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,106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,562</a:t>
                      </a:r>
                      <a:endParaRPr lang="fr-BE" sz="1400" dirty="0">
                        <a:solidFill>
                          <a:srgbClr val="000000"/>
                        </a:solidFill>
                        <a:effectLst/>
                        <a:latin typeface="Courier New"/>
                        <a:ea typeface="MS Mincho"/>
                      </a:endParaRPr>
                    </a:p>
                  </a:txBody>
                  <a:tcPr marL="0" marR="0" marT="0" marB="0"/>
                </a:tc>
              </a:tr>
            </a:tbl>
          </a:graphicData>
        </a:graphic>
      </p:graphicFrame>
    </p:spTree>
    <p:extLst>
      <p:ext uri="{BB962C8B-B14F-4D97-AF65-F5344CB8AC3E}">
        <p14:creationId xmlns:p14="http://schemas.microsoft.com/office/powerpoint/2010/main" val="206900171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673144"/>
          </a:xfrm>
        </p:spPr>
        <p:txBody>
          <a:bodyPr>
            <a:noAutofit/>
          </a:bodyPr>
          <a:lstStyle/>
          <a:p>
            <a:r>
              <a:rPr lang="fr-BE" sz="3200" dirty="0" smtClean="0"/>
              <a:t>T-test pour échantillons indépendants</a:t>
            </a:r>
            <a:endParaRPr lang="fr-BE" sz="32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169</a:t>
            </a:fld>
            <a:endParaRPr lang="fr-BE"/>
          </a:p>
        </p:txBody>
      </p:sp>
      <p:sp>
        <p:nvSpPr>
          <p:cNvPr id="8" name="Rectangle 1"/>
          <p:cNvSpPr>
            <a:spLocks noChangeArrowheads="1"/>
          </p:cNvSpPr>
          <p:nvPr/>
        </p:nvSpPr>
        <p:spPr bwMode="auto">
          <a:xfrm>
            <a:off x="827584" y="1340768"/>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1845173038"/>
              </p:ext>
            </p:extLst>
          </p:nvPr>
        </p:nvGraphicFramePr>
        <p:xfrm>
          <a:off x="827584" y="1700808"/>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err="1">
                          <a:effectLst/>
                        </a:rPr>
                        <a:t>sex</a:t>
                      </a:r>
                      <a:r>
                        <a:rPr lang="fr-FR" sz="1400" dirty="0">
                          <a:effectLst/>
                        </a:rPr>
                        <a:t> </a:t>
                      </a:r>
                      <a:r>
                        <a:rPr lang="fr-FR" sz="1400" dirty="0" err="1" smtClean="0">
                          <a:effectLst/>
                        </a:rPr>
                        <a:t>respondent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a:t>
                      </a:r>
                      <a:r>
                        <a:rPr lang="en-GB" sz="1400" dirty="0" smtClean="0">
                          <a:effectLst/>
                        </a:rPr>
                        <a:t>abortion</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Homme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5,15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2,634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098</a:t>
                      </a:r>
                      <a:endParaRPr lang="fr-BE" sz="1400" dirty="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a:effectLst/>
                        </a:rPr>
                        <a:t>Femme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779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5,01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2,669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a:t>
                      </a:r>
                      <a:r>
                        <a:rPr lang="fr-FR" sz="1400" dirty="0" smtClean="0">
                          <a:effectLst/>
                        </a:rPr>
                        <a:t>096</a:t>
                      </a:r>
                      <a:endParaRPr lang="fr-BE" sz="1400" dirty="0">
                        <a:solidFill>
                          <a:srgbClr val="000000"/>
                        </a:solidFill>
                        <a:effectLst/>
                        <a:latin typeface="Courier New"/>
                        <a:ea typeface="MS Mincho"/>
                      </a:endParaRPr>
                    </a:p>
                  </a:txBody>
                  <a:tcPr marL="0" marR="0" marT="0" marB="0"/>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1526847381"/>
              </p:ext>
            </p:extLst>
          </p:nvPr>
        </p:nvGraphicFramePr>
        <p:xfrm>
          <a:off x="35496" y="3296688"/>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Sig.</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a:t>
                      </a:r>
                      <a:r>
                        <a:rPr lang="en-GB" sz="1400" dirty="0" smtClean="0">
                          <a:effectLst/>
                        </a:rPr>
                        <a:t>abortion</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0,035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,851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1,031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1504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,137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,409</a:t>
                      </a:r>
                      <a:endParaRPr lang="fr-BE" sz="1400" dirty="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smtClean="0">
                          <a:effectLst/>
                        </a:rPr>
                        <a:t>1,032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1499,327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,302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,137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-,127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,409</a:t>
                      </a:r>
                      <a:endParaRPr lang="fr-BE" sz="1400" dirty="0">
                        <a:solidFill>
                          <a:srgbClr val="000000"/>
                        </a:solidFill>
                        <a:effectLst/>
                        <a:latin typeface="Courier New"/>
                        <a:ea typeface="MS Mincho"/>
                      </a:endParaRPr>
                    </a:p>
                  </a:txBody>
                  <a:tcPr marL="0" marR="0" marT="0" marB="0"/>
                </a:tc>
              </a:tr>
            </a:tbl>
          </a:graphicData>
        </a:graphic>
      </p:graphicFrame>
    </p:spTree>
    <p:extLst>
      <p:ext uri="{BB962C8B-B14F-4D97-AF65-F5344CB8AC3E}">
        <p14:creationId xmlns:p14="http://schemas.microsoft.com/office/powerpoint/2010/main" val="327909036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692696"/>
            <a:ext cx="7024744" cy="1143000"/>
          </a:xfrm>
        </p:spPr>
        <p:txBody>
          <a:bodyPr>
            <a:normAutofit fontScale="90000"/>
          </a:bodyPr>
          <a:lstStyle/>
          <a:p>
            <a:r>
              <a:rPr lang="fr-BE" dirty="0" smtClean="0"/>
              <a:t>Les règles de fabrication du questionnaire [1, pp.63-87]</a:t>
            </a:r>
            <a:endParaRPr lang="fr-BE" dirty="0"/>
          </a:p>
        </p:txBody>
      </p:sp>
      <p:sp>
        <p:nvSpPr>
          <p:cNvPr id="3" name="Espace réservé du contenu 2"/>
          <p:cNvSpPr>
            <a:spLocks noGrp="1"/>
          </p:cNvSpPr>
          <p:nvPr>
            <p:ph idx="1"/>
          </p:nvPr>
        </p:nvSpPr>
        <p:spPr>
          <a:xfrm>
            <a:off x="827584" y="1916832"/>
            <a:ext cx="7560840" cy="4248472"/>
          </a:xfrm>
        </p:spPr>
        <p:txBody>
          <a:bodyPr>
            <a:normAutofit fontScale="77500" lnSpcReduction="20000"/>
          </a:bodyPr>
          <a:lstStyle/>
          <a:p>
            <a:r>
              <a:rPr lang="fr-BE" dirty="0" smtClean="0"/>
              <a:t>Eviter les erreurs techniques. Règles : </a:t>
            </a:r>
          </a:p>
          <a:p>
            <a:pPr lvl="1"/>
            <a:r>
              <a:rPr lang="fr-BE" dirty="0" smtClean="0"/>
              <a:t>1. Une seule question par question ;</a:t>
            </a:r>
          </a:p>
          <a:p>
            <a:pPr lvl="1"/>
            <a:r>
              <a:rPr lang="fr-BE" dirty="0" smtClean="0"/>
              <a:t>2. Limiter la longueur de la question et des réponses proposées pour que l’ensemble puisse être mémorisé, au besoin proposer un carton avec les réponses possibles ;</a:t>
            </a:r>
          </a:p>
          <a:p>
            <a:pPr lvl="1"/>
            <a:r>
              <a:rPr lang="fr-BE" dirty="0" smtClean="0"/>
              <a:t>3. Eviter les négations dans la question ;</a:t>
            </a:r>
          </a:p>
          <a:p>
            <a:pPr lvl="1"/>
            <a:r>
              <a:rPr lang="fr-BE" dirty="0"/>
              <a:t>4</a:t>
            </a:r>
            <a:r>
              <a:rPr lang="fr-BE" dirty="0" smtClean="0"/>
              <a:t>. Pour les questions d’opinions et d’attitudes, inclure d’emblée dans la liste des réponses extrêmes (sans quoi elles ne seront jamais ajoutées) ;</a:t>
            </a:r>
          </a:p>
          <a:p>
            <a:pPr lvl="1"/>
            <a:r>
              <a:rPr lang="fr-BE" dirty="0" smtClean="0"/>
              <a:t>5. Pour mesurer la fréquence d’une pratique, il peut être souhaitable de laisser à la PI son unité temporelle (ex. par jour), plutôt que de lui en imposer une qui l‘amène à effectuer un calcul ;</a:t>
            </a:r>
          </a:p>
          <a:p>
            <a:pPr lvl="1"/>
            <a:r>
              <a:rPr lang="fr-BE" dirty="0" smtClean="0"/>
              <a:t>6. Être attentif à l’ordre des questions (qui influe sur les réponses);</a:t>
            </a:r>
          </a:p>
          <a:p>
            <a:pPr lvl="1"/>
            <a:r>
              <a:rPr lang="fr-BE" dirty="0" smtClean="0"/>
              <a:t>7. Veiller à standardiser au maximum la passation du questionnaire (respecter rigoureusement la formulation, mêmes consignes, etc.)</a:t>
            </a:r>
          </a:p>
          <a:p>
            <a:pPr lvl="1"/>
            <a:endParaRPr lang="fr-BE" dirty="0" smtClean="0"/>
          </a:p>
          <a:p>
            <a:pPr lvl="1"/>
            <a:endParaRPr lang="fr-BE" dirty="0"/>
          </a:p>
        </p:txBody>
      </p:sp>
      <p:sp>
        <p:nvSpPr>
          <p:cNvPr id="4" name="Espace réservé du pied de page 3"/>
          <p:cNvSpPr>
            <a:spLocks noGrp="1"/>
          </p:cNvSpPr>
          <p:nvPr>
            <p:ph type="ftr" sz="quarter" idx="11"/>
          </p:nvPr>
        </p:nvSpPr>
        <p:spPr>
          <a:xfrm>
            <a:off x="4641448" y="5944195"/>
            <a:ext cx="3502152" cy="365125"/>
          </a:xfrm>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a:t>
            </a:fld>
            <a:endParaRPr lang="fr-BE"/>
          </a:p>
        </p:txBody>
      </p:sp>
    </p:spTree>
    <p:extLst>
      <p:ext uri="{BB962C8B-B14F-4D97-AF65-F5344CB8AC3E}">
        <p14:creationId xmlns:p14="http://schemas.microsoft.com/office/powerpoint/2010/main" val="367613669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673144"/>
          </a:xfrm>
        </p:spPr>
        <p:txBody>
          <a:bodyPr>
            <a:noAutofit/>
          </a:bodyPr>
          <a:lstStyle/>
          <a:p>
            <a:r>
              <a:rPr lang="fr-BE" sz="3200" dirty="0" smtClean="0"/>
              <a:t>T-test pour échantillons indépendants</a:t>
            </a:r>
            <a:endParaRPr lang="fr-BE" sz="32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170</a:t>
            </a:fld>
            <a:endParaRPr lang="fr-BE"/>
          </a:p>
        </p:txBody>
      </p:sp>
      <p:sp>
        <p:nvSpPr>
          <p:cNvPr id="8" name="Rectangle 1"/>
          <p:cNvSpPr>
            <a:spLocks noChangeArrowheads="1"/>
          </p:cNvSpPr>
          <p:nvPr/>
        </p:nvSpPr>
        <p:spPr bwMode="auto">
          <a:xfrm>
            <a:off x="827584" y="1340768"/>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4003475102"/>
              </p:ext>
            </p:extLst>
          </p:nvPr>
        </p:nvGraphicFramePr>
        <p:xfrm>
          <a:off x="827584" y="1700808"/>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smtClean="0">
                          <a:effectLst/>
                        </a:rPr>
                        <a:t>Gauche-droite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dirty="0" smtClean="0">
                          <a:effectLst/>
                        </a:rPr>
                        <a:t>Gauche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283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2,67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2,367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,141</a:t>
                      </a:r>
                      <a:endParaRPr lang="fr-BE" sz="1400" dirty="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smtClean="0">
                          <a:effectLst/>
                        </a:rPr>
                        <a:t>Droite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154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1,90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1,719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,139</a:t>
                      </a:r>
                      <a:endParaRPr lang="fr-BE" sz="1400" dirty="0">
                        <a:solidFill>
                          <a:srgbClr val="000000"/>
                        </a:solidFill>
                        <a:effectLst/>
                        <a:latin typeface="Courier New"/>
                        <a:ea typeface="MS Mincho"/>
                      </a:endParaRPr>
                    </a:p>
                  </a:txBody>
                  <a:tcPr marL="0" marR="0" marT="0" marB="0"/>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705452897"/>
              </p:ext>
            </p:extLst>
          </p:nvPr>
        </p:nvGraphicFramePr>
        <p:xfrm>
          <a:off x="35496" y="3296688"/>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720080"/>
                <a:gridCol w="648072"/>
                <a:gridCol w="576064"/>
                <a:gridCol w="576064"/>
                <a:gridCol w="504056"/>
                <a:gridCol w="623811"/>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Sig.</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taking soft drugs </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32,305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3,598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435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,779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,216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,353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1,204</a:t>
                      </a:r>
                      <a:endParaRPr lang="fr-BE" sz="1400" dirty="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smtClean="0">
                          <a:effectLst/>
                        </a:rPr>
                        <a:t>3,944</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400,311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,779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,197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,391</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1,167</a:t>
                      </a:r>
                      <a:endParaRPr lang="fr-BE" sz="1400" dirty="0">
                        <a:solidFill>
                          <a:srgbClr val="000000"/>
                        </a:solidFill>
                        <a:effectLst/>
                        <a:latin typeface="Courier New"/>
                        <a:ea typeface="MS Mincho"/>
                      </a:endParaRPr>
                    </a:p>
                  </a:txBody>
                  <a:tcPr marL="0" marR="0" marT="0" marB="0"/>
                </a:tc>
              </a:tr>
            </a:tbl>
          </a:graphicData>
        </a:graphic>
      </p:graphicFrame>
    </p:spTree>
    <p:extLst>
      <p:ext uri="{BB962C8B-B14F-4D97-AF65-F5344CB8AC3E}">
        <p14:creationId xmlns:p14="http://schemas.microsoft.com/office/powerpoint/2010/main" val="812709232"/>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764704"/>
            <a:ext cx="7848872" cy="673144"/>
          </a:xfrm>
        </p:spPr>
        <p:txBody>
          <a:bodyPr>
            <a:noAutofit/>
          </a:bodyPr>
          <a:lstStyle/>
          <a:p>
            <a:r>
              <a:rPr lang="fr-BE" sz="3200" dirty="0" smtClean="0"/>
              <a:t>T-test pour échantillons indépendants</a:t>
            </a:r>
            <a:endParaRPr lang="fr-BE" sz="3200"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171</a:t>
            </a:fld>
            <a:endParaRPr lang="fr-BE"/>
          </a:p>
        </p:txBody>
      </p:sp>
      <p:sp>
        <p:nvSpPr>
          <p:cNvPr id="8" name="Rectangle 1"/>
          <p:cNvSpPr>
            <a:spLocks noChangeArrowheads="1"/>
          </p:cNvSpPr>
          <p:nvPr/>
        </p:nvSpPr>
        <p:spPr bwMode="auto">
          <a:xfrm>
            <a:off x="827584" y="1340768"/>
            <a:ext cx="75608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kumimoji="0" lang="fr-FR" altLang="ja-JP" sz="1600" b="1" i="0" u="none" strike="noStrike" cap="none" normalizeH="0" baseline="0" dirty="0" err="1" smtClean="0">
                <a:ln>
                  <a:noFill/>
                </a:ln>
                <a:solidFill>
                  <a:srgbClr val="000000"/>
                </a:solidFill>
                <a:effectLst/>
                <a:latin typeface="Arial" pitchFamily="34" charset="0"/>
                <a:ea typeface="MS Mincho" pitchFamily="49" charset="-128"/>
                <a:cs typeface="Arial" pitchFamily="34" charset="0"/>
              </a:rPr>
              <a:t>Test-t</a:t>
            </a: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graphicFrame>
        <p:nvGraphicFramePr>
          <p:cNvPr id="9" name="Tableau 8"/>
          <p:cNvGraphicFramePr>
            <a:graphicFrameLocks noGrp="1"/>
          </p:cNvGraphicFramePr>
          <p:nvPr>
            <p:extLst>
              <p:ext uri="{D42A27DB-BD31-4B8C-83A1-F6EECF244321}">
                <p14:modId xmlns:p14="http://schemas.microsoft.com/office/powerpoint/2010/main" val="2355785190"/>
              </p:ext>
            </p:extLst>
          </p:nvPr>
        </p:nvGraphicFramePr>
        <p:xfrm>
          <a:off x="827584" y="1700808"/>
          <a:ext cx="7704854" cy="1426396"/>
        </p:xfrm>
        <a:graphic>
          <a:graphicData uri="http://schemas.openxmlformats.org/drawingml/2006/table">
            <a:tbl>
              <a:tblPr>
                <a:tableStyleId>{5C22544A-7EE6-4342-B048-85BDC9FD1C3A}</a:tableStyleId>
              </a:tblPr>
              <a:tblGrid>
                <a:gridCol w="1953686"/>
                <a:gridCol w="1685870"/>
                <a:gridCol w="608916"/>
                <a:gridCol w="1113586"/>
                <a:gridCol w="1171398"/>
                <a:gridCol w="1171398"/>
              </a:tblGrid>
              <a:tr h="288031">
                <a:tc gridSpan="6">
                  <a:txBody>
                    <a:bodyPr/>
                    <a:lstStyle/>
                    <a:p>
                      <a:pPr marL="38100" marR="38100" algn="ctr">
                        <a:lnSpc>
                          <a:spcPct val="115000"/>
                        </a:lnSpc>
                        <a:spcAft>
                          <a:spcPts val="0"/>
                        </a:spcAft>
                      </a:pPr>
                      <a:r>
                        <a:rPr lang="fr-FR" sz="1400" dirty="0">
                          <a:effectLst/>
                        </a:rPr>
                        <a:t>Statistiques de groupe</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576064">
                <a:tc>
                  <a:txBody>
                    <a:bodyPr/>
                    <a:lstStyle/>
                    <a:p>
                      <a:pP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tc>
                <a:tc>
                  <a:txBody>
                    <a:bodyPr/>
                    <a:lstStyle/>
                    <a:p>
                      <a:pPr marL="38100" marR="38100">
                        <a:lnSpc>
                          <a:spcPct val="100000"/>
                        </a:lnSpc>
                        <a:spcAft>
                          <a:spcPts val="0"/>
                        </a:spcAft>
                      </a:pPr>
                      <a:r>
                        <a:rPr lang="fr-FR" sz="1400" dirty="0" smtClean="0">
                          <a:effectLst/>
                        </a:rPr>
                        <a:t>Gauche-droite</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N</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Moyenne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400" dirty="0">
                          <a:effectLst/>
                        </a:rPr>
                        <a:t>Ecart-type</a:t>
                      </a:r>
                      <a:endParaRPr lang="fr-BE" sz="1400" dirty="0">
                        <a:solidFill>
                          <a:srgbClr val="000000"/>
                        </a:solidFill>
                        <a:effectLst/>
                        <a:latin typeface="Courier New"/>
                        <a:ea typeface="MS Mincho"/>
                      </a:endParaRPr>
                    </a:p>
                  </a:txBody>
                  <a:tcPr marL="0" marR="0" marT="0" marB="0" anchor="b"/>
                </a:tc>
                <a:tc>
                  <a:txBody>
                    <a:bodyPr/>
                    <a:lstStyle/>
                    <a:p>
                      <a:pPr marL="0" marR="38100" algn="ctr">
                        <a:lnSpc>
                          <a:spcPct val="115000"/>
                        </a:lnSpc>
                        <a:spcAft>
                          <a:spcPts val="0"/>
                        </a:spcAft>
                      </a:pPr>
                      <a:r>
                        <a:rPr lang="fr-FR" sz="1200" dirty="0">
                          <a:effectLst/>
                        </a:rPr>
                        <a:t>Erreur standard moyenne</a:t>
                      </a:r>
                      <a:endParaRPr lang="fr-BE" sz="1200" dirty="0">
                        <a:solidFill>
                          <a:srgbClr val="000000"/>
                        </a:solidFill>
                        <a:effectLst/>
                        <a:latin typeface="Courier New"/>
                        <a:ea typeface="MS Mincho"/>
                      </a:endParaRPr>
                    </a:p>
                  </a:txBody>
                  <a:tcPr marL="0" marR="0" marT="0" marB="0" anchor="b"/>
                </a:tc>
              </a:tr>
              <a:tr h="275926">
                <a:tc rowSpan="2">
                  <a:txBody>
                    <a:bodyPr/>
                    <a:lstStyle/>
                    <a:p>
                      <a:pPr marL="38100" marR="38100">
                        <a:lnSpc>
                          <a:spcPct val="115000"/>
                        </a:lnSpc>
                        <a:spcAft>
                          <a:spcPts val="0"/>
                        </a:spcAft>
                      </a:pPr>
                      <a:r>
                        <a:rPr lang="en-GB" sz="1400" dirty="0">
                          <a:effectLst/>
                        </a:rPr>
                        <a:t>do you justify: </a:t>
                      </a:r>
                      <a:r>
                        <a:rPr lang="en-GB" sz="1400" dirty="0" smtClean="0">
                          <a:effectLst/>
                        </a:rPr>
                        <a:t>adultery</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dirty="0" smtClean="0">
                          <a:effectLst/>
                        </a:rPr>
                        <a:t>Gauche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282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2,86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2,228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,133</a:t>
                      </a:r>
                      <a:endParaRPr lang="fr-BE" sz="1400" dirty="0">
                        <a:solidFill>
                          <a:srgbClr val="000000"/>
                        </a:solidFill>
                        <a:effectLst/>
                        <a:latin typeface="Courier New"/>
                        <a:ea typeface="MS Mincho"/>
                      </a:endParaRPr>
                    </a:p>
                  </a:txBody>
                  <a:tcPr marL="0" marR="0" marT="0" marB="0"/>
                </a:tc>
              </a:tr>
              <a:tr h="286375">
                <a:tc vMerge="1">
                  <a:txBody>
                    <a:bodyPr/>
                    <a:lstStyle/>
                    <a:p>
                      <a:endParaRPr lang="fr-BE"/>
                    </a:p>
                  </a:txBody>
                  <a:tcPr/>
                </a:tc>
                <a:tc>
                  <a:txBody>
                    <a:bodyPr/>
                    <a:lstStyle/>
                    <a:p>
                      <a:pPr marL="38100" marR="38100">
                        <a:lnSpc>
                          <a:spcPct val="115000"/>
                        </a:lnSpc>
                        <a:spcAft>
                          <a:spcPts val="0"/>
                        </a:spcAft>
                      </a:pPr>
                      <a:r>
                        <a:rPr lang="fr-FR" sz="1400" dirty="0" smtClean="0">
                          <a:effectLst/>
                        </a:rPr>
                        <a:t>Droite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152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3,07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2,386</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,193</a:t>
                      </a:r>
                      <a:endParaRPr lang="fr-BE" sz="1400" dirty="0">
                        <a:solidFill>
                          <a:srgbClr val="000000"/>
                        </a:solidFill>
                        <a:effectLst/>
                        <a:latin typeface="Courier New"/>
                        <a:ea typeface="MS Mincho"/>
                      </a:endParaRPr>
                    </a:p>
                  </a:txBody>
                  <a:tcPr marL="0" marR="0" marT="0" marB="0"/>
                </a:tc>
              </a:tr>
            </a:tbl>
          </a:graphicData>
        </a:graphic>
      </p:graphicFrame>
      <p:graphicFrame>
        <p:nvGraphicFramePr>
          <p:cNvPr id="10" name="Tableau 9"/>
          <p:cNvGraphicFramePr>
            <a:graphicFrameLocks noGrp="1"/>
          </p:cNvGraphicFramePr>
          <p:nvPr>
            <p:extLst>
              <p:ext uri="{D42A27DB-BD31-4B8C-83A1-F6EECF244321}">
                <p14:modId xmlns:p14="http://schemas.microsoft.com/office/powerpoint/2010/main" val="576357091"/>
              </p:ext>
            </p:extLst>
          </p:nvPr>
        </p:nvGraphicFramePr>
        <p:xfrm>
          <a:off x="35496" y="3296688"/>
          <a:ext cx="9120755" cy="3246562"/>
        </p:xfrm>
        <a:graphic>
          <a:graphicData uri="http://schemas.openxmlformats.org/drawingml/2006/table">
            <a:tbl>
              <a:tblPr>
                <a:tableStyleId>{5C22544A-7EE6-4342-B048-85BDC9FD1C3A}</a:tableStyleId>
              </a:tblPr>
              <a:tblGrid>
                <a:gridCol w="1296144"/>
                <a:gridCol w="1728192"/>
                <a:gridCol w="864096"/>
                <a:gridCol w="936104"/>
                <a:gridCol w="648072"/>
                <a:gridCol w="818098"/>
                <a:gridCol w="550054"/>
                <a:gridCol w="576064"/>
                <a:gridCol w="576064"/>
                <a:gridCol w="633257"/>
                <a:gridCol w="494610"/>
              </a:tblGrid>
              <a:tr h="151097">
                <a:tc gridSpan="11">
                  <a:txBody>
                    <a:bodyPr/>
                    <a:lstStyle/>
                    <a:p>
                      <a:pPr marL="38100" marR="38100" algn="ctr">
                        <a:lnSpc>
                          <a:spcPct val="115000"/>
                        </a:lnSpc>
                        <a:spcAft>
                          <a:spcPts val="0"/>
                        </a:spcAft>
                      </a:pPr>
                      <a:r>
                        <a:rPr lang="fr-FR" sz="1400" dirty="0">
                          <a:effectLst/>
                        </a:rPr>
                        <a:t>Test d'échantillons indépendants</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2194">
                <a:tc rowSpan="3" gridSpan="2">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rowSpan="3" hMerge="1">
                  <a:txBody>
                    <a:bodyPr/>
                    <a:lstStyle/>
                    <a:p>
                      <a:endParaRPr lang="fr-BE"/>
                    </a:p>
                  </a:txBody>
                  <a:tcPr/>
                </a:tc>
                <a:tc gridSpan="2">
                  <a:txBody>
                    <a:bodyPr/>
                    <a:lstStyle/>
                    <a:p>
                      <a:pPr marL="38100" marR="38100" algn="ctr">
                        <a:lnSpc>
                          <a:spcPct val="115000"/>
                        </a:lnSpc>
                        <a:spcAft>
                          <a:spcPts val="0"/>
                        </a:spcAft>
                      </a:pPr>
                      <a:r>
                        <a:rPr lang="fr-FR" sz="1400" dirty="0">
                          <a:effectLst/>
                        </a:rPr>
                        <a:t>Test de </a:t>
                      </a:r>
                      <a:r>
                        <a:rPr lang="fr-FR" sz="1400" dirty="0" err="1">
                          <a:effectLst/>
                        </a:rPr>
                        <a:t>Levene</a:t>
                      </a:r>
                      <a:r>
                        <a:rPr lang="fr-FR" sz="1400" dirty="0">
                          <a:effectLst/>
                        </a:rPr>
                        <a:t> sur l'égalité des variances</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c gridSpan="7">
                  <a:txBody>
                    <a:bodyPr/>
                    <a:lstStyle/>
                    <a:p>
                      <a:pPr marL="38100" marR="38100" algn="ctr">
                        <a:lnSpc>
                          <a:spcPct val="115000"/>
                        </a:lnSpc>
                        <a:spcAft>
                          <a:spcPts val="0"/>
                        </a:spcAft>
                      </a:pPr>
                      <a:r>
                        <a:rPr lang="fr-FR" sz="1400">
                          <a:effectLst/>
                        </a:rPr>
                        <a:t>Test-t pour égalité des moyennes</a:t>
                      </a:r>
                      <a:endParaRPr lang="fr-BE" sz="14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0328">
                <a:tc gridSpan="2" vMerge="1">
                  <a:txBody>
                    <a:bodyPr/>
                    <a:lstStyle/>
                    <a:p>
                      <a:endParaRPr lang="fr-BE"/>
                    </a:p>
                  </a:txBody>
                  <a:tcPr/>
                </a:tc>
                <a:tc hMerge="1" vMerge="1">
                  <a:txBody>
                    <a:bodyPr/>
                    <a:lstStyle/>
                    <a:p>
                      <a:endParaRPr lang="fr-BE"/>
                    </a:p>
                  </a:txBody>
                  <a:tcPr/>
                </a:tc>
                <a:tc rowSpan="2">
                  <a:txBody>
                    <a:bodyPr/>
                    <a:lstStyle/>
                    <a:p>
                      <a:pPr marL="38100" marR="38100" algn="ctr">
                        <a:lnSpc>
                          <a:spcPct val="115000"/>
                        </a:lnSpc>
                        <a:spcAft>
                          <a:spcPts val="0"/>
                        </a:spcAft>
                      </a:pPr>
                      <a:r>
                        <a:rPr lang="fr-FR" sz="1400">
                          <a:effectLst/>
                        </a:rPr>
                        <a:t>F</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Sig.</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t</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a:effectLst/>
                        </a:rPr>
                        <a:t>ddl</a:t>
                      </a:r>
                      <a:endParaRPr lang="fr-BE" sz="14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err="1">
                          <a:effectLst/>
                        </a:rPr>
                        <a:t>Sig</a:t>
                      </a:r>
                      <a:r>
                        <a:rPr lang="fr-FR" sz="1400" dirty="0">
                          <a:effectLst/>
                        </a:rPr>
                        <a:t>. (</a:t>
                      </a:r>
                      <a:r>
                        <a:rPr lang="fr-FR" sz="1400" dirty="0" smtClean="0">
                          <a:effectLst/>
                        </a:rPr>
                        <a:t>bila-</a:t>
                      </a:r>
                      <a:r>
                        <a:rPr lang="fr-FR" sz="1400" dirty="0" err="1" smtClean="0">
                          <a:effectLst/>
                        </a:rPr>
                        <a:t>téra</a:t>
                      </a:r>
                      <a:r>
                        <a:rPr lang="fr-FR" sz="1400" dirty="0" smtClean="0">
                          <a:effectLst/>
                        </a:rPr>
                        <a:t>-le</a:t>
                      </a:r>
                      <a:r>
                        <a:rPr lang="fr-FR" sz="1400" dirty="0">
                          <a:effectLst/>
                        </a:rPr>
                        <a:t>)</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moyenne</a:t>
                      </a:r>
                      <a:endParaRPr lang="fr-BE" sz="14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400" dirty="0" smtClean="0">
                          <a:effectLst/>
                        </a:rPr>
                        <a:t>Différence </a:t>
                      </a:r>
                      <a:r>
                        <a:rPr lang="fr-FR" sz="1400" dirty="0">
                          <a:effectLst/>
                        </a:rPr>
                        <a:t>écart-type</a:t>
                      </a:r>
                      <a:endParaRPr lang="fr-BE" sz="14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400" dirty="0">
                          <a:effectLst/>
                        </a:rPr>
                        <a:t>Intervalle </a:t>
                      </a:r>
                      <a:r>
                        <a:rPr lang="fr-FR" sz="1400" dirty="0" smtClean="0">
                          <a:effectLst/>
                        </a:rPr>
                        <a:t>confiance </a:t>
                      </a:r>
                      <a:r>
                        <a:rPr lang="fr-FR" sz="1400" dirty="0">
                          <a:effectLst/>
                        </a:rPr>
                        <a:t>95% de la différence</a:t>
                      </a:r>
                      <a:endParaRPr lang="fr-BE" sz="1400" dirty="0">
                        <a:solidFill>
                          <a:srgbClr val="000000"/>
                        </a:solidFill>
                        <a:effectLst/>
                        <a:latin typeface="Courier New"/>
                        <a:ea typeface="MS Mincho"/>
                      </a:endParaRPr>
                    </a:p>
                  </a:txBody>
                  <a:tcPr marL="0" marR="0" marT="0" marB="0" anchor="b"/>
                </a:tc>
                <a:tc hMerge="1">
                  <a:txBody>
                    <a:bodyPr/>
                    <a:lstStyle/>
                    <a:p>
                      <a:endParaRPr lang="fr-BE"/>
                    </a:p>
                  </a:txBody>
                  <a:tcPr/>
                </a:tc>
              </a:tr>
              <a:tr h="302194">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400" dirty="0" smtClean="0">
                          <a:effectLst/>
                        </a:rPr>
                        <a:t>Inf.</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smtClean="0">
                          <a:effectLst/>
                        </a:rPr>
                        <a:t>Sup.</a:t>
                      </a:r>
                      <a:endParaRPr lang="fr-BE" sz="1400" dirty="0">
                        <a:solidFill>
                          <a:srgbClr val="000000"/>
                        </a:solidFill>
                        <a:effectLst/>
                        <a:latin typeface="Courier New"/>
                        <a:ea typeface="MS Mincho"/>
                      </a:endParaRPr>
                    </a:p>
                  </a:txBody>
                  <a:tcPr marL="0" marR="0" marT="0" marB="0" anchor="b"/>
                </a:tc>
              </a:tr>
              <a:tr h="302194">
                <a:tc rowSpan="2">
                  <a:txBody>
                    <a:bodyPr/>
                    <a:lstStyle/>
                    <a:p>
                      <a:pPr marL="38100" marR="38100">
                        <a:lnSpc>
                          <a:spcPct val="115000"/>
                        </a:lnSpc>
                        <a:spcAft>
                          <a:spcPts val="0"/>
                        </a:spcAft>
                      </a:pPr>
                      <a:r>
                        <a:rPr lang="en-GB" sz="1400" dirty="0">
                          <a:effectLst/>
                        </a:rPr>
                        <a:t>do you justify: </a:t>
                      </a:r>
                      <a:r>
                        <a:rPr lang="en-GB" sz="1400" dirty="0" smtClean="0">
                          <a:effectLst/>
                        </a:rPr>
                        <a:t>adultery</a:t>
                      </a:r>
                      <a:endParaRPr lang="fr-BE" sz="14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Hypothèse de variances égales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1,373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,242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-,903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432</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,367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-,208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,230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-,659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,244</a:t>
                      </a:r>
                      <a:endParaRPr lang="fr-BE" sz="1400" dirty="0">
                        <a:solidFill>
                          <a:srgbClr val="000000"/>
                        </a:solidFill>
                        <a:effectLst/>
                        <a:latin typeface="Courier New"/>
                        <a:ea typeface="MS Mincho"/>
                      </a:endParaRPr>
                    </a:p>
                  </a:txBody>
                  <a:tcPr marL="0" marR="0" marT="0" marB="0"/>
                </a:tc>
              </a:tr>
              <a:tr h="302194">
                <a:tc vMerge="1">
                  <a:txBody>
                    <a:bodyPr/>
                    <a:lstStyle/>
                    <a:p>
                      <a:endParaRPr lang="fr-BE"/>
                    </a:p>
                  </a:txBody>
                  <a:tcPr/>
                </a:tc>
                <a:tc>
                  <a:txBody>
                    <a:bodyPr/>
                    <a:lstStyle/>
                    <a:p>
                      <a:pPr marL="38100" marR="38100">
                        <a:lnSpc>
                          <a:spcPct val="115000"/>
                        </a:lnSpc>
                        <a:spcAft>
                          <a:spcPts val="0"/>
                        </a:spcAft>
                      </a:pPr>
                      <a:r>
                        <a:rPr lang="fr-FR" sz="1400" dirty="0">
                          <a:effectLst/>
                        </a:rPr>
                        <a:t>Hypothèse de variances inégales</a:t>
                      </a:r>
                      <a:endParaRPr lang="fr-BE" sz="1400" dirty="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smtClean="0">
                          <a:effectLst/>
                        </a:rPr>
                        <a:t>-,885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291,663</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,377</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-,208</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,235</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smtClean="0">
                          <a:effectLst/>
                        </a:rPr>
                        <a:t>-,669</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smtClean="0">
                          <a:effectLst/>
                        </a:rPr>
                        <a:t>,254</a:t>
                      </a:r>
                      <a:endParaRPr lang="fr-BE" sz="1400" dirty="0">
                        <a:solidFill>
                          <a:srgbClr val="000000"/>
                        </a:solidFill>
                        <a:effectLst/>
                        <a:latin typeface="Courier New"/>
                        <a:ea typeface="MS Mincho"/>
                      </a:endParaRPr>
                    </a:p>
                  </a:txBody>
                  <a:tcPr marL="0" marR="0" marT="0" marB="0"/>
                </a:tc>
              </a:tr>
            </a:tbl>
          </a:graphicData>
        </a:graphic>
      </p:graphicFrame>
    </p:spTree>
    <p:extLst>
      <p:ext uri="{BB962C8B-B14F-4D97-AF65-F5344CB8AC3E}">
        <p14:creationId xmlns:p14="http://schemas.microsoft.com/office/powerpoint/2010/main" val="36664851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BE" dirty="0" smtClean="0"/>
              <a:t> </a:t>
            </a:r>
            <a:endParaRPr lang="fr-BE" dirty="0"/>
          </a:p>
        </p:txBody>
      </p:sp>
      <p:sp>
        <p:nvSpPr>
          <p:cNvPr id="3" name="Sous-titre 2"/>
          <p:cNvSpPr>
            <a:spLocks noGrp="1"/>
          </p:cNvSpPr>
          <p:nvPr>
            <p:ph type="subTitle" idx="1"/>
          </p:nvPr>
        </p:nvSpPr>
        <p:spPr/>
        <p:txBody>
          <a:bodyPr/>
          <a:lstStyle/>
          <a:p>
            <a:r>
              <a:rPr lang="fr-BE" dirty="0" smtClean="0"/>
              <a:t>La comparaison de plus de deux moyennes par l’ANOVA</a:t>
            </a:r>
            <a:endParaRPr lang="fr-BE" dirty="0"/>
          </a:p>
        </p:txBody>
      </p:sp>
    </p:spTree>
    <p:extLst>
      <p:ext uri="{BB962C8B-B14F-4D97-AF65-F5344CB8AC3E}">
        <p14:creationId xmlns:p14="http://schemas.microsoft.com/office/powerpoint/2010/main" val="651674640"/>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normAutofit fontScale="90000"/>
          </a:bodyPr>
          <a:lstStyle/>
          <a:p>
            <a:r>
              <a:rPr lang="fr-BE" dirty="0" err="1" smtClean="0"/>
              <a:t>Anova</a:t>
            </a:r>
            <a:r>
              <a:rPr lang="fr-BE" dirty="0" smtClean="0"/>
              <a:t> : analyse de variance</a:t>
            </a:r>
            <a:endParaRPr lang="fr-BE" dirty="0"/>
          </a:p>
        </p:txBody>
      </p:sp>
      <p:sp>
        <p:nvSpPr>
          <p:cNvPr id="3" name="Espace réservé du contenu 2"/>
          <p:cNvSpPr>
            <a:spLocks noGrp="1"/>
          </p:cNvSpPr>
          <p:nvPr>
            <p:ph idx="1"/>
          </p:nvPr>
        </p:nvSpPr>
        <p:spPr>
          <a:xfrm>
            <a:off x="1043492" y="2323652"/>
            <a:ext cx="7200916" cy="3508977"/>
          </a:xfrm>
        </p:spPr>
        <p:txBody>
          <a:bodyPr>
            <a:normAutofit/>
          </a:bodyPr>
          <a:lstStyle/>
          <a:p>
            <a:r>
              <a:rPr lang="fr-BE" dirty="0" smtClean="0"/>
              <a:t>Il s’agit de comparer entre elles plus de 2 moyennes.</a:t>
            </a:r>
          </a:p>
          <a:p>
            <a:r>
              <a:rPr lang="fr-BE" dirty="0" smtClean="0"/>
              <a:t>Le but reste le même que pour le t-test, soit vérifier s’il est possible que les moyennes des différents groupes proviennent d’une même population.</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173</a:t>
            </a:fld>
            <a:endParaRPr lang="fr-BE"/>
          </a:p>
        </p:txBody>
      </p:sp>
    </p:spTree>
    <p:extLst>
      <p:ext uri="{BB962C8B-B14F-4D97-AF65-F5344CB8AC3E}">
        <p14:creationId xmlns:p14="http://schemas.microsoft.com/office/powerpoint/2010/main" val="2079116373"/>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a:t>L</a:t>
            </a:r>
            <a:r>
              <a:rPr lang="fr-BE" dirty="0" smtClean="0"/>
              <a:t>’hypothèse nulle</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2323652"/>
                <a:ext cx="7128908" cy="3508977"/>
              </a:xfrm>
            </p:spPr>
            <p:txBody>
              <a:bodyPr>
                <a:normAutofit/>
              </a:bodyPr>
              <a:lstStyle/>
              <a:p>
                <a:pPr lvl="1"/>
                <a:r>
                  <a:rPr lang="fr-BE" sz="2600" dirty="0" smtClean="0"/>
                  <a:t>H</a:t>
                </a:r>
                <a:r>
                  <a:rPr lang="fr-BE" sz="2600" baseline="-25000" dirty="0" smtClean="0"/>
                  <a:t>0</a:t>
                </a:r>
                <a:r>
                  <a:rPr lang="fr-BE" sz="2600" dirty="0" smtClean="0"/>
                  <a:t> </a:t>
                </a:r>
                <a:r>
                  <a:rPr lang="fr-BE" sz="2600" dirty="0"/>
                  <a:t>: </a:t>
                </a:r>
                <a14:m>
                  <m:oMath xmlns:m="http://schemas.openxmlformats.org/officeDocument/2006/math">
                    <m:r>
                      <a:rPr lang="fr-BE" sz="2600" i="1">
                        <a:latin typeface="Cambria Math" panose="02040503050406030204" pitchFamily="18" charset="0"/>
                        <a:ea typeface="Cambria Math" panose="02040503050406030204" pitchFamily="18" charset="0"/>
                      </a:rPr>
                      <m:t>𝑖𝑙</m:t>
                    </m:r>
                    <m:r>
                      <a:rPr lang="fr-BE" sz="2600" i="1">
                        <a:latin typeface="Cambria Math" panose="02040503050406030204" pitchFamily="18" charset="0"/>
                        <a:ea typeface="Cambria Math" panose="02040503050406030204" pitchFamily="18" charset="0"/>
                      </a:rPr>
                      <m:t> </m:t>
                    </m:r>
                    <m:sSup>
                      <m:sSupPr>
                        <m:ctrlPr>
                          <a:rPr lang="fr-BE" sz="2600" i="1">
                            <a:latin typeface="Cambria Math" panose="02040503050406030204" pitchFamily="18" charset="0"/>
                            <a:ea typeface="Cambria Math" panose="02040503050406030204" pitchFamily="18" charset="0"/>
                          </a:rPr>
                        </m:ctrlPr>
                      </m:sSupPr>
                      <m:e>
                        <m:r>
                          <a:rPr lang="fr-BE" sz="2600" i="1">
                            <a:latin typeface="Cambria Math" panose="02040503050406030204" pitchFamily="18" charset="0"/>
                            <a:ea typeface="Cambria Math" panose="02040503050406030204" pitchFamily="18" charset="0"/>
                          </a:rPr>
                          <m:t>𝑛</m:t>
                        </m:r>
                      </m:e>
                      <m:sup>
                        <m:r>
                          <a:rPr lang="fr-BE" sz="2600" i="1">
                            <a:latin typeface="Cambria Math" panose="02040503050406030204" pitchFamily="18" charset="0"/>
                            <a:ea typeface="Cambria Math" panose="02040503050406030204" pitchFamily="18" charset="0"/>
                          </a:rPr>
                          <m:t>′</m:t>
                        </m:r>
                      </m:sup>
                    </m:sSup>
                    <m:r>
                      <a:rPr lang="fr-BE" sz="2600" i="1">
                        <a:latin typeface="Cambria Math" panose="02040503050406030204" pitchFamily="18" charset="0"/>
                        <a:ea typeface="Cambria Math" panose="02040503050406030204" pitchFamily="18" charset="0"/>
                      </a:rPr>
                      <m:t>𝑦</m:t>
                    </m:r>
                    <m:r>
                      <a:rPr lang="fr-BE" sz="2600" i="1">
                        <a:latin typeface="Cambria Math" panose="02040503050406030204" pitchFamily="18" charset="0"/>
                        <a:ea typeface="Cambria Math" panose="02040503050406030204" pitchFamily="18" charset="0"/>
                      </a:rPr>
                      <m:t> </m:t>
                    </m:r>
                    <m:r>
                      <a:rPr lang="fr-BE" sz="2600" i="1">
                        <a:latin typeface="Cambria Math" panose="02040503050406030204" pitchFamily="18" charset="0"/>
                        <a:ea typeface="Cambria Math" panose="02040503050406030204" pitchFamily="18" charset="0"/>
                      </a:rPr>
                      <m:t>𝑎</m:t>
                    </m:r>
                  </m:oMath>
                </a14:m>
                <a:r>
                  <a:rPr lang="fr-BE" sz="2600" dirty="0">
                    <a:latin typeface="Cambria Math" panose="02040503050406030204" pitchFamily="18" charset="0"/>
                    <a:ea typeface="Cambria Math" panose="02040503050406030204" pitchFamily="18" charset="0"/>
                  </a:rPr>
                  <a:t> </a:t>
                </a:r>
                <a:r>
                  <a:rPr lang="fr-BE" sz="2600" i="1" dirty="0">
                    <a:latin typeface="Cambria Math" panose="02040503050406030204" pitchFamily="18" charset="0"/>
                    <a:ea typeface="Cambria Math" panose="02040503050406030204" pitchFamily="18" charset="0"/>
                  </a:rPr>
                  <a:t>pas de différences entre les moyennes des </a:t>
                </a:r>
                <a:r>
                  <a:rPr lang="fr-BE" sz="2600" i="1" dirty="0" smtClean="0">
                    <a:latin typeface="Cambria Math" panose="02040503050406030204" pitchFamily="18" charset="0"/>
                    <a:ea typeface="Cambria Math" panose="02040503050406030204" pitchFamily="18" charset="0"/>
                  </a:rPr>
                  <a:t>différents échantillons </a:t>
                </a:r>
                <a:r>
                  <a:rPr lang="fr-BE" sz="2600" i="1" dirty="0">
                    <a:latin typeface="Cambria Math" panose="02040503050406030204" pitchFamily="18" charset="0"/>
                    <a:ea typeface="Cambria Math" panose="02040503050406030204" pitchFamily="18" charset="0"/>
                  </a:rPr>
                  <a:t>ou groupes</a:t>
                </a:r>
                <a:r>
                  <a:rPr lang="fr-BE" sz="2600" dirty="0"/>
                  <a:t>.</a:t>
                </a:r>
              </a:p>
              <a:p>
                <a:pPr lvl="1"/>
                <a:r>
                  <a:rPr lang="fr-BE" sz="2600" dirty="0"/>
                  <a:t>H</a:t>
                </a:r>
                <a:r>
                  <a:rPr lang="fr-BE" sz="2600" baseline="-25000" dirty="0"/>
                  <a:t>0</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2</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3</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4</a:t>
                </a:r>
                <a:r>
                  <a:rPr lang="fr-BE" sz="2600" dirty="0"/>
                  <a:t> </a:t>
                </a:r>
                <a:r>
                  <a:rPr lang="fr-BE" sz="2600" dirty="0" smtClean="0"/>
                  <a:t>= … </a:t>
                </a:r>
                <a:r>
                  <a:rPr lang="fr-BE" sz="2600" dirty="0"/>
                  <a:t>=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n</a:t>
                </a:r>
                <a:endParaRPr lang="fr-BE" sz="2600" dirty="0" smtClean="0"/>
              </a:p>
              <a:p>
                <a:pPr lvl="1"/>
                <a:r>
                  <a:rPr lang="fr-BE" sz="2600" dirty="0" smtClean="0"/>
                  <a:t>ou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2</a:t>
                </a:r>
                <a:r>
                  <a:rPr lang="fr-BE" sz="2600" dirty="0"/>
                  <a:t> = </a:t>
                </a:r>
                <a:r>
                  <a:rPr lang="fr-BE" sz="2600" dirty="0" smtClean="0"/>
                  <a:t>0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3</a:t>
                </a:r>
                <a:r>
                  <a:rPr lang="fr-BE" sz="2600" dirty="0"/>
                  <a:t> = </a:t>
                </a:r>
                <a:r>
                  <a:rPr lang="fr-BE" sz="2600" dirty="0" smtClean="0"/>
                  <a:t>0;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1</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n</a:t>
                </a:r>
                <a:r>
                  <a:rPr lang="fr-BE" sz="2600" dirty="0"/>
                  <a:t> = 0</a:t>
                </a:r>
              </a:p>
              <a:p>
                <a:pPr lvl="1"/>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2</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3</a:t>
                </a:r>
                <a:r>
                  <a:rPr lang="fr-BE" sz="2600" dirty="0"/>
                  <a:t> = 0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2</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4</a:t>
                </a:r>
                <a:r>
                  <a:rPr lang="fr-BE" sz="2600" dirty="0"/>
                  <a:t> = 0;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smtClean="0"/>
                  <a:t>2</a:t>
                </a:r>
                <a:r>
                  <a:rPr lang="fr-BE" sz="2600" dirty="0"/>
                  <a:t> – </a:t>
                </a:r>
                <a14:m>
                  <m:oMath xmlns:m="http://schemas.openxmlformats.org/officeDocument/2006/math">
                    <m:acc>
                      <m:accPr>
                        <m:chr m:val="̅"/>
                        <m:ctrlPr>
                          <a:rPr lang="fr-BE" sz="2600" i="1">
                            <a:latin typeface="Cambria Math" panose="02040503050406030204" pitchFamily="18" charset="0"/>
                          </a:rPr>
                        </m:ctrlPr>
                      </m:accPr>
                      <m:e>
                        <m:r>
                          <a:rPr lang="fr-BE" sz="2600" i="1">
                            <a:latin typeface="Cambria Math"/>
                          </a:rPr>
                          <m:t>𝑋</m:t>
                        </m:r>
                      </m:e>
                    </m:acc>
                  </m:oMath>
                </a14:m>
                <a:r>
                  <a:rPr lang="fr-BE" sz="2600" baseline="-25000" dirty="0"/>
                  <a:t>n</a:t>
                </a:r>
                <a:r>
                  <a:rPr lang="fr-BE" sz="2600" dirty="0"/>
                  <a:t> = </a:t>
                </a:r>
                <a:r>
                  <a:rPr lang="fr-BE" sz="2600" dirty="0" smtClean="0"/>
                  <a:t>0</a:t>
                </a:r>
              </a:p>
              <a:p>
                <a:pPr lvl="1"/>
                <a:r>
                  <a:rPr lang="fr-BE" sz="2600" dirty="0" smtClean="0"/>
                  <a:t>Et ainsi de suite…</a:t>
                </a:r>
                <a:endParaRPr lang="fr-BE" sz="2600" dirty="0"/>
              </a:p>
              <a:p>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2323652"/>
                <a:ext cx="7128908" cy="3508977"/>
              </a:xfrm>
              <a:blipFill rotWithShape="1">
                <a:blip r:embed="rId2"/>
                <a:stretch>
                  <a:fillRect t="-1563" r="-1368"/>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174</a:t>
            </a:fld>
            <a:endParaRPr lang="fr-BE"/>
          </a:p>
        </p:txBody>
      </p:sp>
    </p:spTree>
    <p:extLst>
      <p:ext uri="{BB962C8B-B14F-4D97-AF65-F5344CB8AC3E}">
        <p14:creationId xmlns:p14="http://schemas.microsoft.com/office/powerpoint/2010/main" val="568445260"/>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908720"/>
            <a:ext cx="7704856" cy="1143000"/>
          </a:xfrm>
        </p:spPr>
        <p:txBody>
          <a:bodyPr>
            <a:normAutofit/>
          </a:bodyPr>
          <a:lstStyle/>
          <a:p>
            <a:r>
              <a:rPr lang="fr-BE" sz="3200" dirty="0" smtClean="0"/>
              <a:t>Les conditions d’application du test d’analyse de variance</a:t>
            </a:r>
            <a:endParaRPr lang="fr-BE" sz="3200" dirty="0"/>
          </a:p>
        </p:txBody>
      </p:sp>
      <p:sp>
        <p:nvSpPr>
          <p:cNvPr id="3" name="Espace réservé du contenu 2"/>
          <p:cNvSpPr>
            <a:spLocks noGrp="1"/>
          </p:cNvSpPr>
          <p:nvPr>
            <p:ph idx="1"/>
          </p:nvPr>
        </p:nvSpPr>
        <p:spPr>
          <a:xfrm>
            <a:off x="1043492" y="2204864"/>
            <a:ext cx="7200916" cy="3647296"/>
          </a:xfrm>
        </p:spPr>
        <p:txBody>
          <a:bodyPr>
            <a:normAutofit fontScale="92500" lnSpcReduction="10000"/>
          </a:bodyPr>
          <a:lstStyle/>
          <a:p>
            <a:r>
              <a:rPr lang="fr-BE" dirty="0" smtClean="0"/>
              <a:t>1. La variable dépendante est une variable d’intervalle ou de rapport (quantitative)</a:t>
            </a:r>
          </a:p>
          <a:p>
            <a:r>
              <a:rPr lang="fr-BE" dirty="0" smtClean="0"/>
              <a:t>2. La variable dépendante est distribuée normalement dans la population.</a:t>
            </a:r>
          </a:p>
          <a:p>
            <a:pPr lvl="1"/>
            <a:r>
              <a:rPr lang="fr-BE" dirty="0" smtClean="0"/>
              <a:t>&gt; relâchement de la condition dans les grands échantillons (n&gt;50).</a:t>
            </a:r>
          </a:p>
          <a:p>
            <a:r>
              <a:rPr lang="fr-BE" dirty="0"/>
              <a:t>3</a:t>
            </a:r>
            <a:r>
              <a:rPr lang="fr-BE" dirty="0" smtClean="0"/>
              <a:t>. Homoscédasticité : les variances de groupes sont égales.</a:t>
            </a:r>
          </a:p>
          <a:p>
            <a:r>
              <a:rPr lang="fr-BE" dirty="0" smtClean="0"/>
              <a:t>4. Les moyennes sont indépendantes, provenant de groupes indépendants, tirés au hasard dans leur population respective.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175</a:t>
            </a:fld>
            <a:endParaRPr lang="fr-BE"/>
          </a:p>
        </p:txBody>
      </p:sp>
    </p:spTree>
    <p:extLst>
      <p:ext uri="{BB962C8B-B14F-4D97-AF65-F5344CB8AC3E}">
        <p14:creationId xmlns:p14="http://schemas.microsoft.com/office/powerpoint/2010/main" val="3003505870"/>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Que fait l’ANOVA?</a:t>
            </a:r>
            <a:endParaRPr lang="fr-BE" dirty="0"/>
          </a:p>
        </p:txBody>
      </p:sp>
      <p:sp>
        <p:nvSpPr>
          <p:cNvPr id="3" name="Espace réservé du contenu 2"/>
          <p:cNvSpPr>
            <a:spLocks noGrp="1"/>
          </p:cNvSpPr>
          <p:nvPr>
            <p:ph idx="1"/>
          </p:nvPr>
        </p:nvSpPr>
        <p:spPr>
          <a:xfrm>
            <a:off x="1043492" y="1988840"/>
            <a:ext cx="6777317" cy="3744415"/>
          </a:xfrm>
        </p:spPr>
        <p:txBody>
          <a:bodyPr>
            <a:normAutofit/>
          </a:bodyPr>
          <a:lstStyle/>
          <a:p>
            <a:r>
              <a:rPr lang="fr-BE" dirty="0" smtClean="0"/>
              <a:t>Elle tente de déterminer si les écarts observés entre moyennes résultent du hasard d’échantillonnage (soit de la variabilité observée entre différents échantillons tirés d’une même population) ou s’ils renvoient plutôt à l’existence de populations aux moyennes distinctes.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176</a:t>
            </a:fld>
            <a:endParaRPr lang="fr-BE"/>
          </a:p>
        </p:txBody>
      </p:sp>
    </p:spTree>
    <p:extLst>
      <p:ext uri="{BB962C8B-B14F-4D97-AF65-F5344CB8AC3E}">
        <p14:creationId xmlns:p14="http://schemas.microsoft.com/office/powerpoint/2010/main" val="2770840737"/>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lstStyle/>
          <a:p>
            <a:r>
              <a:rPr lang="fr-BE" dirty="0" smtClean="0"/>
              <a:t>Que fait l’ANOVA?</a:t>
            </a:r>
            <a:endParaRPr lang="fr-BE" dirty="0"/>
          </a:p>
        </p:txBody>
      </p:sp>
      <p:sp>
        <p:nvSpPr>
          <p:cNvPr id="3" name="Espace réservé du contenu 2"/>
          <p:cNvSpPr>
            <a:spLocks noGrp="1"/>
          </p:cNvSpPr>
          <p:nvPr>
            <p:ph idx="1"/>
          </p:nvPr>
        </p:nvSpPr>
        <p:spPr>
          <a:xfrm>
            <a:off x="1043492" y="1988840"/>
            <a:ext cx="7100108" cy="3843789"/>
          </a:xfrm>
        </p:spPr>
        <p:txBody>
          <a:bodyPr/>
          <a:lstStyle/>
          <a:p>
            <a:r>
              <a:rPr lang="fr-BE" dirty="0" smtClean="0"/>
              <a:t>La variabilité (variation) est décomposée en deux :</a:t>
            </a:r>
          </a:p>
          <a:p>
            <a:pPr lvl="1"/>
            <a:r>
              <a:rPr lang="fr-BE" dirty="0" smtClean="0"/>
              <a:t>- La variabilité intra-groupes, c’est-à-dire la variabilité autour de sa moyenne pour chaque groupe</a:t>
            </a:r>
          </a:p>
          <a:p>
            <a:pPr lvl="1"/>
            <a:r>
              <a:rPr lang="fr-BE" dirty="0"/>
              <a:t>e</a:t>
            </a:r>
            <a:r>
              <a:rPr lang="fr-BE" dirty="0" smtClean="0"/>
              <a:t>t</a:t>
            </a:r>
          </a:p>
          <a:p>
            <a:pPr lvl="1"/>
            <a:r>
              <a:rPr lang="fr-BE" dirty="0" smtClean="0"/>
              <a:t>- La variabilité inter-groupes, c’est-à-dire la variabilité entre les </a:t>
            </a:r>
            <a:r>
              <a:rPr lang="fr-BE" dirty="0"/>
              <a:t>m</a:t>
            </a:r>
            <a:r>
              <a:rPr lang="fr-BE" dirty="0" smtClean="0"/>
              <a:t>oyennes des groupes.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177</a:t>
            </a:fld>
            <a:endParaRPr lang="fr-BE"/>
          </a:p>
        </p:txBody>
      </p:sp>
    </p:spTree>
    <p:extLst>
      <p:ext uri="{BB962C8B-B14F-4D97-AF65-F5344CB8AC3E}">
        <p14:creationId xmlns:p14="http://schemas.microsoft.com/office/powerpoint/2010/main" val="1151745038"/>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27664"/>
            <a:ext cx="7560840" cy="817160"/>
          </a:xfrm>
        </p:spPr>
        <p:txBody>
          <a:bodyPr>
            <a:normAutofit fontScale="90000"/>
          </a:bodyPr>
          <a:lstStyle/>
          <a:p>
            <a:r>
              <a:rPr lang="fr-BE" dirty="0" smtClean="0"/>
              <a:t>La décomposition de la variance</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1988840"/>
                <a:ext cx="6984892" cy="3843789"/>
              </a:xfrm>
            </p:spPr>
            <p:txBody>
              <a:bodyPr/>
              <a:lstStyle/>
              <a:p>
                <a14:m>
                  <m:oMath xmlns:m="http://schemas.openxmlformats.org/officeDocument/2006/math">
                    <m:nary>
                      <m:naryPr>
                        <m:chr m:val="∑"/>
                        <m:subHide m:val="on"/>
                        <m:supHide m:val="on"/>
                        <m:ctrlPr>
                          <a:rPr lang="fr-BE" i="1" smtClean="0">
                            <a:latin typeface="Cambria Math" panose="02040503050406030204" pitchFamily="18" charset="0"/>
                          </a:rPr>
                        </m:ctrlPr>
                      </m:naryPr>
                      <m:sub/>
                      <m:sup/>
                      <m:e>
                        <m:sSup>
                          <m:sSupPr>
                            <m:ctrlPr>
                              <a:rPr lang="fr-BE" i="1" smtClean="0">
                                <a:latin typeface="Cambria Math" panose="02040503050406030204" pitchFamily="18" charset="0"/>
                              </a:rPr>
                            </m:ctrlPr>
                          </m:sSupPr>
                          <m:e>
                            <m:r>
                              <a:rPr lang="fr-BE" b="0" i="1" smtClean="0">
                                <a:latin typeface="Cambria Math"/>
                              </a:rPr>
                              <m:t>(</m:t>
                            </m:r>
                            <m:r>
                              <a:rPr lang="fr-BE" b="0" i="1" smtClean="0">
                                <a:latin typeface="Cambria Math"/>
                              </a:rPr>
                              <m:t>𝑋𝑖</m:t>
                            </m:r>
                            <m:r>
                              <a:rPr lang="fr-BE" b="0" i="1" smtClean="0">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b="0" i="1" baseline="-25000" smtClean="0">
                                <a:latin typeface="Cambria Math"/>
                              </a:rPr>
                              <m:t>𝑡</m:t>
                            </m:r>
                            <m:r>
                              <a:rPr lang="fr-BE" b="0" i="1" smtClean="0">
                                <a:latin typeface="Cambria Math"/>
                              </a:rPr>
                              <m:t>)</m:t>
                            </m:r>
                          </m:e>
                          <m:sup>
                            <m:r>
                              <a:rPr lang="fr-BE" b="0" i="1" smtClean="0">
                                <a:latin typeface="Cambria Math"/>
                              </a:rPr>
                              <m:t>2</m:t>
                            </m:r>
                          </m:sup>
                        </m:sSup>
                      </m:e>
                    </m:nary>
                  </m:oMath>
                </a14:m>
                <a:r>
                  <a:rPr lang="fr-BE" dirty="0" smtClean="0"/>
                  <a:t> = </a:t>
                </a:r>
                <a14:m>
                  <m:oMath xmlns:m="http://schemas.openxmlformats.org/officeDocument/2006/math">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m:t>
                            </m:r>
                            <m:r>
                              <a:rPr lang="fr-BE" i="1">
                                <a:latin typeface="Cambria Math"/>
                              </a:rPr>
                              <m:t>𝑋𝑖</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b="0" i="1" baseline="-25000" smtClean="0">
                                <a:latin typeface="Cambria Math"/>
                              </a:rPr>
                              <m:t>𝑔</m:t>
                            </m:r>
                            <m:r>
                              <a:rPr lang="fr-BE" i="1">
                                <a:latin typeface="Cambria Math"/>
                              </a:rPr>
                              <m:t>)</m:t>
                            </m:r>
                          </m:e>
                          <m:sup>
                            <m:r>
                              <a:rPr lang="fr-BE" i="1">
                                <a:latin typeface="Cambria Math"/>
                              </a:rPr>
                              <m:t>2</m:t>
                            </m:r>
                          </m:sup>
                        </m:sSup>
                      </m:e>
                    </m:nary>
                  </m:oMath>
                </a14:m>
                <a:r>
                  <a:rPr lang="fr-BE" dirty="0"/>
                  <a:t> </a:t>
                </a:r>
                <a:r>
                  <a:rPr lang="fr-BE" dirty="0" smtClean="0"/>
                  <a:t>+ </a:t>
                </a:r>
                <a14:m>
                  <m:oMath xmlns:m="http://schemas.openxmlformats.org/officeDocument/2006/math">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b="0" i="1" smtClean="0">
                                <a:latin typeface="Cambria Math"/>
                              </a:rPr>
                              <m:t>𝑁</m:t>
                            </m:r>
                            <m:r>
                              <a:rPr lang="fr-BE" b="0" i="1" baseline="-25000" smtClean="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oMath>
                </a14:m>
                <a:r>
                  <a:rPr lang="fr-BE" dirty="0"/>
                  <a:t> </a:t>
                </a:r>
                <a:endParaRPr lang="fr-BE" dirty="0" smtClean="0"/>
              </a:p>
              <a:p>
                <a:endParaRPr lang="fr-BE" dirty="0"/>
              </a:p>
              <a:p>
                <a:r>
                  <a:rPr lang="fr-BE" dirty="0" smtClean="0"/>
                  <a:t>Vu l’influence de N…</a:t>
                </a:r>
              </a:p>
              <a:p>
                <a:r>
                  <a:rPr lang="fr-BE" dirty="0" smtClean="0"/>
                  <a:t>Variance totale : </a:t>
                </a:r>
                <a14:m>
                  <m:oMath xmlns:m="http://schemas.openxmlformats.org/officeDocument/2006/math">
                    <m:f>
                      <m:fPr>
                        <m:type m:val="skw"/>
                        <m:ctrlPr>
                          <a:rPr lang="fr-BE" i="1" smtClean="0">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m:t>
                                </m:r>
                                <m:r>
                                  <a:rPr lang="fr-BE" i="1">
                                    <a:latin typeface="Cambria Math"/>
                                  </a:rPr>
                                  <m:t>𝑋𝑖</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num>
                      <m:den>
                        <m:r>
                          <a:rPr lang="fr-BE" b="0" i="1" smtClean="0">
                            <a:latin typeface="Cambria Math"/>
                          </a:rPr>
                          <m:t>𝑛</m:t>
                        </m:r>
                        <m:r>
                          <a:rPr lang="fr-BE" b="0" i="1" smtClean="0">
                            <a:latin typeface="Cambria Math"/>
                          </a:rPr>
                          <m:t>−1</m:t>
                        </m:r>
                      </m:den>
                    </m:f>
                  </m:oMath>
                </a14:m>
                <a:endParaRPr lang="fr-BE" dirty="0" smtClean="0"/>
              </a:p>
              <a:p>
                <a:r>
                  <a:rPr lang="fr-BE" dirty="0" smtClean="0"/>
                  <a:t>Variance intra-groupes : </a:t>
                </a:r>
                <a14:m>
                  <m:oMath xmlns:m="http://schemas.openxmlformats.org/officeDocument/2006/math">
                    <m:f>
                      <m:fPr>
                        <m:type m:val="skw"/>
                        <m:ctrlPr>
                          <a:rPr lang="fr-BE" i="1" smtClean="0">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m:t>
                                </m:r>
                                <m:r>
                                  <a:rPr lang="fr-BE" i="1">
                                    <a:latin typeface="Cambria Math"/>
                                  </a:rPr>
                                  <m:t>𝑋𝑖</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e>
                              <m:sup>
                                <m:r>
                                  <a:rPr lang="fr-BE" i="1">
                                    <a:latin typeface="Cambria Math"/>
                                  </a:rPr>
                                  <m:t>2</m:t>
                                </m:r>
                              </m:sup>
                            </m:sSup>
                          </m:e>
                        </m:nary>
                      </m:num>
                      <m:den>
                        <m:r>
                          <a:rPr lang="fr-BE" b="0" i="1" smtClean="0">
                            <a:latin typeface="Cambria Math"/>
                          </a:rPr>
                          <m:t>𝑛</m:t>
                        </m:r>
                        <m:r>
                          <a:rPr lang="fr-BE" b="0" i="1" smtClean="0">
                            <a:latin typeface="Cambria Math"/>
                          </a:rPr>
                          <m:t>−</m:t>
                        </m:r>
                        <m:r>
                          <a:rPr lang="fr-BE" b="0" i="1" smtClean="0">
                            <a:latin typeface="Cambria Math"/>
                          </a:rPr>
                          <m:t>𝑘</m:t>
                        </m:r>
                      </m:den>
                    </m:f>
                  </m:oMath>
                </a14:m>
                <a:endParaRPr lang="fr-BE" dirty="0" smtClean="0"/>
              </a:p>
              <a:p>
                <a:r>
                  <a:rPr lang="fr-BE" dirty="0" smtClean="0"/>
                  <a:t>Variance inter-groupes : </a:t>
                </a:r>
                <a14:m>
                  <m:oMath xmlns:m="http://schemas.openxmlformats.org/officeDocument/2006/math">
                    <m:f>
                      <m:fPr>
                        <m:type m:val="skw"/>
                        <m:ctrlPr>
                          <a:rPr lang="fr-BE" i="1" smtClean="0">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𝑁</m:t>
                                </m:r>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num>
                      <m:den>
                        <m:r>
                          <a:rPr lang="fr-BE" b="0" i="1" smtClean="0">
                            <a:latin typeface="Cambria Math"/>
                          </a:rPr>
                          <m:t>𝑘</m:t>
                        </m:r>
                        <m:r>
                          <a:rPr lang="fr-BE" b="0" i="1" smtClean="0">
                            <a:latin typeface="Cambria Math"/>
                          </a:rPr>
                          <m:t>−1</m:t>
                        </m:r>
                      </m:den>
                    </m:f>
                  </m:oMath>
                </a14:m>
                <a:r>
                  <a:rPr lang="fr-BE" dirty="0" smtClean="0"/>
                  <a:t> </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1988840"/>
                <a:ext cx="6984892" cy="3843789"/>
              </a:xfrm>
              <a:blipFill rotWithShape="0">
                <a:blip r:embed="rId2"/>
                <a:stretch>
                  <a:fillRect l="-1832" t="-15372"/>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178</a:t>
            </a:fld>
            <a:endParaRPr lang="fr-BE"/>
          </a:p>
        </p:txBody>
      </p:sp>
    </p:spTree>
    <p:extLst>
      <p:ext uri="{BB962C8B-B14F-4D97-AF65-F5344CB8AC3E}">
        <p14:creationId xmlns:p14="http://schemas.microsoft.com/office/powerpoint/2010/main" val="3738269298"/>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344934" cy="1143000"/>
          </a:xfrm>
        </p:spPr>
        <p:txBody>
          <a:bodyPr>
            <a:normAutofit fontScale="90000"/>
          </a:bodyPr>
          <a:lstStyle/>
          <a:p>
            <a:r>
              <a:rPr lang="fr-BE" dirty="0" smtClean="0"/>
              <a:t>Quel est le sens de la décomposition de la variance ?</a:t>
            </a:r>
            <a:endParaRPr lang="fr-BE" dirty="0"/>
          </a:p>
        </p:txBody>
      </p:sp>
      <p:sp>
        <p:nvSpPr>
          <p:cNvPr id="3" name="Espace réservé du contenu 2"/>
          <p:cNvSpPr>
            <a:spLocks noGrp="1"/>
          </p:cNvSpPr>
          <p:nvPr>
            <p:ph idx="1"/>
          </p:nvPr>
        </p:nvSpPr>
        <p:spPr>
          <a:xfrm>
            <a:off x="827584" y="2226808"/>
            <a:ext cx="7316016" cy="3605821"/>
          </a:xfrm>
        </p:spPr>
        <p:txBody>
          <a:bodyPr>
            <a:normAutofit fontScale="92500" lnSpcReduction="10000"/>
          </a:bodyPr>
          <a:lstStyle/>
          <a:p>
            <a:r>
              <a:rPr lang="fr-BE" dirty="0" smtClean="0"/>
              <a:t>S’il existe une forte relation entre les variables (dépendante et indépendante), la variance entre les groupes sera grande…</a:t>
            </a:r>
          </a:p>
          <a:p>
            <a:r>
              <a:rPr lang="fr-BE" dirty="0"/>
              <a:t>S’il existe une </a:t>
            </a:r>
            <a:r>
              <a:rPr lang="fr-BE" dirty="0" smtClean="0"/>
              <a:t>relation modérée entre </a:t>
            </a:r>
            <a:r>
              <a:rPr lang="fr-BE" dirty="0"/>
              <a:t>les variables (dépendante et indépendante), la variance entre les groupes sera </a:t>
            </a:r>
            <a:r>
              <a:rPr lang="fr-BE" dirty="0" smtClean="0"/>
              <a:t>modérée…</a:t>
            </a:r>
          </a:p>
          <a:p>
            <a:r>
              <a:rPr lang="fr-BE" dirty="0"/>
              <a:t>S’il existe une </a:t>
            </a:r>
            <a:r>
              <a:rPr lang="fr-BE" dirty="0" smtClean="0"/>
              <a:t>faible relation </a:t>
            </a:r>
            <a:r>
              <a:rPr lang="fr-BE" dirty="0"/>
              <a:t>entre les variables (dépendante et indépendante), la variance entre les groupes sera </a:t>
            </a:r>
            <a:r>
              <a:rPr lang="fr-BE" dirty="0" smtClean="0"/>
              <a:t>faible, voire nulle… et toute la variance renverra aux variances internes aux groupes</a:t>
            </a:r>
            <a:endParaRPr lang="fr-BE" dirty="0"/>
          </a:p>
          <a:p>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179</a:t>
            </a:fld>
            <a:endParaRPr lang="fr-BE"/>
          </a:p>
        </p:txBody>
      </p:sp>
    </p:spTree>
    <p:extLst>
      <p:ext uri="{BB962C8B-B14F-4D97-AF65-F5344CB8AC3E}">
        <p14:creationId xmlns:p14="http://schemas.microsoft.com/office/powerpoint/2010/main" val="279463930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lstStyle/>
          <a:p>
            <a:r>
              <a:rPr lang="fr-BE" dirty="0" smtClean="0"/>
              <a:t>Les échelles de réponse</a:t>
            </a:r>
            <a:endParaRPr lang="fr-BE"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588817288"/>
              </p:ext>
            </p:extLst>
          </p:nvPr>
        </p:nvGraphicFramePr>
        <p:xfrm>
          <a:off x="1043608" y="2430145"/>
          <a:ext cx="7200800" cy="2943073"/>
        </p:xfrm>
        <a:graphic>
          <a:graphicData uri="http://schemas.openxmlformats.org/drawingml/2006/table">
            <a:tbl>
              <a:tblPr firstRow="1" firstCol="1" bandRow="1">
                <a:tableStyleId>{5C22544A-7EE6-4342-B048-85BDC9FD1C3A}</a:tableStyleId>
              </a:tblPr>
              <a:tblGrid>
                <a:gridCol w="2190256"/>
                <a:gridCol w="657390"/>
                <a:gridCol w="751972"/>
                <a:gridCol w="2025323"/>
                <a:gridCol w="775423"/>
                <a:gridCol w="800436"/>
              </a:tblGrid>
              <a:tr h="824171">
                <a:tc>
                  <a:txBody>
                    <a:bodyPr/>
                    <a:lstStyle/>
                    <a:p>
                      <a:pPr>
                        <a:lnSpc>
                          <a:spcPct val="115000"/>
                        </a:lnSpc>
                        <a:spcAft>
                          <a:spcPts val="0"/>
                        </a:spcAft>
                      </a:pPr>
                      <a:r>
                        <a:rPr lang="fr-BE" sz="1100" dirty="0">
                          <a:solidFill>
                            <a:schemeClr val="tx1"/>
                          </a:solidFill>
                          <a:effectLst/>
                        </a:rPr>
                        <a:t>Échelle A</a:t>
                      </a:r>
                      <a:endParaRPr lang="fr-BE" sz="1100" dirty="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 </a:t>
                      </a:r>
                      <a:endParaRPr lang="fr-BE" sz="1100" dirty="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 cumulés</a:t>
                      </a:r>
                      <a:endParaRPr lang="fr-BE" sz="1100" dirty="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Échelle B</a:t>
                      </a:r>
                      <a:endParaRPr lang="fr-BE" sz="1100" dirty="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 </a:t>
                      </a:r>
                      <a:endParaRPr lang="fr-BE" sz="1100" dirty="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 cumulés</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Tout à fait d’accord</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20.3</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20.3</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Trop rapide</a:t>
                      </a:r>
                      <a:endParaRPr lang="fr-BE" sz="1100" dirty="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0.0</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0.0</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Plutôt d’accord</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60.8</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81.0</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a:solidFill>
                            <a:schemeClr val="tx1"/>
                          </a:solidFill>
                          <a:effectLst/>
                        </a:rPr>
                        <a:t>Rapide</a:t>
                      </a:r>
                      <a:endParaRPr lang="fr-BE" sz="110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21.5</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21.5</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Plutôt pas d’accord</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15.2</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96.2</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Adéquat</a:t>
                      </a:r>
                      <a:endParaRPr lang="fr-BE" sz="1100" dirty="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65.8</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87.3</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Pas du tout d’accord</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1.3</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97.5</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a:solidFill>
                            <a:schemeClr val="tx1"/>
                          </a:solidFill>
                          <a:effectLst/>
                        </a:rPr>
                        <a:t>Lent</a:t>
                      </a:r>
                      <a:endParaRPr lang="fr-BE" sz="110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8.9</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96.2</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 </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 </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 </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Trop lent</a:t>
                      </a:r>
                      <a:endParaRPr lang="fr-BE" sz="1100" dirty="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3.8</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100.0</a:t>
                      </a:r>
                      <a:endParaRPr lang="fr-BE" sz="1100" dirty="0">
                        <a:solidFill>
                          <a:schemeClr val="tx1"/>
                        </a:solidFill>
                        <a:effectLst/>
                        <a:latin typeface="Calibri"/>
                        <a:ea typeface="Calibri"/>
                        <a:cs typeface="Times New Roman"/>
                      </a:endParaRPr>
                    </a:p>
                  </a:txBody>
                  <a:tcPr marL="68580" marR="68580" marT="0" marB="0"/>
                </a:tc>
              </a:tr>
              <a:tr h="543464">
                <a:tc>
                  <a:txBody>
                    <a:bodyPr/>
                    <a:lstStyle/>
                    <a:p>
                      <a:pPr>
                        <a:lnSpc>
                          <a:spcPct val="115000"/>
                        </a:lnSpc>
                        <a:spcAft>
                          <a:spcPts val="0"/>
                        </a:spcAft>
                      </a:pPr>
                      <a:r>
                        <a:rPr lang="fr-BE" sz="1100">
                          <a:solidFill>
                            <a:schemeClr val="tx1"/>
                          </a:solidFill>
                          <a:effectLst/>
                        </a:rPr>
                        <a:t>Ne sait pas / non réponse</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2.5</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100.0</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a:solidFill>
                            <a:schemeClr val="tx1"/>
                          </a:solidFill>
                          <a:effectLst/>
                        </a:rPr>
                        <a:t>Ne sait pas / non réponse</a:t>
                      </a:r>
                      <a:endParaRPr lang="fr-BE" sz="110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0.0</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100.0</a:t>
                      </a:r>
                      <a:endParaRPr lang="fr-BE" sz="1100" dirty="0">
                        <a:solidFill>
                          <a:schemeClr val="tx1"/>
                        </a:solidFill>
                        <a:effectLst/>
                        <a:latin typeface="Calibri"/>
                        <a:ea typeface="Calibri"/>
                        <a:cs typeface="Times New Roman"/>
                      </a:endParaRPr>
                    </a:p>
                  </a:txBody>
                  <a:tcPr marL="68580" marR="68580" marT="0" marB="0"/>
                </a:tc>
              </a:tr>
              <a:tr h="262573">
                <a:tc>
                  <a:txBody>
                    <a:bodyPr/>
                    <a:lstStyle/>
                    <a:p>
                      <a:pPr>
                        <a:lnSpc>
                          <a:spcPct val="115000"/>
                        </a:lnSpc>
                        <a:spcAft>
                          <a:spcPts val="0"/>
                        </a:spcAft>
                      </a:pPr>
                      <a:r>
                        <a:rPr lang="fr-BE" sz="1100">
                          <a:solidFill>
                            <a:schemeClr val="tx1"/>
                          </a:solidFill>
                          <a:effectLst/>
                        </a:rPr>
                        <a:t>Total</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100.0</a:t>
                      </a:r>
                      <a:endParaRPr lang="fr-BE" sz="1100" dirty="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a:solidFill>
                            <a:schemeClr val="tx1"/>
                          </a:solidFill>
                          <a:effectLst/>
                        </a:rPr>
                        <a:t> </a:t>
                      </a:r>
                      <a:endParaRPr lang="fr-BE" sz="1100">
                        <a:solidFill>
                          <a:schemeClr val="tx1"/>
                        </a:solidFill>
                        <a:effectLst/>
                        <a:latin typeface="Calibri"/>
                        <a:ea typeface="Calibri"/>
                        <a:cs typeface="Times New Roman"/>
                      </a:endParaRPr>
                    </a:p>
                  </a:txBody>
                  <a:tcPr marL="68580" marR="68580" marT="0" marB="0"/>
                </a:tc>
                <a:tc>
                  <a:txBody>
                    <a:bodyPr/>
                    <a:lstStyle/>
                    <a:p>
                      <a:pPr>
                        <a:lnSpc>
                          <a:spcPct val="115000"/>
                        </a:lnSpc>
                        <a:spcAft>
                          <a:spcPts val="0"/>
                        </a:spcAft>
                      </a:pPr>
                      <a:r>
                        <a:rPr lang="fr-BE" sz="1100" dirty="0">
                          <a:solidFill>
                            <a:schemeClr val="tx1"/>
                          </a:solidFill>
                          <a:effectLst/>
                        </a:rPr>
                        <a:t>Total</a:t>
                      </a:r>
                      <a:endParaRPr lang="fr-BE" sz="1100" dirty="0">
                        <a:solidFill>
                          <a:schemeClr val="tx1"/>
                        </a:solidFill>
                        <a:effectLst/>
                        <a:latin typeface="Calibri"/>
                        <a:ea typeface="Calibri"/>
                        <a:cs typeface="Times New Roman"/>
                      </a:endParaRPr>
                    </a:p>
                  </a:txBody>
                  <a:tcPr marL="68580" marR="68580" marT="0" marB="0">
                    <a:solidFill>
                      <a:schemeClr val="accent1"/>
                    </a:solidFill>
                  </a:tcPr>
                </a:tc>
                <a:tc>
                  <a:txBody>
                    <a:bodyPr/>
                    <a:lstStyle/>
                    <a:p>
                      <a:pPr algn="r">
                        <a:lnSpc>
                          <a:spcPct val="115000"/>
                        </a:lnSpc>
                        <a:spcAft>
                          <a:spcPts val="0"/>
                        </a:spcAft>
                      </a:pPr>
                      <a:r>
                        <a:rPr lang="fr-BE" sz="1100">
                          <a:solidFill>
                            <a:schemeClr val="tx1"/>
                          </a:solidFill>
                          <a:effectLst/>
                        </a:rPr>
                        <a:t>100.0</a:t>
                      </a:r>
                      <a:endParaRPr lang="fr-BE" sz="1100">
                        <a:solidFill>
                          <a:schemeClr val="tx1"/>
                        </a:solidFill>
                        <a:effectLst/>
                        <a:latin typeface="Calibri"/>
                        <a:ea typeface="Calibri"/>
                        <a:cs typeface="Times New Roman"/>
                      </a:endParaRPr>
                    </a:p>
                  </a:txBody>
                  <a:tcPr marL="68580" marR="68580" marT="0" marB="0"/>
                </a:tc>
                <a:tc>
                  <a:txBody>
                    <a:bodyPr/>
                    <a:lstStyle/>
                    <a:p>
                      <a:pPr algn="r">
                        <a:lnSpc>
                          <a:spcPct val="115000"/>
                        </a:lnSpc>
                        <a:spcAft>
                          <a:spcPts val="0"/>
                        </a:spcAft>
                      </a:pPr>
                      <a:r>
                        <a:rPr lang="fr-BE" sz="1100" dirty="0">
                          <a:solidFill>
                            <a:schemeClr val="tx1"/>
                          </a:solidFill>
                          <a:effectLst/>
                        </a:rPr>
                        <a:t> </a:t>
                      </a:r>
                      <a:endParaRPr lang="fr-BE" sz="1100" dirty="0">
                        <a:solidFill>
                          <a:schemeClr val="tx1"/>
                        </a:solidFill>
                        <a:effectLst/>
                        <a:latin typeface="Calibri"/>
                        <a:ea typeface="Calibri"/>
                        <a:cs typeface="Times New Roman"/>
                      </a:endParaRPr>
                    </a:p>
                  </a:txBody>
                  <a:tcPr marL="68580" marR="6858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a:t>
            </a:fld>
            <a:endParaRPr lang="fr-BE"/>
          </a:p>
        </p:txBody>
      </p:sp>
      <p:sp>
        <p:nvSpPr>
          <p:cNvPr id="7" name="Rectangle 1"/>
          <p:cNvSpPr>
            <a:spLocks noChangeArrowheads="1"/>
          </p:cNvSpPr>
          <p:nvPr/>
        </p:nvSpPr>
        <p:spPr bwMode="auto">
          <a:xfrm>
            <a:off x="971600" y="1847583"/>
            <a:ext cx="5441726" cy="6771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BE" altLang="fr-FR" sz="2000" b="0" i="0" u="none" strike="noStrike" cap="none" normalizeH="0" baseline="0" dirty="0" smtClean="0">
                <a:ln>
                  <a:noFill/>
                </a:ln>
                <a:solidFill>
                  <a:schemeClr val="tx1"/>
                </a:solidFill>
                <a:effectLst/>
                <a:latin typeface="Calibri" pitchFamily="34" charset="0"/>
                <a:ea typeface="Calibri" pitchFamily="34" charset="0"/>
                <a:cs typeface="Times New Roman" pitchFamily="18" charset="0"/>
              </a:rPr>
              <a:t>Évaluation du rythme d’un cours</a:t>
            </a:r>
            <a:endParaRPr kumimoji="0" lang="fr-BE" altLang="fr-FR" sz="20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281627363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416942" cy="601136"/>
          </a:xfrm>
        </p:spPr>
        <p:txBody>
          <a:bodyPr>
            <a:normAutofit fontScale="90000"/>
          </a:bodyPr>
          <a:lstStyle/>
          <a:p>
            <a:r>
              <a:rPr lang="fr-BE" dirty="0" smtClean="0"/>
              <a:t>Un F équivalent au t de </a:t>
            </a:r>
            <a:r>
              <a:rPr lang="fr-BE" dirty="0" err="1"/>
              <a:t>S</a:t>
            </a:r>
            <a:r>
              <a:rPr lang="fr-BE" dirty="0" err="1" smtClean="0"/>
              <a:t>tudent</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755576" y="1628800"/>
                <a:ext cx="7632964" cy="4203829"/>
              </a:xfrm>
            </p:spPr>
            <p:txBody>
              <a:bodyPr>
                <a:normAutofit fontScale="92500"/>
              </a:bodyPr>
              <a:lstStyle/>
              <a:p>
                <a:r>
                  <a:rPr lang="fr-BE" dirty="0" smtClean="0"/>
                  <a:t>La statistique F produite par l’ANOVA calcule le rapport entre la variabilité intergroupes et la variabilité intragroupes</a:t>
                </a:r>
              </a:p>
              <a:p>
                <a:r>
                  <a:rPr lang="fr-BE" dirty="0" smtClean="0"/>
                  <a:t>F = </a:t>
                </a:r>
                <a14:m>
                  <m:oMath xmlns:m="http://schemas.openxmlformats.org/officeDocument/2006/math">
                    <m:f>
                      <m:fPr>
                        <m:ctrlPr>
                          <a:rPr lang="fr-BE" i="1" smtClean="0">
                            <a:latin typeface="Cambria Math" panose="02040503050406030204" pitchFamily="18" charset="0"/>
                          </a:rPr>
                        </m:ctrlPr>
                      </m:fPr>
                      <m:num>
                        <m:f>
                          <m:fPr>
                            <m:type m:val="skw"/>
                            <m:ctrlPr>
                              <a:rPr lang="fr-BE" i="1">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𝑁</m:t>
                                    </m:r>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num>
                          <m:den>
                            <m:r>
                              <a:rPr lang="fr-BE" i="1">
                                <a:latin typeface="Cambria Math"/>
                              </a:rPr>
                              <m:t>𝑘</m:t>
                            </m:r>
                            <m:r>
                              <a:rPr lang="fr-BE" i="1">
                                <a:latin typeface="Cambria Math"/>
                              </a:rPr>
                              <m:t>−1</m:t>
                            </m:r>
                          </m:den>
                        </m:f>
                      </m:num>
                      <m:den>
                        <m:f>
                          <m:fPr>
                            <m:type m:val="skw"/>
                            <m:ctrlPr>
                              <a:rPr lang="fr-BE" i="1">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m:t>
                                    </m:r>
                                    <m:r>
                                      <a:rPr lang="fr-BE" i="1">
                                        <a:latin typeface="Cambria Math"/>
                                      </a:rPr>
                                      <m:t>𝑋𝑖</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e>
                                  <m:sup>
                                    <m:r>
                                      <a:rPr lang="fr-BE" i="1">
                                        <a:latin typeface="Cambria Math"/>
                                      </a:rPr>
                                      <m:t>2</m:t>
                                    </m:r>
                                  </m:sup>
                                </m:sSup>
                              </m:e>
                            </m:nary>
                          </m:num>
                          <m:den>
                            <m:r>
                              <a:rPr lang="fr-BE" i="1">
                                <a:latin typeface="Cambria Math"/>
                              </a:rPr>
                              <m:t>𝑛</m:t>
                            </m:r>
                            <m:r>
                              <a:rPr lang="fr-BE" i="1">
                                <a:latin typeface="Cambria Math"/>
                              </a:rPr>
                              <m:t>−</m:t>
                            </m:r>
                            <m:r>
                              <a:rPr lang="fr-BE" i="1">
                                <a:latin typeface="Cambria Math"/>
                              </a:rPr>
                              <m:t>𝑘</m:t>
                            </m:r>
                          </m:den>
                        </m:f>
                      </m:den>
                    </m:f>
                  </m:oMath>
                </a14:m>
                <a:endParaRPr lang="fr-BE" dirty="0" smtClean="0"/>
              </a:p>
              <a:p>
                <a:r>
                  <a:rPr lang="fr-BE" dirty="0" smtClean="0"/>
                  <a:t>Si les moyennes des groupes sont identiques… F = 0</a:t>
                </a:r>
              </a:p>
              <a:p>
                <a:r>
                  <a:rPr lang="fr-BE" dirty="0" smtClean="0"/>
                  <a:t>Plus les moyennes des groupes sont différentes, plus F est grand</a:t>
                </a:r>
              </a:p>
              <a:p>
                <a:r>
                  <a:rPr lang="fr-BE" dirty="0" smtClean="0"/>
                  <a:t>S’il n’y a que 2 groupes, t et F sont équivalent, car </a:t>
                </a:r>
                <a:br>
                  <a:rPr lang="fr-BE" dirty="0" smtClean="0"/>
                </a:br>
                <a:r>
                  <a:rPr lang="fr-BE" dirty="0" smtClean="0"/>
                  <a:t>t = </a:t>
                </a:r>
                <a14:m>
                  <m:oMath xmlns:m="http://schemas.openxmlformats.org/officeDocument/2006/math">
                    <m:rad>
                      <m:radPr>
                        <m:degHide m:val="on"/>
                        <m:ctrlPr>
                          <a:rPr lang="fr-BE" i="1" smtClean="0">
                            <a:latin typeface="Cambria Math" panose="02040503050406030204" pitchFamily="18" charset="0"/>
                          </a:rPr>
                        </m:ctrlPr>
                      </m:radPr>
                      <m:deg/>
                      <m:e>
                        <m:r>
                          <a:rPr lang="fr-BE" b="0" i="1" smtClean="0">
                            <a:latin typeface="Cambria Math"/>
                          </a:rPr>
                          <m:t>𝐹</m:t>
                        </m:r>
                      </m:e>
                    </m:rad>
                  </m:oMath>
                </a14:m>
                <a:r>
                  <a:rPr lang="fr-BE" dirty="0" smtClean="0"/>
                  <a:t> à 2 dl.</a:t>
                </a:r>
              </a:p>
              <a:p>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755576" y="1628800"/>
                <a:ext cx="7632964" cy="4203829"/>
              </a:xfrm>
              <a:blipFill rotWithShape="0">
                <a:blip r:embed="rId2"/>
                <a:stretch>
                  <a:fillRect t="-1014" r="-80"/>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180</a:t>
            </a:fld>
            <a:endParaRPr lang="fr-BE"/>
          </a:p>
        </p:txBody>
      </p:sp>
    </p:spTree>
    <p:extLst>
      <p:ext uri="{BB962C8B-B14F-4D97-AF65-F5344CB8AC3E}">
        <p14:creationId xmlns:p14="http://schemas.microsoft.com/office/powerpoint/2010/main" val="4199225427"/>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rmAutofit fontScale="90000"/>
          </a:bodyPr>
          <a:lstStyle/>
          <a:p>
            <a:r>
              <a:rPr lang="fr-BE" dirty="0" smtClean="0"/>
              <a:t>La mesure de l’effet de la variable indépendante</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2226808"/>
                <a:ext cx="7100108" cy="3605821"/>
              </a:xfrm>
            </p:spPr>
            <p:txBody>
              <a:bodyPr/>
              <a:lstStyle/>
              <a:p>
                <a:r>
                  <a:rPr lang="fr-BE" dirty="0" smtClean="0"/>
                  <a:t>R</a:t>
                </a:r>
                <a:r>
                  <a:rPr lang="fr-BE" baseline="30000" dirty="0" smtClean="0"/>
                  <a:t>2</a:t>
                </a:r>
                <a:r>
                  <a:rPr lang="fr-BE" dirty="0" smtClean="0"/>
                  <a:t> ou E</a:t>
                </a:r>
                <a:r>
                  <a:rPr lang="fr-BE" baseline="30000" dirty="0" smtClean="0"/>
                  <a:t>2</a:t>
                </a:r>
                <a:r>
                  <a:rPr lang="fr-BE" dirty="0" smtClean="0"/>
                  <a:t> = </a:t>
                </a:r>
                <a14:m>
                  <m:oMath xmlns:m="http://schemas.openxmlformats.org/officeDocument/2006/math">
                    <m:f>
                      <m:fPr>
                        <m:ctrlPr>
                          <a:rPr lang="fr-BE" i="1" smtClean="0">
                            <a:latin typeface="Cambria Math" panose="02040503050406030204" pitchFamily="18" charset="0"/>
                          </a:rPr>
                        </m:ctrlPr>
                      </m:fPr>
                      <m:num>
                        <m:r>
                          <a:rPr lang="fr-BE" b="0" i="1" smtClean="0">
                            <a:latin typeface="Cambria Math"/>
                          </a:rPr>
                          <m:t>𝑆𝑜𝑚𝑚𝑒</m:t>
                        </m:r>
                        <m:r>
                          <a:rPr lang="fr-BE" b="0" i="1" smtClean="0">
                            <a:latin typeface="Cambria Math"/>
                          </a:rPr>
                          <m:t> </m:t>
                        </m:r>
                        <m:r>
                          <a:rPr lang="fr-BE" b="0" i="1" smtClean="0">
                            <a:latin typeface="Cambria Math"/>
                          </a:rPr>
                          <m:t>𝑑𝑒𝑠</m:t>
                        </m:r>
                        <m:r>
                          <a:rPr lang="fr-BE" b="0" i="1" smtClean="0">
                            <a:latin typeface="Cambria Math"/>
                          </a:rPr>
                          <m:t> </m:t>
                        </m:r>
                        <m:r>
                          <a:rPr lang="fr-BE" b="0" i="1" smtClean="0">
                            <a:latin typeface="Cambria Math"/>
                          </a:rPr>
                          <m:t>𝑐𝑎𝑟𝑟</m:t>
                        </m:r>
                        <m:r>
                          <a:rPr lang="fr-BE" b="0" i="1" smtClean="0">
                            <a:latin typeface="Cambria Math"/>
                          </a:rPr>
                          <m:t>é</m:t>
                        </m:r>
                        <m:r>
                          <a:rPr lang="fr-BE" b="0" i="1" smtClean="0">
                            <a:latin typeface="Cambria Math"/>
                          </a:rPr>
                          <m:t>𝑠</m:t>
                        </m:r>
                        <m:r>
                          <a:rPr lang="fr-BE" b="0" i="1" smtClean="0">
                            <a:latin typeface="Cambria Math"/>
                          </a:rPr>
                          <m:t> </m:t>
                        </m:r>
                        <m:r>
                          <a:rPr lang="fr-BE" b="0" i="1" smtClean="0">
                            <a:latin typeface="Cambria Math"/>
                          </a:rPr>
                          <m:t>𝑖𝑛𝑡𝑒𝑟𝑔𝑟𝑜𝑢𝑝𝑒</m:t>
                        </m:r>
                      </m:num>
                      <m:den>
                        <m:r>
                          <a:rPr lang="fr-BE" b="0" i="1" smtClean="0">
                            <a:latin typeface="Cambria Math"/>
                          </a:rPr>
                          <m:t>𝑆𝑜𝑚𝑚𝑒</m:t>
                        </m:r>
                        <m:r>
                          <a:rPr lang="fr-BE" b="0" i="1" smtClean="0">
                            <a:latin typeface="Cambria Math"/>
                          </a:rPr>
                          <m:t> </m:t>
                        </m:r>
                        <m:r>
                          <a:rPr lang="fr-BE" b="0" i="1" smtClean="0">
                            <a:latin typeface="Cambria Math"/>
                          </a:rPr>
                          <m:t>𝑡𝑜𝑡𝑎𝑙𝑒</m:t>
                        </m:r>
                        <m:r>
                          <a:rPr lang="fr-BE" b="0" i="1" smtClean="0">
                            <a:latin typeface="Cambria Math"/>
                          </a:rPr>
                          <m:t> </m:t>
                        </m:r>
                        <m:r>
                          <a:rPr lang="fr-BE" b="0" i="1" smtClean="0">
                            <a:latin typeface="Cambria Math"/>
                          </a:rPr>
                          <m:t>𝑑𝑒𝑠</m:t>
                        </m:r>
                        <m:r>
                          <a:rPr lang="fr-BE" b="0" i="1" smtClean="0">
                            <a:latin typeface="Cambria Math"/>
                          </a:rPr>
                          <m:t> </m:t>
                        </m:r>
                        <m:r>
                          <a:rPr lang="fr-BE" b="0" i="1" smtClean="0">
                            <a:latin typeface="Cambria Math"/>
                          </a:rPr>
                          <m:t>𝑐𝑎𝑟𝑟</m:t>
                        </m:r>
                        <m:r>
                          <a:rPr lang="fr-BE" b="0" i="1" smtClean="0">
                            <a:latin typeface="Cambria Math"/>
                          </a:rPr>
                          <m:t>é</m:t>
                        </m:r>
                        <m:r>
                          <a:rPr lang="fr-BE" b="0" i="1" smtClean="0">
                            <a:latin typeface="Cambria Math"/>
                          </a:rPr>
                          <m:t>𝑠</m:t>
                        </m:r>
                      </m:den>
                    </m:f>
                  </m:oMath>
                </a14:m>
                <a:r>
                  <a:rPr lang="fr-BE" dirty="0" smtClean="0"/>
                  <a:t> </a:t>
                </a:r>
              </a:p>
              <a:p>
                <a:r>
                  <a:rPr lang="fr-BE" dirty="0" smtClean="0"/>
                  <a:t>E</a:t>
                </a:r>
                <a:r>
                  <a:rPr lang="fr-BE" baseline="30000" dirty="0" smtClean="0"/>
                  <a:t>2</a:t>
                </a:r>
                <a:r>
                  <a:rPr lang="fr-BE" dirty="0" smtClean="0"/>
                  <a:t> </a:t>
                </a:r>
                <a:r>
                  <a:rPr lang="fr-BE" dirty="0"/>
                  <a:t>= </a:t>
                </a:r>
                <a14:m>
                  <m:oMath xmlns:m="http://schemas.openxmlformats.org/officeDocument/2006/math">
                    <m:f>
                      <m:fPr>
                        <m:ctrlPr>
                          <a:rPr lang="fr-BE" i="1">
                            <a:latin typeface="Cambria Math" panose="02040503050406030204" pitchFamily="18" charset="0"/>
                          </a:rPr>
                        </m:ctrlPr>
                      </m:fPr>
                      <m:num>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𝑁</m:t>
                                </m:r>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num>
                      <m:den>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m:t>
                                </m:r>
                                <m:r>
                                  <a:rPr lang="fr-BE" i="1">
                                    <a:latin typeface="Cambria Math"/>
                                  </a:rPr>
                                  <m:t>𝑋𝑖</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den>
                    </m:f>
                  </m:oMath>
                </a14:m>
                <a:endParaRPr lang="fr-BE" dirty="0"/>
              </a:p>
              <a:p>
                <a:r>
                  <a:rPr lang="fr-BE" dirty="0" smtClean="0"/>
                  <a:t>E</a:t>
                </a:r>
                <a:r>
                  <a:rPr lang="fr-BE" baseline="30000" dirty="0" smtClean="0"/>
                  <a:t>2</a:t>
                </a:r>
                <a:r>
                  <a:rPr lang="fr-BE" dirty="0" smtClean="0"/>
                  <a:t> mesure la proportion de la variance expliquée par la variable indépendante ; c’est donc une mesure de la réduction de l’erreur de prédiction lorsque l’on connait la moyenne des groupes</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2226808"/>
                <a:ext cx="7100108" cy="3605821"/>
              </a:xfrm>
              <a:blipFill rotWithShape="0">
                <a:blip r:embed="rId2"/>
                <a:stretch>
                  <a:fillRect r="-1116"/>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181</a:t>
            </a:fld>
            <a:endParaRPr lang="fr-BE"/>
          </a:p>
        </p:txBody>
      </p:sp>
    </p:spTree>
    <p:extLst>
      <p:ext uri="{BB962C8B-B14F-4D97-AF65-F5344CB8AC3E}">
        <p14:creationId xmlns:p14="http://schemas.microsoft.com/office/powerpoint/2010/main" val="4090391531"/>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lstStyle/>
          <a:p>
            <a:r>
              <a:rPr lang="fr-BE" dirty="0" smtClean="0"/>
              <a:t>3 mises en garde</a:t>
            </a:r>
            <a:endParaRPr lang="fr-BE" dirty="0"/>
          </a:p>
        </p:txBody>
      </p:sp>
      <p:sp>
        <p:nvSpPr>
          <p:cNvPr id="3" name="Espace réservé du contenu 2"/>
          <p:cNvSpPr>
            <a:spLocks noGrp="1"/>
          </p:cNvSpPr>
          <p:nvPr>
            <p:ph idx="1"/>
          </p:nvPr>
        </p:nvSpPr>
        <p:spPr/>
        <p:txBody>
          <a:bodyPr>
            <a:normAutofit fontScale="92500" lnSpcReduction="20000"/>
          </a:bodyPr>
          <a:lstStyle/>
          <a:p>
            <a:r>
              <a:rPr lang="fr-BE" dirty="0" smtClean="0"/>
              <a:t>1. Un F statistiquement significatif n’implique pas que toutes les moyennes soient différentes les unes des autres</a:t>
            </a:r>
          </a:p>
          <a:p>
            <a:pPr lvl="1"/>
            <a:r>
              <a:rPr lang="fr-BE" dirty="0" smtClean="0"/>
              <a:t>&gt;&gt;&gt; Test post-hoc</a:t>
            </a:r>
          </a:p>
          <a:p>
            <a:r>
              <a:rPr lang="fr-BE" dirty="0" smtClean="0"/>
              <a:t>2. Le test F dépend du nombre de cas et est vite significatif lorsque les échantillons sont grands (un F significatif ne veut pas dire important!!!)</a:t>
            </a:r>
          </a:p>
          <a:p>
            <a:r>
              <a:rPr lang="fr-BE" dirty="0" smtClean="0"/>
              <a:t>3. Un F statistiquement significatif ne veut pas dire qu’il y a nécessairement une relation causale entre les 2 variables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182</a:t>
            </a:fld>
            <a:endParaRPr lang="fr-BE"/>
          </a:p>
        </p:txBody>
      </p:sp>
    </p:spTree>
    <p:extLst>
      <p:ext uri="{BB962C8B-B14F-4D97-AF65-F5344CB8AC3E}">
        <p14:creationId xmlns:p14="http://schemas.microsoft.com/office/powerpoint/2010/main" val="275411623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836712"/>
            <a:ext cx="7632848" cy="1143000"/>
          </a:xfrm>
        </p:spPr>
        <p:txBody>
          <a:bodyPr>
            <a:normAutofit fontScale="90000"/>
          </a:bodyPr>
          <a:lstStyle/>
          <a:p>
            <a:r>
              <a:rPr lang="fr-BE" dirty="0" smtClean="0"/>
              <a:t>Exemple : L’homosexualité et les orientations politiques </a:t>
            </a:r>
            <a:endParaRPr lang="fr-BE" sz="2200"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65643976"/>
              </p:ext>
            </p:extLst>
          </p:nvPr>
        </p:nvGraphicFramePr>
        <p:xfrm>
          <a:off x="395536" y="2420888"/>
          <a:ext cx="8352927" cy="3861395"/>
        </p:xfrm>
        <a:graphic>
          <a:graphicData uri="http://schemas.openxmlformats.org/drawingml/2006/table">
            <a:tbl>
              <a:tblPr>
                <a:tableStyleId>{5C22544A-7EE6-4342-B048-85BDC9FD1C3A}</a:tableStyleId>
              </a:tblPr>
              <a:tblGrid>
                <a:gridCol w="1099068"/>
                <a:gridCol w="1099069"/>
                <a:gridCol w="626082"/>
                <a:gridCol w="735950"/>
                <a:gridCol w="870860"/>
                <a:gridCol w="870860"/>
                <a:gridCol w="870860"/>
                <a:gridCol w="870860"/>
                <a:gridCol w="654659"/>
                <a:gridCol w="654659"/>
              </a:tblGrid>
              <a:tr h="264728">
                <a:tc gridSpan="10">
                  <a:txBody>
                    <a:bodyPr/>
                    <a:lstStyle/>
                    <a:p>
                      <a:pPr marL="38100" marR="38100" algn="ctr">
                        <a:lnSpc>
                          <a:spcPct val="115000"/>
                        </a:lnSpc>
                        <a:spcAft>
                          <a:spcPts val="0"/>
                        </a:spcAft>
                      </a:pPr>
                      <a:r>
                        <a:rPr lang="fr-FR" sz="1800" dirty="0">
                          <a:effectLst/>
                        </a:rPr>
                        <a:t>Descriptives</a:t>
                      </a:r>
                      <a:endParaRPr lang="fr-BE" sz="18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814344">
                <a:tc rowSpan="2" gridSpan="2">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rowSpan="2" hMerge="1">
                  <a:txBody>
                    <a:bodyPr/>
                    <a:lstStyle/>
                    <a:p>
                      <a:endParaRPr lang="fr-BE"/>
                    </a:p>
                  </a:txBody>
                  <a:tcPr/>
                </a:tc>
                <a:tc rowSpan="2">
                  <a:txBody>
                    <a:bodyPr/>
                    <a:lstStyle/>
                    <a:p>
                      <a:pPr marL="38100" marR="38100" algn="ctr">
                        <a:lnSpc>
                          <a:spcPct val="115000"/>
                        </a:lnSpc>
                        <a:spcAft>
                          <a:spcPts val="0"/>
                        </a:spcAft>
                      </a:pPr>
                      <a:r>
                        <a:rPr lang="fr-FR" sz="1800" dirty="0">
                          <a:effectLst/>
                        </a:rPr>
                        <a:t>N</a:t>
                      </a:r>
                      <a:endParaRPr lang="fr-BE" sz="18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Moyenne</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dirty="0">
                          <a:effectLst/>
                        </a:rPr>
                        <a:t>Ecart-type</a:t>
                      </a:r>
                      <a:endParaRPr lang="fr-BE" sz="18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dirty="0">
                          <a:effectLst/>
                        </a:rPr>
                        <a:t>Erreur standard</a:t>
                      </a:r>
                      <a:endParaRPr lang="fr-BE" sz="1800" dirty="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800">
                          <a:effectLst/>
                        </a:rPr>
                        <a:t>Intervalle de confiance à 95% pour la moyenne</a:t>
                      </a:r>
                      <a:endParaRPr lang="fr-BE" sz="1800">
                        <a:solidFill>
                          <a:srgbClr val="000000"/>
                        </a:solidFill>
                        <a:effectLst/>
                        <a:latin typeface="Courier New"/>
                        <a:ea typeface="MS Mincho"/>
                      </a:endParaRPr>
                    </a:p>
                  </a:txBody>
                  <a:tcPr marL="0" marR="0" marT="0" marB="0" anchor="b"/>
                </a:tc>
                <a:tc hMerge="1">
                  <a:txBody>
                    <a:bodyPr/>
                    <a:lstStyle/>
                    <a:p>
                      <a:endParaRPr lang="fr-BE"/>
                    </a:p>
                  </a:txBody>
                  <a:tcPr/>
                </a:tc>
                <a:tc rowSpan="2">
                  <a:txBody>
                    <a:bodyPr/>
                    <a:lstStyle/>
                    <a:p>
                      <a:pPr marL="38100" marR="38100" algn="ctr">
                        <a:lnSpc>
                          <a:spcPct val="115000"/>
                        </a:lnSpc>
                        <a:spcAft>
                          <a:spcPts val="0"/>
                        </a:spcAft>
                      </a:pPr>
                      <a:r>
                        <a:rPr lang="fr-FR" sz="1800" dirty="0" smtClean="0">
                          <a:effectLst/>
                        </a:rPr>
                        <a:t>Minimum</a:t>
                      </a:r>
                      <a:endParaRPr lang="fr-BE" sz="18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dirty="0" smtClean="0">
                          <a:effectLst/>
                        </a:rPr>
                        <a:t>Maximum</a:t>
                      </a:r>
                      <a:endParaRPr lang="fr-BE" sz="1800" dirty="0">
                        <a:solidFill>
                          <a:srgbClr val="000000"/>
                        </a:solidFill>
                        <a:effectLst/>
                        <a:latin typeface="Courier New"/>
                        <a:ea typeface="MS Mincho"/>
                      </a:endParaRPr>
                    </a:p>
                  </a:txBody>
                  <a:tcPr marL="0" marR="0" marT="0" marB="0" anchor="b"/>
                </a:tc>
              </a:tr>
              <a:tr h="539536">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800" dirty="0">
                          <a:effectLst/>
                        </a:rPr>
                        <a:t>Borne inférieure</a:t>
                      </a:r>
                      <a:endParaRPr lang="fr-BE" sz="18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Borne supérieure</a:t>
                      </a:r>
                      <a:endParaRPr lang="fr-BE" sz="1800">
                        <a:solidFill>
                          <a:srgbClr val="000000"/>
                        </a:solidFill>
                        <a:effectLst/>
                        <a:latin typeface="Courier New"/>
                        <a:ea typeface="MS Mincho"/>
                      </a:endParaRPr>
                    </a:p>
                  </a:txBody>
                  <a:tcPr marL="0" marR="0" marT="0" marB="0" anchor="b"/>
                </a:tc>
                <a:tc vMerge="1">
                  <a:txBody>
                    <a:bodyPr/>
                    <a:lstStyle/>
                    <a:p>
                      <a:endParaRPr lang="fr-BE"/>
                    </a:p>
                  </a:txBody>
                  <a:tcPr/>
                </a:tc>
                <a:tc vMerge="1">
                  <a:txBody>
                    <a:bodyPr/>
                    <a:lstStyle/>
                    <a:p>
                      <a:endParaRPr lang="fr-BE"/>
                    </a:p>
                  </a:txBody>
                  <a:tcPr/>
                </a:tc>
              </a:tr>
              <a:tr h="391247">
                <a:tc rowSpan="4">
                  <a:txBody>
                    <a:bodyPr/>
                    <a:lstStyle/>
                    <a:p>
                      <a:pPr marL="38100" marR="38100">
                        <a:lnSpc>
                          <a:spcPct val="115000"/>
                        </a:lnSpc>
                        <a:spcAft>
                          <a:spcPts val="0"/>
                        </a:spcAft>
                      </a:pPr>
                      <a:r>
                        <a:rPr lang="en-GB" sz="1800" dirty="0">
                          <a:effectLst/>
                        </a:rPr>
                        <a:t>do you justify: </a:t>
                      </a:r>
                      <a:r>
                        <a:rPr lang="en-GB" sz="1800" dirty="0" smtClean="0">
                          <a:effectLst/>
                        </a:rPr>
                        <a:t>homo-sexuality</a:t>
                      </a:r>
                      <a:endParaRPr lang="fr-BE" sz="18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dirty="0">
                          <a:effectLst/>
                        </a:rPr>
                        <a:t>Gauche</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283</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6,21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3,050</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,181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5,85</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6,57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a:t>
                      </a:r>
                      <a:endParaRPr lang="fr-BE" sz="1800">
                        <a:solidFill>
                          <a:srgbClr val="000000"/>
                        </a:solidFill>
                        <a:effectLst/>
                        <a:latin typeface="Courier New"/>
                        <a:ea typeface="MS Mincho"/>
                      </a:endParaRPr>
                    </a:p>
                  </a:txBody>
                  <a:tcPr marL="0" marR="0" marT="0" marB="0"/>
                </a:tc>
              </a:tr>
              <a:tr h="264728">
                <a:tc vMerge="1">
                  <a:txBody>
                    <a:bodyPr/>
                    <a:lstStyle/>
                    <a:p>
                      <a:endParaRPr lang="fr-BE"/>
                    </a:p>
                  </a:txBody>
                  <a:tcPr/>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975</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5,86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2,970</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,095</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5,67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6,04</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a:t>
                      </a:r>
                      <a:endParaRPr lang="fr-BE" sz="1800">
                        <a:solidFill>
                          <a:srgbClr val="000000"/>
                        </a:solidFill>
                        <a:effectLst/>
                        <a:latin typeface="Courier New"/>
                        <a:ea typeface="MS Mincho"/>
                      </a:endParaRPr>
                    </a:p>
                  </a:txBody>
                  <a:tcPr marL="0" marR="0" marT="0" marB="0"/>
                </a:tc>
              </a:tr>
              <a:tr h="264728">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151</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5,40</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3,000</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,244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4,92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5,89</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a:t>
                      </a:r>
                      <a:endParaRPr lang="fr-BE" sz="1800">
                        <a:solidFill>
                          <a:srgbClr val="000000"/>
                        </a:solidFill>
                        <a:effectLst/>
                        <a:latin typeface="Courier New"/>
                        <a:ea typeface="MS Mincho"/>
                      </a:endParaRPr>
                    </a:p>
                  </a:txBody>
                  <a:tcPr marL="0" marR="0" marT="0" marB="0"/>
                </a:tc>
              </a:tr>
              <a:tr h="264728">
                <a:tc vMerge="1">
                  <a:txBody>
                    <a:bodyPr/>
                    <a:lstStyle/>
                    <a:p>
                      <a:endParaRPr lang="fr-BE"/>
                    </a:p>
                  </a:txBody>
                  <a:tcPr/>
                </a:tc>
                <a:tc>
                  <a:txBody>
                    <a:bodyPr/>
                    <a:lstStyle/>
                    <a:p>
                      <a:pPr marL="38100" marR="38100">
                        <a:lnSpc>
                          <a:spcPct val="115000"/>
                        </a:lnSpc>
                        <a:spcAft>
                          <a:spcPts val="0"/>
                        </a:spcAft>
                      </a:pPr>
                      <a:r>
                        <a:rPr lang="fr-FR" sz="1800">
                          <a:effectLst/>
                        </a:rPr>
                        <a:t>Total</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1409</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5,88</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2,995</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,080</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5,72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6,04</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10</a:t>
                      </a:r>
                      <a:endParaRPr lang="fr-BE" sz="1800" dirty="0">
                        <a:solidFill>
                          <a:srgbClr val="000000"/>
                        </a:solidFill>
                        <a:effectLst/>
                        <a:latin typeface="Courier New"/>
                        <a:ea typeface="MS Mincho"/>
                      </a:endParaRPr>
                    </a:p>
                  </a:txBody>
                  <a:tcPr marL="0" marR="0" marT="0" marB="0"/>
                </a:tc>
              </a:tr>
            </a:tbl>
          </a:graphicData>
        </a:graphic>
      </p:graphicFrame>
      <p:sp>
        <p:nvSpPr>
          <p:cNvPr id="5" name="Espace réservé du numéro de diapositive 4"/>
          <p:cNvSpPr>
            <a:spLocks noGrp="1"/>
          </p:cNvSpPr>
          <p:nvPr>
            <p:ph type="sldNum" sz="quarter" idx="12"/>
          </p:nvPr>
        </p:nvSpPr>
        <p:spPr/>
        <p:txBody>
          <a:bodyPr/>
          <a:lstStyle/>
          <a:p>
            <a:fld id="{8B86615E-E714-4BC7-954C-DDBB76C3CC62}" type="slidenum">
              <a:rPr lang="fr-BE" smtClean="0"/>
              <a:t>183</a:t>
            </a:fld>
            <a:endParaRPr lang="fr-BE"/>
          </a:p>
        </p:txBody>
      </p:sp>
      <p:sp>
        <p:nvSpPr>
          <p:cNvPr id="7" name="Rectangle 1"/>
          <p:cNvSpPr>
            <a:spLocks noChangeArrowheads="1"/>
          </p:cNvSpPr>
          <p:nvPr/>
        </p:nvSpPr>
        <p:spPr bwMode="auto">
          <a:xfrm>
            <a:off x="755576" y="198884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ja-JP" sz="1300" b="1" i="0" u="none" strike="noStrike" cap="none" normalizeH="0" baseline="0" dirty="0" smtClean="0">
                <a:ln>
                  <a:noFill/>
                </a:ln>
                <a:solidFill>
                  <a:srgbClr val="000000"/>
                </a:solidFill>
                <a:effectLst/>
                <a:latin typeface="Arial" pitchFamily="34" charset="0"/>
                <a:ea typeface="MS Mincho" pitchFamily="49" charset="-128"/>
                <a:cs typeface="Arial" pitchFamily="34" charset="0"/>
              </a:rPr>
              <a:t>A 1 facteur</a:t>
            </a:r>
            <a:endParaRPr kumimoji="0" lang="fr-BE" altLang="ja-JP"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spTree>
    <p:extLst>
      <p:ext uri="{BB962C8B-B14F-4D97-AF65-F5344CB8AC3E}">
        <p14:creationId xmlns:p14="http://schemas.microsoft.com/office/powerpoint/2010/main" val="166793987"/>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1"/>
          <p:cNvSpPr>
            <a:spLocks noGrp="1"/>
          </p:cNvSpPr>
          <p:nvPr>
            <p:ph type="title"/>
          </p:nvPr>
        </p:nvSpPr>
        <p:spPr>
          <a:xfrm>
            <a:off x="1043490" y="764704"/>
            <a:ext cx="7024744" cy="745152"/>
          </a:xfrm>
        </p:spPr>
        <p:txBody>
          <a:bodyPr>
            <a:normAutofit fontScale="90000"/>
          </a:bodyPr>
          <a:lstStyle/>
          <a:p>
            <a:r>
              <a:rPr lang="fr-BE" dirty="0" smtClean="0"/>
              <a:t>Homogénéité des variances?</a:t>
            </a:r>
            <a:endParaRPr lang="fr-BE" dirty="0"/>
          </a:p>
        </p:txBody>
      </p:sp>
      <p:sp>
        <p:nvSpPr>
          <p:cNvPr id="3" name="Espace réservé du contenu 2"/>
          <p:cNvSpPr>
            <a:spLocks noGrp="1"/>
          </p:cNvSpPr>
          <p:nvPr>
            <p:ph idx="1"/>
          </p:nvPr>
        </p:nvSpPr>
        <p:spPr>
          <a:xfrm>
            <a:off x="539552" y="3717032"/>
            <a:ext cx="7920880" cy="2115597"/>
          </a:xfrm>
        </p:spPr>
        <p:txBody>
          <a:bodyPr>
            <a:normAutofit fontScale="92500" lnSpcReduction="10000"/>
          </a:bodyPr>
          <a:lstStyle/>
          <a:p>
            <a:r>
              <a:rPr lang="fr-BE" dirty="0" smtClean="0"/>
              <a:t>Si les variances sont identiques, la statistique de </a:t>
            </a:r>
            <a:r>
              <a:rPr lang="fr-BE" dirty="0" err="1" smtClean="0"/>
              <a:t>Levene</a:t>
            </a:r>
            <a:r>
              <a:rPr lang="fr-BE" dirty="0" smtClean="0"/>
              <a:t> = 0.</a:t>
            </a:r>
          </a:p>
          <a:p>
            <a:r>
              <a:rPr lang="fr-BE" dirty="0" smtClean="0"/>
              <a:t>Ddl1 = nombre de groupes – 1</a:t>
            </a:r>
          </a:p>
          <a:p>
            <a:r>
              <a:rPr lang="fr-BE" dirty="0" smtClean="0"/>
              <a:t>Ddl2 = nombre d’individus – nombre de groupes</a:t>
            </a:r>
          </a:p>
          <a:p>
            <a:r>
              <a:rPr lang="fr-BE" dirty="0" smtClean="0"/>
              <a:t>p = 0.754 et donc supérieur aux seuils classiques (0.05 ou 0.01) =&gt; on ne peut rejeter H0</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184</a:t>
            </a:fld>
            <a:endParaRPr lang="fr-BE"/>
          </a:p>
        </p:txBody>
      </p:sp>
      <p:graphicFrame>
        <p:nvGraphicFramePr>
          <p:cNvPr id="7" name="Espace réservé du contenu 5"/>
          <p:cNvGraphicFramePr>
            <a:graphicFrameLocks/>
          </p:cNvGraphicFramePr>
          <p:nvPr>
            <p:extLst>
              <p:ext uri="{D42A27DB-BD31-4B8C-83A1-F6EECF244321}">
                <p14:modId xmlns:p14="http://schemas.microsoft.com/office/powerpoint/2010/main" val="482104388"/>
              </p:ext>
            </p:extLst>
          </p:nvPr>
        </p:nvGraphicFramePr>
        <p:xfrm>
          <a:off x="539552" y="1628799"/>
          <a:ext cx="8064896" cy="1872210"/>
        </p:xfrm>
        <a:graphic>
          <a:graphicData uri="http://schemas.openxmlformats.org/drawingml/2006/table">
            <a:tbl>
              <a:tblPr>
                <a:tableStyleId>{5C22544A-7EE6-4342-B048-85BDC9FD1C3A}</a:tableStyleId>
              </a:tblPr>
              <a:tblGrid>
                <a:gridCol w="3384376"/>
                <a:gridCol w="1397151"/>
                <a:gridCol w="858822"/>
                <a:gridCol w="858822"/>
                <a:gridCol w="1565725"/>
              </a:tblGrid>
              <a:tr h="368833">
                <a:tc gridSpan="5">
                  <a:txBody>
                    <a:bodyPr/>
                    <a:lstStyle/>
                    <a:p>
                      <a:pPr marL="38100" marR="38100" algn="ctr">
                        <a:lnSpc>
                          <a:spcPct val="115000"/>
                        </a:lnSpc>
                        <a:spcAft>
                          <a:spcPts val="0"/>
                        </a:spcAft>
                      </a:pPr>
                      <a:r>
                        <a:rPr lang="fr-FR" sz="1800" dirty="0">
                          <a:effectLst/>
                        </a:rPr>
                        <a:t>Test d'homogénéité des variances</a:t>
                      </a:r>
                      <a:endParaRPr lang="fr-BE" sz="18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1134544">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800" dirty="0">
                          <a:effectLst/>
                        </a:rPr>
                        <a:t>Statistique de </a:t>
                      </a:r>
                      <a:r>
                        <a:rPr lang="fr-FR" sz="1800" dirty="0" err="1">
                          <a:effectLst/>
                        </a:rPr>
                        <a:t>Levene</a:t>
                      </a:r>
                      <a:endParaRPr lang="fr-BE" sz="18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dirty="0">
                          <a:effectLst/>
                        </a:rPr>
                        <a:t>ddl1</a:t>
                      </a:r>
                      <a:endParaRPr lang="fr-BE" sz="18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dirty="0">
                          <a:effectLst/>
                        </a:rPr>
                        <a:t>ddl2</a:t>
                      </a:r>
                      <a:endParaRPr lang="fr-BE" sz="18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dirty="0">
                          <a:effectLst/>
                        </a:rPr>
                        <a:t>Signification</a:t>
                      </a:r>
                      <a:endParaRPr lang="fr-BE" sz="1800" dirty="0">
                        <a:solidFill>
                          <a:srgbClr val="000000"/>
                        </a:solidFill>
                        <a:effectLst/>
                        <a:latin typeface="Courier New"/>
                        <a:ea typeface="MS Mincho"/>
                      </a:endParaRPr>
                    </a:p>
                  </a:txBody>
                  <a:tcPr marL="0" marR="0" marT="0" marB="0" anchor="b"/>
                </a:tc>
              </a:tr>
              <a:tr h="368833">
                <a:tc>
                  <a:txBody>
                    <a:bodyPr/>
                    <a:lstStyle/>
                    <a:p>
                      <a:pPr marL="38100" marR="38100">
                        <a:lnSpc>
                          <a:spcPct val="115000"/>
                        </a:lnSpc>
                        <a:spcAft>
                          <a:spcPts val="0"/>
                        </a:spcAft>
                      </a:pPr>
                      <a:r>
                        <a:rPr lang="en-GB" sz="1800" dirty="0">
                          <a:effectLst/>
                        </a:rPr>
                        <a:t>do you justify: </a:t>
                      </a:r>
                      <a:r>
                        <a:rPr lang="en-GB" sz="1800" dirty="0" smtClean="0">
                          <a:effectLst/>
                        </a:rPr>
                        <a:t>homosexuality</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,283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1406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,754</a:t>
                      </a:r>
                      <a:endParaRPr lang="fr-BE" sz="1800" dirty="0">
                        <a:solidFill>
                          <a:srgbClr val="000000"/>
                        </a:solidFill>
                        <a:effectLst/>
                        <a:latin typeface="Courier New"/>
                        <a:ea typeface="MS Mincho"/>
                      </a:endParaRPr>
                    </a:p>
                  </a:txBody>
                  <a:tcPr marL="0" marR="0" marT="0" marB="0"/>
                </a:tc>
              </a:tr>
            </a:tbl>
          </a:graphicData>
        </a:graphic>
      </p:graphicFrame>
      <p:sp>
        <p:nvSpPr>
          <p:cNvPr id="8" name="Ellipse 7"/>
          <p:cNvSpPr/>
          <p:nvPr/>
        </p:nvSpPr>
        <p:spPr>
          <a:xfrm>
            <a:off x="8028384" y="3068960"/>
            <a:ext cx="720080"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0" name="Connecteur droit avec flèche 9"/>
          <p:cNvCxnSpPr>
            <a:stCxn id="8" idx="3"/>
          </p:cNvCxnSpPr>
          <p:nvPr/>
        </p:nvCxnSpPr>
        <p:spPr>
          <a:xfrm flipH="1">
            <a:off x="2195736" y="3437736"/>
            <a:ext cx="5938101" cy="171945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65515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Résultats de l’ANOVA</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185</a:t>
            </a:fld>
            <a:endParaRPr lang="fr-BE"/>
          </a:p>
        </p:txBody>
      </p:sp>
      <p:graphicFrame>
        <p:nvGraphicFramePr>
          <p:cNvPr id="8" name="Tableau 7"/>
          <p:cNvGraphicFramePr>
            <a:graphicFrameLocks noGrp="1"/>
          </p:cNvGraphicFramePr>
          <p:nvPr>
            <p:extLst>
              <p:ext uri="{D42A27DB-BD31-4B8C-83A1-F6EECF244321}">
                <p14:modId xmlns:p14="http://schemas.microsoft.com/office/powerpoint/2010/main" val="3613146270"/>
              </p:ext>
            </p:extLst>
          </p:nvPr>
        </p:nvGraphicFramePr>
        <p:xfrm>
          <a:off x="251520" y="1412777"/>
          <a:ext cx="8496944" cy="2964306"/>
        </p:xfrm>
        <a:graphic>
          <a:graphicData uri="http://schemas.openxmlformats.org/drawingml/2006/table">
            <a:tbl>
              <a:tblPr>
                <a:tableStyleId>{5C22544A-7EE6-4342-B048-85BDC9FD1C3A}</a:tableStyleId>
              </a:tblPr>
              <a:tblGrid>
                <a:gridCol w="1802604"/>
                <a:gridCol w="1080734"/>
                <a:gridCol w="1221118"/>
                <a:gridCol w="720080"/>
                <a:gridCol w="1301004"/>
                <a:gridCol w="787228"/>
                <a:gridCol w="1584176"/>
              </a:tblGrid>
              <a:tr h="397054">
                <a:tc gridSpan="7">
                  <a:txBody>
                    <a:bodyPr/>
                    <a:lstStyle/>
                    <a:p>
                      <a:pPr marL="38100" marR="38100" algn="ctr">
                        <a:lnSpc>
                          <a:spcPct val="115000"/>
                        </a:lnSpc>
                        <a:spcAft>
                          <a:spcPts val="0"/>
                        </a:spcAft>
                      </a:pPr>
                      <a:r>
                        <a:rPr lang="fr-FR" sz="1800" dirty="0">
                          <a:effectLst/>
                        </a:rPr>
                        <a:t>ANOVA</a:t>
                      </a:r>
                      <a:endParaRPr lang="fr-BE" sz="18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809188">
                <a:tc gridSpan="2">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hMerge="1">
                  <a:txBody>
                    <a:bodyPr/>
                    <a:lstStyle/>
                    <a:p>
                      <a:endParaRPr lang="fr-BE"/>
                    </a:p>
                  </a:txBody>
                  <a:tcPr/>
                </a:tc>
                <a:tc>
                  <a:txBody>
                    <a:bodyPr/>
                    <a:lstStyle/>
                    <a:p>
                      <a:pPr marL="38100" marR="38100" algn="ctr">
                        <a:lnSpc>
                          <a:spcPct val="115000"/>
                        </a:lnSpc>
                        <a:spcAft>
                          <a:spcPts val="0"/>
                        </a:spcAft>
                      </a:pPr>
                      <a:r>
                        <a:rPr lang="fr-FR" sz="1800">
                          <a:effectLst/>
                        </a:rPr>
                        <a:t>Somme des carrés</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ddl</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Moyenne des carrés</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F</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Signification</a:t>
                      </a:r>
                      <a:endParaRPr lang="fr-BE" sz="1800">
                        <a:solidFill>
                          <a:srgbClr val="000000"/>
                        </a:solidFill>
                        <a:effectLst/>
                        <a:latin typeface="Courier New"/>
                        <a:ea typeface="MS Mincho"/>
                      </a:endParaRPr>
                    </a:p>
                  </a:txBody>
                  <a:tcPr marL="0" marR="0" marT="0" marB="0" anchor="b"/>
                </a:tc>
              </a:tr>
              <a:tr h="650634">
                <a:tc rowSpan="3">
                  <a:txBody>
                    <a:bodyPr/>
                    <a:lstStyle/>
                    <a:p>
                      <a:pPr marL="38100" marR="38100">
                        <a:lnSpc>
                          <a:spcPct val="115000"/>
                        </a:lnSpc>
                        <a:spcAft>
                          <a:spcPts val="0"/>
                        </a:spcAft>
                      </a:pPr>
                      <a:r>
                        <a:rPr lang="en-GB" sz="1800" dirty="0">
                          <a:effectLst/>
                        </a:rPr>
                        <a:t>do you justify: homosexuality </a:t>
                      </a:r>
                      <a:endParaRPr lang="fr-BE" sz="18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Inter-groupes</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65,292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32,646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3,654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,026</a:t>
                      </a:r>
                      <a:endParaRPr lang="fr-BE" sz="1800">
                        <a:solidFill>
                          <a:srgbClr val="000000"/>
                        </a:solidFill>
                        <a:effectLst/>
                        <a:latin typeface="Courier New"/>
                        <a:ea typeface="MS Mincho"/>
                      </a:endParaRPr>
                    </a:p>
                  </a:txBody>
                  <a:tcPr marL="0" marR="0" marT="0" marB="0"/>
                </a:tc>
              </a:tr>
              <a:tr h="618958">
                <a:tc vMerge="1">
                  <a:txBody>
                    <a:bodyPr/>
                    <a:lstStyle/>
                    <a:p>
                      <a:endParaRPr lang="fr-BE"/>
                    </a:p>
                  </a:txBody>
                  <a:tcPr/>
                </a:tc>
                <a:tc>
                  <a:txBody>
                    <a:bodyPr/>
                    <a:lstStyle/>
                    <a:p>
                      <a:pPr marL="38100" marR="38100">
                        <a:lnSpc>
                          <a:spcPct val="115000"/>
                        </a:lnSpc>
                        <a:spcAft>
                          <a:spcPts val="0"/>
                        </a:spcAft>
                      </a:pPr>
                      <a:r>
                        <a:rPr lang="fr-FR" sz="1800">
                          <a:effectLst/>
                        </a:rPr>
                        <a:t>Intra-groupes</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12562,955</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1406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8,935</a:t>
                      </a:r>
                      <a:endParaRPr lang="fr-BE" sz="18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r>
              <a:tr h="476494">
                <a:tc vMerge="1">
                  <a:txBody>
                    <a:bodyPr/>
                    <a:lstStyle/>
                    <a:p>
                      <a:endParaRPr lang="fr-BE"/>
                    </a:p>
                  </a:txBody>
                  <a:tcPr/>
                </a:tc>
                <a:tc>
                  <a:txBody>
                    <a:bodyPr/>
                    <a:lstStyle/>
                    <a:p>
                      <a:pPr marL="38100" marR="38100">
                        <a:lnSpc>
                          <a:spcPct val="115000"/>
                        </a:lnSpc>
                        <a:spcAft>
                          <a:spcPts val="0"/>
                        </a:spcAft>
                      </a:pPr>
                      <a:r>
                        <a:rPr lang="fr-FR" sz="1800">
                          <a:effectLst/>
                        </a:rPr>
                        <a:t>Total</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12628,247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1408</a:t>
                      </a:r>
                      <a:endParaRPr lang="fr-BE" sz="18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r>
            </a:tbl>
          </a:graphicData>
        </a:graphic>
      </p:graphicFrame>
      <p:sp>
        <p:nvSpPr>
          <p:cNvPr id="9" name="Rectangle 2"/>
          <p:cNvSpPr>
            <a:spLocks noChangeArrowheads="1"/>
          </p:cNvSpPr>
          <p:nvPr/>
        </p:nvSpPr>
        <p:spPr bwMode="auto">
          <a:xfrm>
            <a:off x="1563688" y="3359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à coins arrondis 9"/>
          <p:cNvSpPr/>
          <p:nvPr/>
        </p:nvSpPr>
        <p:spPr>
          <a:xfrm>
            <a:off x="2051720" y="2636912"/>
            <a:ext cx="1080120"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à coins arrondis 13"/>
          <p:cNvSpPr/>
          <p:nvPr/>
        </p:nvSpPr>
        <p:spPr>
          <a:xfrm>
            <a:off x="2051720" y="3284984"/>
            <a:ext cx="1080120" cy="64591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Ellipse 22"/>
          <p:cNvSpPr/>
          <p:nvPr/>
        </p:nvSpPr>
        <p:spPr>
          <a:xfrm>
            <a:off x="3491880" y="2564904"/>
            <a:ext cx="86409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Ellipse 23"/>
          <p:cNvSpPr/>
          <p:nvPr/>
        </p:nvSpPr>
        <p:spPr>
          <a:xfrm>
            <a:off x="3275856" y="3068960"/>
            <a:ext cx="1080120" cy="6033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91203065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673144"/>
          </a:xfrm>
        </p:spPr>
        <p:txBody>
          <a:bodyPr>
            <a:normAutofit fontScale="90000"/>
          </a:bodyPr>
          <a:lstStyle/>
          <a:p>
            <a:r>
              <a:rPr lang="fr-BE" dirty="0" smtClean="0"/>
              <a:t>Décomposons l’exemple… (1)</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899592" y="1556792"/>
                <a:ext cx="7704856" cy="4464496"/>
              </a:xfrm>
            </p:spPr>
            <p:txBody>
              <a:bodyPr>
                <a:normAutofit lnSpcReduction="10000"/>
              </a:bodyPr>
              <a:lstStyle/>
              <a:p>
                <a:r>
                  <a:rPr lang="fr-BE" dirty="0" smtClean="0"/>
                  <a:t>Vu que :</a:t>
                </a:r>
              </a:p>
              <a:p>
                <a:pPr lvl="1"/>
                <a14:m>
                  <m:oMath xmlns:m="http://schemas.openxmlformats.org/officeDocument/2006/math">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oMath>
                </a14:m>
                <a:r>
                  <a:rPr lang="fr-BE" dirty="0" smtClean="0"/>
                  <a:t> = 5.88 et n total = 1409</a:t>
                </a:r>
              </a:p>
              <a:p>
                <a:pPr lvl="1"/>
                <a14:m>
                  <m:oMath xmlns:m="http://schemas.openxmlformats.org/officeDocument/2006/math">
                    <m:acc>
                      <m:accPr>
                        <m:chr m:val="̅"/>
                        <m:ctrlPr>
                          <a:rPr lang="fr-BE" i="1">
                            <a:latin typeface="Cambria Math" panose="02040503050406030204" pitchFamily="18" charset="0"/>
                          </a:rPr>
                        </m:ctrlPr>
                      </m:accPr>
                      <m:e>
                        <m:r>
                          <a:rPr lang="fr-BE" i="1">
                            <a:latin typeface="Cambria Math"/>
                          </a:rPr>
                          <m:t>𝑋</m:t>
                        </m:r>
                      </m:e>
                    </m:acc>
                    <m:r>
                      <a:rPr lang="fr-BE" b="0" i="1" baseline="-25000" smtClean="0">
                        <a:latin typeface="Cambria Math"/>
                      </a:rPr>
                      <m:t>𝐺</m:t>
                    </m:r>
                  </m:oMath>
                </a14:m>
                <a:r>
                  <a:rPr lang="fr-BE" dirty="0" smtClean="0"/>
                  <a:t> = 6.21, </a:t>
                </a:r>
                <a:r>
                  <a:rPr lang="el-GR" dirty="0" smtClean="0"/>
                  <a:t>σ</a:t>
                </a:r>
                <a:r>
                  <a:rPr lang="fr-BE" baseline="-25000" dirty="0" smtClean="0"/>
                  <a:t>G</a:t>
                </a:r>
                <a:r>
                  <a:rPr lang="fr-BE" dirty="0" smtClean="0"/>
                  <a:t> = 3.050 et n Gauche = 283</a:t>
                </a:r>
              </a:p>
              <a:p>
                <a:pPr lvl="1"/>
                <a14:m>
                  <m:oMath xmlns:m="http://schemas.openxmlformats.org/officeDocument/2006/math">
                    <m:acc>
                      <m:accPr>
                        <m:chr m:val="̅"/>
                        <m:ctrlPr>
                          <a:rPr lang="fr-BE" i="1">
                            <a:latin typeface="Cambria Math" panose="02040503050406030204" pitchFamily="18" charset="0"/>
                          </a:rPr>
                        </m:ctrlPr>
                      </m:accPr>
                      <m:e>
                        <m:r>
                          <a:rPr lang="fr-BE" i="1">
                            <a:latin typeface="Cambria Math"/>
                          </a:rPr>
                          <m:t>𝑋</m:t>
                        </m:r>
                      </m:e>
                    </m:acc>
                    <m:r>
                      <a:rPr lang="fr-BE" b="0" i="1" baseline="-25000" smtClean="0">
                        <a:latin typeface="Cambria Math"/>
                      </a:rPr>
                      <m:t>𝐶</m:t>
                    </m:r>
                  </m:oMath>
                </a14:m>
                <a:r>
                  <a:rPr lang="fr-BE" dirty="0" smtClean="0"/>
                  <a:t> = 5.86, </a:t>
                </a:r>
                <a:r>
                  <a:rPr lang="el-GR" dirty="0" smtClean="0"/>
                  <a:t>σ</a:t>
                </a:r>
                <a:r>
                  <a:rPr lang="fr-BE" baseline="-25000" dirty="0" smtClean="0"/>
                  <a:t>C</a:t>
                </a:r>
                <a:r>
                  <a:rPr lang="fr-BE" dirty="0" smtClean="0"/>
                  <a:t> </a:t>
                </a:r>
                <a:r>
                  <a:rPr lang="fr-BE" dirty="0"/>
                  <a:t>=</a:t>
                </a:r>
                <a:r>
                  <a:rPr lang="fr-BE" dirty="0" smtClean="0"/>
                  <a:t> 2.970 et n Centre = 975</a:t>
                </a:r>
              </a:p>
              <a:p>
                <a:pPr lvl="1"/>
                <a14:m>
                  <m:oMath xmlns:m="http://schemas.openxmlformats.org/officeDocument/2006/math">
                    <m:acc>
                      <m:accPr>
                        <m:chr m:val="̅"/>
                        <m:ctrlPr>
                          <a:rPr lang="fr-BE" i="1">
                            <a:latin typeface="Cambria Math" panose="02040503050406030204" pitchFamily="18" charset="0"/>
                          </a:rPr>
                        </m:ctrlPr>
                      </m:accPr>
                      <m:e>
                        <m:r>
                          <a:rPr lang="fr-BE" i="1">
                            <a:latin typeface="Cambria Math"/>
                          </a:rPr>
                          <m:t>𝑋</m:t>
                        </m:r>
                      </m:e>
                    </m:acc>
                    <m:r>
                      <a:rPr lang="fr-BE" b="0" i="1" baseline="-25000" smtClean="0">
                        <a:latin typeface="Cambria Math"/>
                      </a:rPr>
                      <m:t>𝐷</m:t>
                    </m:r>
                  </m:oMath>
                </a14:m>
                <a:r>
                  <a:rPr lang="fr-BE" dirty="0" smtClean="0"/>
                  <a:t> = 5.40, </a:t>
                </a:r>
                <a:r>
                  <a:rPr lang="el-GR" dirty="0" smtClean="0"/>
                  <a:t>σ</a:t>
                </a:r>
                <a:r>
                  <a:rPr lang="fr-BE" baseline="-25000" dirty="0" smtClean="0"/>
                  <a:t>D</a:t>
                </a:r>
                <a:r>
                  <a:rPr lang="fr-BE" dirty="0" smtClean="0"/>
                  <a:t> </a:t>
                </a:r>
                <a:r>
                  <a:rPr lang="fr-BE" dirty="0"/>
                  <a:t>=</a:t>
                </a:r>
                <a:r>
                  <a:rPr lang="fr-BE" dirty="0" smtClean="0"/>
                  <a:t> 3.000 et n Droite = 151</a:t>
                </a:r>
              </a:p>
              <a:p>
                <a:r>
                  <a:rPr lang="fr-BE" dirty="0" smtClean="0"/>
                  <a:t>Somme des carrés intergroupes = </a:t>
                </a:r>
                <a14:m>
                  <m:oMath xmlns:m="http://schemas.openxmlformats.org/officeDocument/2006/math">
                    <m:nary>
                      <m:naryPr>
                        <m:chr m:val="∑"/>
                        <m:subHide m:val="on"/>
                        <m:supHide m:val="on"/>
                        <m:ctrlPr>
                          <a:rPr lang="fr-BE" i="1">
                            <a:latin typeface="Cambria Math" panose="02040503050406030204" pitchFamily="18" charset="0"/>
                          </a:rPr>
                        </m:ctrlPr>
                      </m:naryPr>
                      <m:sub/>
                      <m:sup/>
                      <m:e>
                        <m:sSup>
                          <m:sSupPr>
                            <m:ctrlPr>
                              <a:rPr lang="fr-BE" i="1">
                                <a:latin typeface="Cambria Math" panose="02040503050406030204" pitchFamily="18" charset="0"/>
                              </a:rPr>
                            </m:ctrlPr>
                          </m:sSupPr>
                          <m:e>
                            <m:r>
                              <a:rPr lang="fr-BE" i="1">
                                <a:latin typeface="Cambria Math"/>
                              </a:rPr>
                              <m:t>𝑁</m:t>
                            </m:r>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𝑔</m:t>
                            </m:r>
                            <m:r>
                              <a:rPr lang="fr-BE" i="1">
                                <a:latin typeface="Cambria Math"/>
                              </a:rPr>
                              <m:t>−</m:t>
                            </m:r>
                            <m:acc>
                              <m:accPr>
                                <m:chr m:val="̅"/>
                                <m:ctrlPr>
                                  <a:rPr lang="fr-BE" i="1">
                                    <a:latin typeface="Cambria Math" panose="02040503050406030204" pitchFamily="18" charset="0"/>
                                  </a:rPr>
                                </m:ctrlPr>
                              </m:accPr>
                              <m:e>
                                <m:r>
                                  <a:rPr lang="fr-BE" i="1">
                                    <a:latin typeface="Cambria Math"/>
                                  </a:rPr>
                                  <m:t>𝑋</m:t>
                                </m:r>
                              </m:e>
                            </m:acc>
                            <m:r>
                              <a:rPr lang="fr-BE" i="1" baseline="-25000">
                                <a:latin typeface="Cambria Math"/>
                              </a:rPr>
                              <m:t>𝑡</m:t>
                            </m:r>
                            <m:r>
                              <a:rPr lang="fr-BE" i="1">
                                <a:latin typeface="Cambria Math"/>
                              </a:rPr>
                              <m:t>)</m:t>
                            </m:r>
                          </m:e>
                          <m:sup>
                            <m:r>
                              <a:rPr lang="fr-BE" i="1">
                                <a:latin typeface="Cambria Math"/>
                              </a:rPr>
                              <m:t>2</m:t>
                            </m:r>
                          </m:sup>
                        </m:sSup>
                      </m:e>
                    </m:nary>
                  </m:oMath>
                </a14:m>
                <a:endParaRPr lang="fr-BE" dirty="0" smtClean="0"/>
              </a:p>
              <a:p>
                <a:r>
                  <a:rPr lang="fr-BE" dirty="0" err="1" smtClean="0"/>
                  <a:t>Sc</a:t>
                </a:r>
                <a:r>
                  <a:rPr lang="fr-BE" baseline="-25000" dirty="0" err="1" smtClean="0"/>
                  <a:t>inter</a:t>
                </a:r>
                <a:r>
                  <a:rPr lang="fr-BE" dirty="0" smtClean="0"/>
                  <a:t> = (6.21-5.88)</a:t>
                </a:r>
                <a:r>
                  <a:rPr lang="fr-BE" baseline="30000" dirty="0" smtClean="0"/>
                  <a:t>2</a:t>
                </a:r>
                <a:r>
                  <a:rPr lang="fr-BE" dirty="0" smtClean="0"/>
                  <a:t>*283 + (5.86-5.88)</a:t>
                </a:r>
                <a:r>
                  <a:rPr lang="fr-BE" baseline="30000" dirty="0" smtClean="0"/>
                  <a:t>2</a:t>
                </a:r>
                <a:r>
                  <a:rPr lang="fr-BE" dirty="0" smtClean="0"/>
                  <a:t>*975 + (5.40-5.88)</a:t>
                </a:r>
                <a:r>
                  <a:rPr lang="fr-BE" baseline="30000" dirty="0" smtClean="0"/>
                  <a:t>2</a:t>
                </a:r>
                <a:r>
                  <a:rPr lang="fr-BE" dirty="0" smtClean="0"/>
                  <a:t>*151 = 65.292 (aux arrondis près)</a:t>
                </a:r>
              </a:p>
              <a:p>
                <a:r>
                  <a:rPr lang="fr-BE" dirty="0" smtClean="0"/>
                  <a:t>Somme des carrés intragroupes =</a:t>
                </a:r>
                <a14:m>
                  <m:oMath xmlns:m="http://schemas.openxmlformats.org/officeDocument/2006/math">
                    <m:r>
                      <a:rPr lang="fr-BE" b="0" i="0" smtClean="0">
                        <a:latin typeface="Cambria Math"/>
                      </a:rPr>
                      <m:t> </m:t>
                    </m:r>
                    <m:r>
                      <a:rPr lang="fr-BE" b="0" i="1" smtClean="0">
                        <a:latin typeface="Cambria Math"/>
                      </a:rPr>
                      <m:t>𝛴</m:t>
                    </m:r>
                    <m:r>
                      <a:rPr lang="fr-BE" b="0" i="1" smtClean="0">
                        <a:latin typeface="Cambria Math"/>
                      </a:rPr>
                      <m:t>(</m:t>
                    </m:r>
                    <m:r>
                      <m:rPr>
                        <m:sty m:val="p"/>
                      </m:rPr>
                      <a:rPr lang="el-GR" i="1">
                        <a:latin typeface="Cambria Math"/>
                      </a:rPr>
                      <m:t>σ</m:t>
                    </m:r>
                    <m:r>
                      <a:rPr lang="fr-BE" i="1" baseline="-25000">
                        <a:latin typeface="Cambria Math"/>
                      </a:rPr>
                      <m:t>𝑔</m:t>
                    </m:r>
                    <m:r>
                      <a:rPr lang="fr-BE" i="1" baseline="30000">
                        <a:latin typeface="Cambria Math"/>
                      </a:rPr>
                      <m:t>2</m:t>
                    </m:r>
                    <m:r>
                      <a:rPr lang="fr-BE" i="1">
                        <a:latin typeface="Cambria Math"/>
                      </a:rPr>
                      <m:t>)(</m:t>
                    </m:r>
                    <m:r>
                      <a:rPr lang="fr-BE" i="1">
                        <a:latin typeface="Cambria Math"/>
                      </a:rPr>
                      <m:t>𝑁𝑔</m:t>
                    </m:r>
                    <m:r>
                      <a:rPr lang="fr-BE" i="1">
                        <a:latin typeface="Cambria Math"/>
                      </a:rPr>
                      <m:t>−1)</m:t>
                    </m:r>
                  </m:oMath>
                </a14:m>
                <a:endParaRPr lang="fr-BE" b="0" dirty="0" smtClean="0"/>
              </a:p>
              <a:p>
                <a:r>
                  <a:rPr lang="fr-BE" dirty="0" err="1" smtClean="0"/>
                  <a:t>Sc</a:t>
                </a:r>
                <a:r>
                  <a:rPr lang="fr-BE" baseline="-25000" dirty="0" err="1" smtClean="0"/>
                  <a:t>intra</a:t>
                </a:r>
                <a:r>
                  <a:rPr lang="fr-BE" dirty="0" smtClean="0"/>
                  <a:t> = (3.050)</a:t>
                </a:r>
                <a:r>
                  <a:rPr lang="fr-BE" baseline="30000" dirty="0" smtClean="0"/>
                  <a:t>2</a:t>
                </a:r>
                <a:r>
                  <a:rPr lang="fr-BE" dirty="0" smtClean="0"/>
                  <a:t>*282 + (2.970)</a:t>
                </a:r>
                <a:r>
                  <a:rPr lang="fr-BE" baseline="30000" dirty="0" smtClean="0"/>
                  <a:t>2</a:t>
                </a:r>
                <a:r>
                  <a:rPr lang="fr-BE" dirty="0" smtClean="0"/>
                  <a:t>*974 + (3.000)</a:t>
                </a:r>
                <a:r>
                  <a:rPr lang="fr-BE" baseline="30000" dirty="0" smtClean="0"/>
                  <a:t>2</a:t>
                </a:r>
                <a:r>
                  <a:rPr lang="fr-BE" dirty="0" smtClean="0"/>
                  <a:t>*150 = 12562.955 (aux arrondis près)</a:t>
                </a:r>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899592" y="1556792"/>
                <a:ext cx="7704856" cy="4464496"/>
              </a:xfrm>
              <a:blipFill rotWithShape="0">
                <a:blip r:embed="rId2"/>
                <a:stretch>
                  <a:fillRect t="-1910" r="-713"/>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a:xfrm>
            <a:off x="4567483" y="5824799"/>
            <a:ext cx="3502152" cy="365125"/>
          </a:xfrm>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186</a:t>
            </a:fld>
            <a:endParaRPr lang="fr-BE"/>
          </a:p>
        </p:txBody>
      </p:sp>
      <p:sp>
        <p:nvSpPr>
          <p:cNvPr id="6" name="Ellipse 5"/>
          <p:cNvSpPr/>
          <p:nvPr/>
        </p:nvSpPr>
        <p:spPr>
          <a:xfrm>
            <a:off x="3059832" y="4149080"/>
            <a:ext cx="100811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1547664" y="5229200"/>
            <a:ext cx="1512168" cy="648072"/>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552270042"/>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Résultats de l’ANOVA</a:t>
            </a:r>
            <a:endParaRPr lang="fr-BE" dirty="0"/>
          </a:p>
        </p:txBody>
      </p:sp>
      <p:sp>
        <p:nvSpPr>
          <p:cNvPr id="3" name="Espace réservé du contenu 2"/>
          <p:cNvSpPr>
            <a:spLocks noGrp="1"/>
          </p:cNvSpPr>
          <p:nvPr>
            <p:ph idx="1"/>
          </p:nvPr>
        </p:nvSpPr>
        <p:spPr>
          <a:xfrm>
            <a:off x="1043492" y="4653136"/>
            <a:ext cx="7344932" cy="1512168"/>
          </a:xfrm>
        </p:spPr>
        <p:txBody>
          <a:bodyPr>
            <a:normAutofit fontScale="85000" lnSpcReduction="20000"/>
          </a:bodyPr>
          <a:lstStyle/>
          <a:p>
            <a:r>
              <a:rPr lang="fr-BE" dirty="0" smtClean="0"/>
              <a:t>65,292 / 2 = 32,646</a:t>
            </a:r>
          </a:p>
          <a:p>
            <a:r>
              <a:rPr lang="fr-BE" dirty="0" smtClean="0"/>
              <a:t>12562,955 / 1406 = 8,935</a:t>
            </a:r>
          </a:p>
          <a:p>
            <a:r>
              <a:rPr lang="fr-BE" dirty="0" smtClean="0"/>
              <a:t>32,646 / 8,935 = 3,654 = F</a:t>
            </a:r>
          </a:p>
          <a:p>
            <a:r>
              <a:rPr lang="fr-BE" dirty="0" smtClean="0"/>
              <a:t>Au seuil de 0.05 les écarts entre moyennes doivent être considérés comme statistiquement significatifs.</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187</a:t>
            </a:fld>
            <a:endParaRPr lang="fr-BE"/>
          </a:p>
        </p:txBody>
      </p:sp>
      <p:graphicFrame>
        <p:nvGraphicFramePr>
          <p:cNvPr id="8" name="Tableau 7"/>
          <p:cNvGraphicFramePr>
            <a:graphicFrameLocks noGrp="1"/>
          </p:cNvGraphicFramePr>
          <p:nvPr>
            <p:extLst>
              <p:ext uri="{D42A27DB-BD31-4B8C-83A1-F6EECF244321}">
                <p14:modId xmlns:p14="http://schemas.microsoft.com/office/powerpoint/2010/main" val="2458216578"/>
              </p:ext>
            </p:extLst>
          </p:nvPr>
        </p:nvGraphicFramePr>
        <p:xfrm>
          <a:off x="251520" y="1412777"/>
          <a:ext cx="8496944" cy="2964306"/>
        </p:xfrm>
        <a:graphic>
          <a:graphicData uri="http://schemas.openxmlformats.org/drawingml/2006/table">
            <a:tbl>
              <a:tblPr>
                <a:tableStyleId>{5C22544A-7EE6-4342-B048-85BDC9FD1C3A}</a:tableStyleId>
              </a:tblPr>
              <a:tblGrid>
                <a:gridCol w="1802604"/>
                <a:gridCol w="1080734"/>
                <a:gridCol w="1221118"/>
                <a:gridCol w="720080"/>
                <a:gridCol w="1301004"/>
                <a:gridCol w="787228"/>
                <a:gridCol w="1584176"/>
              </a:tblGrid>
              <a:tr h="397054">
                <a:tc gridSpan="7">
                  <a:txBody>
                    <a:bodyPr/>
                    <a:lstStyle/>
                    <a:p>
                      <a:pPr marL="38100" marR="38100" algn="ctr">
                        <a:lnSpc>
                          <a:spcPct val="115000"/>
                        </a:lnSpc>
                        <a:spcAft>
                          <a:spcPts val="0"/>
                        </a:spcAft>
                      </a:pPr>
                      <a:r>
                        <a:rPr lang="fr-FR" sz="1800" dirty="0">
                          <a:effectLst/>
                        </a:rPr>
                        <a:t>ANOVA</a:t>
                      </a:r>
                      <a:endParaRPr lang="fr-BE" sz="18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809188">
                <a:tc gridSpan="2">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hMerge="1">
                  <a:txBody>
                    <a:bodyPr/>
                    <a:lstStyle/>
                    <a:p>
                      <a:endParaRPr lang="fr-BE"/>
                    </a:p>
                  </a:txBody>
                  <a:tcPr/>
                </a:tc>
                <a:tc>
                  <a:txBody>
                    <a:bodyPr/>
                    <a:lstStyle/>
                    <a:p>
                      <a:pPr marL="38100" marR="38100" algn="ctr">
                        <a:lnSpc>
                          <a:spcPct val="115000"/>
                        </a:lnSpc>
                        <a:spcAft>
                          <a:spcPts val="0"/>
                        </a:spcAft>
                      </a:pPr>
                      <a:r>
                        <a:rPr lang="fr-FR" sz="1800">
                          <a:effectLst/>
                        </a:rPr>
                        <a:t>Somme des carrés</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ddl</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Moyenne des carrés</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F</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Signification</a:t>
                      </a:r>
                      <a:endParaRPr lang="fr-BE" sz="1800">
                        <a:solidFill>
                          <a:srgbClr val="000000"/>
                        </a:solidFill>
                        <a:effectLst/>
                        <a:latin typeface="Courier New"/>
                        <a:ea typeface="MS Mincho"/>
                      </a:endParaRPr>
                    </a:p>
                  </a:txBody>
                  <a:tcPr marL="0" marR="0" marT="0" marB="0" anchor="b"/>
                </a:tc>
              </a:tr>
              <a:tr h="650634">
                <a:tc rowSpan="3">
                  <a:txBody>
                    <a:bodyPr/>
                    <a:lstStyle/>
                    <a:p>
                      <a:pPr marL="38100" marR="38100">
                        <a:lnSpc>
                          <a:spcPct val="115000"/>
                        </a:lnSpc>
                        <a:spcAft>
                          <a:spcPts val="0"/>
                        </a:spcAft>
                      </a:pPr>
                      <a:r>
                        <a:rPr lang="en-GB" sz="1800" dirty="0">
                          <a:effectLst/>
                        </a:rPr>
                        <a:t>do you justify: homosexuality </a:t>
                      </a:r>
                      <a:endParaRPr lang="fr-BE" sz="1800" dirty="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Inter-groupes</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65,292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32,646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3,654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,026</a:t>
                      </a:r>
                      <a:endParaRPr lang="fr-BE" sz="1800">
                        <a:solidFill>
                          <a:srgbClr val="000000"/>
                        </a:solidFill>
                        <a:effectLst/>
                        <a:latin typeface="Courier New"/>
                        <a:ea typeface="MS Mincho"/>
                      </a:endParaRPr>
                    </a:p>
                  </a:txBody>
                  <a:tcPr marL="0" marR="0" marT="0" marB="0"/>
                </a:tc>
              </a:tr>
              <a:tr h="618958">
                <a:tc vMerge="1">
                  <a:txBody>
                    <a:bodyPr/>
                    <a:lstStyle/>
                    <a:p>
                      <a:endParaRPr lang="fr-BE"/>
                    </a:p>
                  </a:txBody>
                  <a:tcPr/>
                </a:tc>
                <a:tc>
                  <a:txBody>
                    <a:bodyPr/>
                    <a:lstStyle/>
                    <a:p>
                      <a:pPr marL="38100" marR="38100">
                        <a:lnSpc>
                          <a:spcPct val="115000"/>
                        </a:lnSpc>
                        <a:spcAft>
                          <a:spcPts val="0"/>
                        </a:spcAft>
                      </a:pPr>
                      <a:r>
                        <a:rPr lang="fr-FR" sz="1800">
                          <a:effectLst/>
                        </a:rPr>
                        <a:t>Intra-groupes</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12562,955</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1406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8,935</a:t>
                      </a:r>
                      <a:endParaRPr lang="fr-BE" sz="18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r>
              <a:tr h="476494">
                <a:tc vMerge="1">
                  <a:txBody>
                    <a:bodyPr/>
                    <a:lstStyle/>
                    <a:p>
                      <a:endParaRPr lang="fr-BE"/>
                    </a:p>
                  </a:txBody>
                  <a:tcPr/>
                </a:tc>
                <a:tc>
                  <a:txBody>
                    <a:bodyPr/>
                    <a:lstStyle/>
                    <a:p>
                      <a:pPr marL="38100" marR="38100">
                        <a:lnSpc>
                          <a:spcPct val="115000"/>
                        </a:lnSpc>
                        <a:spcAft>
                          <a:spcPts val="0"/>
                        </a:spcAft>
                      </a:pPr>
                      <a:r>
                        <a:rPr lang="fr-FR" sz="1800">
                          <a:effectLst/>
                        </a:rPr>
                        <a:t>Total</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12628,247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1408</a:t>
                      </a:r>
                      <a:endParaRPr lang="fr-BE" sz="18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r>
            </a:tbl>
          </a:graphicData>
        </a:graphic>
      </p:graphicFrame>
      <p:sp>
        <p:nvSpPr>
          <p:cNvPr id="9" name="Rectangle 2"/>
          <p:cNvSpPr>
            <a:spLocks noChangeArrowheads="1"/>
          </p:cNvSpPr>
          <p:nvPr/>
        </p:nvSpPr>
        <p:spPr bwMode="auto">
          <a:xfrm>
            <a:off x="1563688" y="3359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à coins arrondis 9"/>
          <p:cNvSpPr/>
          <p:nvPr/>
        </p:nvSpPr>
        <p:spPr>
          <a:xfrm>
            <a:off x="2051720" y="2636912"/>
            <a:ext cx="1080120"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2" name="Connecteur droit avec flèche 11"/>
          <p:cNvCxnSpPr/>
          <p:nvPr/>
        </p:nvCxnSpPr>
        <p:spPr>
          <a:xfrm flipH="1">
            <a:off x="1331640" y="3212976"/>
            <a:ext cx="720080" cy="158417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Rectangle à coins arrondis 13"/>
          <p:cNvSpPr/>
          <p:nvPr/>
        </p:nvSpPr>
        <p:spPr>
          <a:xfrm>
            <a:off x="2051720" y="3284984"/>
            <a:ext cx="1080120" cy="64591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9" name="Connecteur droit avec flèche 18"/>
          <p:cNvCxnSpPr/>
          <p:nvPr/>
        </p:nvCxnSpPr>
        <p:spPr>
          <a:xfrm flipH="1">
            <a:off x="1331640" y="3930898"/>
            <a:ext cx="720080" cy="1154286"/>
          </a:xfrm>
          <a:prstGeom prst="straightConnector1">
            <a:avLst/>
          </a:prstGeom>
          <a:ln>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20" name="Ellipse 19"/>
          <p:cNvSpPr/>
          <p:nvPr/>
        </p:nvSpPr>
        <p:spPr>
          <a:xfrm>
            <a:off x="6444208" y="2564904"/>
            <a:ext cx="648072" cy="43204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22" name="Connecteur droit avec flèche 21"/>
          <p:cNvCxnSpPr/>
          <p:nvPr/>
        </p:nvCxnSpPr>
        <p:spPr>
          <a:xfrm flipH="1">
            <a:off x="4572000" y="2996952"/>
            <a:ext cx="2196244" cy="237626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3" name="Ellipse 22"/>
          <p:cNvSpPr/>
          <p:nvPr/>
        </p:nvSpPr>
        <p:spPr>
          <a:xfrm>
            <a:off x="3491880" y="2564904"/>
            <a:ext cx="86409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Ellipse 23"/>
          <p:cNvSpPr/>
          <p:nvPr/>
        </p:nvSpPr>
        <p:spPr>
          <a:xfrm>
            <a:off x="3275856" y="3068960"/>
            <a:ext cx="1080120" cy="6033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354042294"/>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01136"/>
          </a:xfrm>
        </p:spPr>
        <p:txBody>
          <a:bodyPr>
            <a:normAutofit fontScale="90000"/>
          </a:bodyPr>
          <a:lstStyle/>
          <a:p>
            <a:r>
              <a:rPr lang="fr-BE" dirty="0" smtClean="0"/>
              <a:t>E</a:t>
            </a:r>
            <a:r>
              <a:rPr lang="fr-BE" baseline="30000" dirty="0" smtClean="0"/>
              <a:t>2</a:t>
            </a:r>
            <a:endParaRPr lang="fr-BE" baseline="30000"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1772816"/>
                <a:ext cx="7056900" cy="4059813"/>
              </a:xfrm>
            </p:spPr>
            <p:txBody>
              <a:bodyPr/>
              <a:lstStyle/>
              <a:p>
                <a:r>
                  <a:rPr lang="fr-BE" dirty="0" smtClean="0"/>
                  <a:t>E</a:t>
                </a:r>
                <a:r>
                  <a:rPr lang="fr-BE" baseline="30000" dirty="0"/>
                  <a:t>2</a:t>
                </a:r>
                <a:r>
                  <a:rPr lang="fr-BE" dirty="0"/>
                  <a:t> = </a:t>
                </a:r>
                <a14:m>
                  <m:oMath xmlns:m="http://schemas.openxmlformats.org/officeDocument/2006/math">
                    <m:f>
                      <m:fPr>
                        <m:ctrlPr>
                          <a:rPr lang="fr-BE" i="1">
                            <a:latin typeface="Cambria Math" panose="02040503050406030204" pitchFamily="18" charset="0"/>
                          </a:rPr>
                        </m:ctrlPr>
                      </m:fPr>
                      <m:num>
                        <m:r>
                          <a:rPr lang="fr-BE" i="1">
                            <a:latin typeface="Cambria Math"/>
                          </a:rPr>
                          <m:t>𝑆𝑜𝑚𝑚𝑒</m:t>
                        </m:r>
                        <m:r>
                          <a:rPr lang="fr-BE" i="1">
                            <a:latin typeface="Cambria Math"/>
                          </a:rPr>
                          <m:t> </m:t>
                        </m:r>
                        <m:r>
                          <a:rPr lang="fr-BE" i="1">
                            <a:latin typeface="Cambria Math"/>
                          </a:rPr>
                          <m:t>𝑑𝑒𝑠</m:t>
                        </m:r>
                        <m:r>
                          <a:rPr lang="fr-BE" i="1">
                            <a:latin typeface="Cambria Math"/>
                          </a:rPr>
                          <m:t> </m:t>
                        </m:r>
                        <m:r>
                          <a:rPr lang="fr-BE" i="1">
                            <a:latin typeface="Cambria Math"/>
                          </a:rPr>
                          <m:t>𝑐𝑎𝑟𝑟</m:t>
                        </m:r>
                        <m:r>
                          <a:rPr lang="fr-BE" i="1">
                            <a:latin typeface="Cambria Math"/>
                          </a:rPr>
                          <m:t>é</m:t>
                        </m:r>
                        <m:r>
                          <a:rPr lang="fr-BE" i="1">
                            <a:latin typeface="Cambria Math"/>
                          </a:rPr>
                          <m:t>𝑠</m:t>
                        </m:r>
                        <m:r>
                          <a:rPr lang="fr-BE" i="1">
                            <a:latin typeface="Cambria Math"/>
                          </a:rPr>
                          <m:t> </m:t>
                        </m:r>
                        <m:r>
                          <a:rPr lang="fr-BE" i="1">
                            <a:latin typeface="Cambria Math"/>
                          </a:rPr>
                          <m:t>𝑖𝑛𝑡𝑒𝑟𝑔𝑟𝑜𝑢𝑝𝑒</m:t>
                        </m:r>
                      </m:num>
                      <m:den>
                        <m:r>
                          <a:rPr lang="fr-BE" i="1">
                            <a:latin typeface="Cambria Math"/>
                          </a:rPr>
                          <m:t>𝑆𝑜𝑚𝑚𝑒</m:t>
                        </m:r>
                        <m:r>
                          <a:rPr lang="fr-BE" i="1">
                            <a:latin typeface="Cambria Math"/>
                          </a:rPr>
                          <m:t> </m:t>
                        </m:r>
                        <m:r>
                          <a:rPr lang="fr-BE" i="1">
                            <a:latin typeface="Cambria Math"/>
                          </a:rPr>
                          <m:t>𝑡𝑜𝑡𝑎𝑙𝑒</m:t>
                        </m:r>
                        <m:r>
                          <a:rPr lang="fr-BE" i="1">
                            <a:latin typeface="Cambria Math"/>
                          </a:rPr>
                          <m:t> </m:t>
                        </m:r>
                        <m:r>
                          <a:rPr lang="fr-BE" i="1">
                            <a:latin typeface="Cambria Math"/>
                          </a:rPr>
                          <m:t>𝑑𝑒𝑠</m:t>
                        </m:r>
                        <m:r>
                          <a:rPr lang="fr-BE" i="1">
                            <a:latin typeface="Cambria Math"/>
                          </a:rPr>
                          <m:t> </m:t>
                        </m:r>
                        <m:r>
                          <a:rPr lang="fr-BE" i="1">
                            <a:latin typeface="Cambria Math"/>
                          </a:rPr>
                          <m:t>𝑐𝑎𝑟𝑟</m:t>
                        </m:r>
                        <m:r>
                          <a:rPr lang="fr-BE" i="1">
                            <a:latin typeface="Cambria Math"/>
                          </a:rPr>
                          <m:t>é</m:t>
                        </m:r>
                        <m:r>
                          <a:rPr lang="fr-BE" i="1">
                            <a:latin typeface="Cambria Math"/>
                          </a:rPr>
                          <m:t>𝑠</m:t>
                        </m:r>
                      </m:den>
                    </m:f>
                  </m:oMath>
                </a14:m>
                <a:r>
                  <a:rPr lang="fr-BE" dirty="0"/>
                  <a:t> </a:t>
                </a:r>
              </a:p>
              <a:p>
                <a:r>
                  <a:rPr lang="fr-BE" dirty="0" smtClean="0"/>
                  <a:t>E</a:t>
                </a:r>
                <a:r>
                  <a:rPr lang="fr-BE" baseline="30000" dirty="0" smtClean="0"/>
                  <a:t>2</a:t>
                </a:r>
                <a:r>
                  <a:rPr lang="fr-BE" dirty="0" smtClean="0"/>
                  <a:t> = </a:t>
                </a:r>
                <a14:m>
                  <m:oMath xmlns:m="http://schemas.openxmlformats.org/officeDocument/2006/math">
                    <m:f>
                      <m:fPr>
                        <m:type m:val="skw"/>
                        <m:ctrlPr>
                          <a:rPr lang="fr-BE" i="1" smtClean="0">
                            <a:latin typeface="Cambria Math" panose="02040503050406030204" pitchFamily="18" charset="0"/>
                          </a:rPr>
                        </m:ctrlPr>
                      </m:fPr>
                      <m:num>
                        <m:r>
                          <a:rPr lang="fr-BE" b="0" i="1" smtClean="0">
                            <a:latin typeface="Cambria Math"/>
                          </a:rPr>
                          <m:t>65.292</m:t>
                        </m:r>
                      </m:num>
                      <m:den>
                        <m:r>
                          <a:rPr lang="fr-BE" b="0" i="1" smtClean="0">
                            <a:latin typeface="Cambria Math"/>
                          </a:rPr>
                          <m:t>12628.247</m:t>
                        </m:r>
                      </m:den>
                    </m:f>
                  </m:oMath>
                </a14:m>
                <a:r>
                  <a:rPr lang="fr-BE" dirty="0" smtClean="0"/>
                  <a:t> = 0.00517</a:t>
                </a:r>
              </a:p>
              <a:p>
                <a:r>
                  <a:rPr lang="fr-BE" dirty="0" smtClean="0"/>
                  <a:t>Soit 0.517%</a:t>
                </a:r>
              </a:p>
              <a:p>
                <a:r>
                  <a:rPr lang="fr-BE" dirty="0" smtClean="0"/>
                  <a:t>Ou Connaissant le positionnement politique d’un individu (G/C/D) n’améliore notre prédiction de son évaluation de l’homosexualité que de un demi %!!!</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1772816"/>
                <a:ext cx="7056900" cy="4059813"/>
              </a:xfrm>
              <a:blipFill rotWithShape="1">
                <a:blip r:embed="rId2"/>
                <a:stretch>
                  <a:fillRect r="-1295"/>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188</a:t>
            </a:fld>
            <a:endParaRPr lang="fr-BE"/>
          </a:p>
        </p:txBody>
      </p:sp>
    </p:spTree>
    <p:extLst>
      <p:ext uri="{BB962C8B-B14F-4D97-AF65-F5344CB8AC3E}">
        <p14:creationId xmlns:p14="http://schemas.microsoft.com/office/powerpoint/2010/main" val="357281877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En cas d’hétéroscédasticité…</a:t>
            </a:r>
            <a:endParaRPr lang="fr-BE" dirty="0"/>
          </a:p>
        </p:txBody>
      </p:sp>
      <p:sp>
        <p:nvSpPr>
          <p:cNvPr id="3" name="Espace réservé du contenu 2"/>
          <p:cNvSpPr>
            <a:spLocks noGrp="1"/>
          </p:cNvSpPr>
          <p:nvPr>
            <p:ph idx="1"/>
          </p:nvPr>
        </p:nvSpPr>
        <p:spPr/>
        <p:txBody>
          <a:bodyPr/>
          <a:lstStyle/>
          <a:p>
            <a:r>
              <a:rPr lang="fr-BE" dirty="0" smtClean="0"/>
              <a:t>Le test de Brown-</a:t>
            </a:r>
            <a:r>
              <a:rPr lang="fr-BE" dirty="0" err="1" smtClean="0"/>
              <a:t>Forsythe</a:t>
            </a:r>
            <a:r>
              <a:rPr lang="fr-BE" dirty="0" smtClean="0"/>
              <a:t> remplace l’</a:t>
            </a:r>
            <a:r>
              <a:rPr lang="fr-BE" dirty="0" err="1" smtClean="0"/>
              <a:t>anova</a:t>
            </a:r>
            <a:r>
              <a:rPr lang="fr-BE" dirty="0" smtClean="0"/>
              <a:t> et permet de comparer les moyennes entre elles. Il s’interprète comme les autres tests.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189</a:t>
            </a:fld>
            <a:endParaRPr lang="fr-BE"/>
          </a:p>
        </p:txBody>
      </p:sp>
    </p:spTree>
    <p:extLst>
      <p:ext uri="{BB962C8B-B14F-4D97-AF65-F5344CB8AC3E}">
        <p14:creationId xmlns:p14="http://schemas.microsoft.com/office/powerpoint/2010/main" val="40690653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755576" y="1027664"/>
            <a:ext cx="7704856" cy="745152"/>
          </a:xfrm>
        </p:spPr>
        <p:txBody>
          <a:bodyPr>
            <a:normAutofit fontScale="90000"/>
          </a:bodyPr>
          <a:lstStyle/>
          <a:p>
            <a:r>
              <a:rPr lang="fr-BE" dirty="0"/>
              <a:t>Les échelles de réponse[4:43-84]</a:t>
            </a:r>
            <a:r>
              <a:rPr lang="fr-BE" dirty="0" smtClean="0"/>
              <a:t>)</a:t>
            </a:r>
            <a:endParaRPr lang="fr-BE" dirty="0"/>
          </a:p>
        </p:txBody>
      </p:sp>
      <p:sp>
        <p:nvSpPr>
          <p:cNvPr id="3" name="Espace réservé du contenu 2"/>
          <p:cNvSpPr>
            <a:spLocks noGrp="1"/>
          </p:cNvSpPr>
          <p:nvPr>
            <p:ph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a:t>
            </a:fld>
            <a:endParaRPr lang="fr-BE"/>
          </a:p>
        </p:txBody>
      </p:sp>
      <p:pic>
        <p:nvPicPr>
          <p:cNvPr id="205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988840"/>
            <a:ext cx="7877957" cy="3641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90678462"/>
      </p:ext>
    </p:extLst>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Ellipse 8"/>
          <p:cNvSpPr/>
          <p:nvPr/>
        </p:nvSpPr>
        <p:spPr>
          <a:xfrm>
            <a:off x="8172400" y="4149080"/>
            <a:ext cx="504056" cy="432047"/>
          </a:xfrm>
          <a:prstGeom prst="ellipse">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fr-BE"/>
          </a:p>
        </p:txBody>
      </p:sp>
      <p:sp>
        <p:nvSpPr>
          <p:cNvPr id="2" name="Titre 1"/>
          <p:cNvSpPr>
            <a:spLocks noGrp="1"/>
          </p:cNvSpPr>
          <p:nvPr>
            <p:ph type="title"/>
          </p:nvPr>
        </p:nvSpPr>
        <p:spPr>
          <a:xfrm>
            <a:off x="467544" y="1277888"/>
            <a:ext cx="8208912" cy="1143000"/>
          </a:xfrm>
        </p:spPr>
        <p:txBody>
          <a:bodyPr>
            <a:normAutofit fontScale="90000"/>
          </a:bodyPr>
          <a:lstStyle/>
          <a:p>
            <a:r>
              <a:rPr lang="fr-BE" dirty="0" smtClean="0"/>
              <a:t>Exemple : Les expériences scientifiques sur embryons humains et les orientations politiques </a:t>
            </a:r>
            <a:endParaRPr lang="fr-BE" sz="2200" dirty="0"/>
          </a:p>
        </p:txBody>
      </p:sp>
      <p:sp>
        <p:nvSpPr>
          <p:cNvPr id="3" name="Espace réservé du contenu 2"/>
          <p:cNvSpPr>
            <a:spLocks noGrp="1"/>
          </p:cNvSpPr>
          <p:nvPr>
            <p:ph idx="1"/>
          </p:nvPr>
        </p:nvSpPr>
        <p:spPr>
          <a:xfrm>
            <a:off x="1043492" y="4581128"/>
            <a:ext cx="6777317" cy="1368152"/>
          </a:xfrm>
        </p:spPr>
        <p:txBody>
          <a:bodyPr>
            <a:normAutofit/>
          </a:bodyPr>
          <a:lstStyle/>
          <a:p>
            <a:r>
              <a:rPr lang="fr-BE" dirty="0" smtClean="0"/>
              <a:t>Les variances ne sont pas homogènes </a:t>
            </a:r>
          </a:p>
          <a:p>
            <a:r>
              <a:rPr lang="fr-BE" dirty="0" smtClean="0"/>
              <a:t>On doit rejeter H0, l’</a:t>
            </a:r>
            <a:r>
              <a:rPr lang="fr-BE" dirty="0" err="1" smtClean="0"/>
              <a:t>anova</a:t>
            </a:r>
            <a:r>
              <a:rPr lang="fr-BE" dirty="0" smtClean="0"/>
              <a:t> ne peut être utilisée</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190</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4271555405"/>
              </p:ext>
            </p:extLst>
          </p:nvPr>
        </p:nvGraphicFramePr>
        <p:xfrm>
          <a:off x="611560" y="2564903"/>
          <a:ext cx="8064896" cy="2016224"/>
        </p:xfrm>
        <a:graphic>
          <a:graphicData uri="http://schemas.openxmlformats.org/drawingml/2006/table">
            <a:tbl>
              <a:tblPr>
                <a:tableStyleId>{5C22544A-7EE6-4342-B048-85BDC9FD1C3A}</a:tableStyleId>
              </a:tblPr>
              <a:tblGrid>
                <a:gridCol w="2505065"/>
                <a:gridCol w="1947511"/>
                <a:gridCol w="1663827"/>
                <a:gridCol w="1948493"/>
              </a:tblGrid>
              <a:tr h="504056">
                <a:tc gridSpan="4">
                  <a:txBody>
                    <a:bodyPr/>
                    <a:lstStyle/>
                    <a:p>
                      <a:pPr marL="38100" marR="38100" algn="ctr">
                        <a:lnSpc>
                          <a:spcPts val="1600"/>
                        </a:lnSpc>
                        <a:spcAft>
                          <a:spcPts val="0"/>
                        </a:spcAft>
                      </a:pPr>
                      <a:r>
                        <a:rPr lang="fr-BE" sz="1800" dirty="0">
                          <a:effectLst/>
                        </a:rPr>
                        <a:t>Test d'homogénéité des variances</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r>
              <a:tr h="504056">
                <a:tc gridSpan="4">
                  <a:txBody>
                    <a:bodyPr/>
                    <a:lstStyle/>
                    <a:p>
                      <a:pPr>
                        <a:lnSpc>
                          <a:spcPts val="1600"/>
                        </a:lnSpc>
                        <a:spcAft>
                          <a:spcPts val="0"/>
                        </a:spcAft>
                      </a:pPr>
                      <a:r>
                        <a:rPr lang="fr-BE" sz="1800" dirty="0">
                          <a:effectLst/>
                        </a:rPr>
                        <a:t>Q68 Les expériences scientifiques sur des embryons humains  </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r>
              <a:tr h="504056">
                <a:tc>
                  <a:txBody>
                    <a:bodyPr/>
                    <a:lstStyle/>
                    <a:p>
                      <a:pPr marL="38100" marR="38100" algn="ctr">
                        <a:lnSpc>
                          <a:spcPts val="1600"/>
                        </a:lnSpc>
                        <a:spcAft>
                          <a:spcPts val="0"/>
                        </a:spcAft>
                      </a:pPr>
                      <a:r>
                        <a:rPr lang="fr-BE" sz="1800">
                          <a:effectLst/>
                        </a:rPr>
                        <a:t>Statistique de Levene</a:t>
                      </a:r>
                      <a:endParaRPr lang="fr-BE" sz="180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a:effectLst/>
                        </a:rPr>
                        <a:t>ddl1</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a:effectLst/>
                        </a:rPr>
                        <a:t>ddl2</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err="1">
                          <a:effectLst/>
                        </a:rPr>
                        <a:t>Sig</a:t>
                      </a:r>
                      <a:r>
                        <a:rPr lang="fr-BE" sz="1800" dirty="0">
                          <a:effectLst/>
                        </a:rPr>
                        <a:t>.</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r>
              <a:tr h="504056">
                <a:tc>
                  <a:txBody>
                    <a:bodyPr/>
                    <a:lstStyle/>
                    <a:p>
                      <a:pPr marL="38100" marR="38100" algn="r">
                        <a:lnSpc>
                          <a:spcPts val="1600"/>
                        </a:lnSpc>
                        <a:spcAft>
                          <a:spcPts val="0"/>
                        </a:spcAft>
                      </a:pPr>
                      <a:r>
                        <a:rPr lang="fr-BE" sz="1800">
                          <a:effectLst/>
                        </a:rPr>
                        <a:t>8,960</a:t>
                      </a:r>
                      <a:endParaRPr lang="fr-BE" sz="18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a:effectLst/>
                        </a:rPr>
                        <a:t>2</a:t>
                      </a:r>
                      <a:endParaRPr lang="fr-BE" sz="18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dirty="0">
                          <a:effectLst/>
                        </a:rPr>
                        <a:t>1419</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dirty="0">
                          <a:effectLst/>
                        </a:rPr>
                        <a:t>,000</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bl>
          </a:graphicData>
        </a:graphic>
      </p:graphicFrame>
      <p:sp>
        <p:nvSpPr>
          <p:cNvPr id="10" name="Ellipse 9"/>
          <p:cNvSpPr/>
          <p:nvPr/>
        </p:nvSpPr>
        <p:spPr>
          <a:xfrm>
            <a:off x="8244408" y="4149080"/>
            <a:ext cx="432048" cy="4320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2" name="Connecteur en angle 11"/>
          <p:cNvCxnSpPr>
            <a:stCxn id="10" idx="3"/>
          </p:cNvCxnSpPr>
          <p:nvPr/>
        </p:nvCxnSpPr>
        <p:spPr>
          <a:xfrm rot="5400000">
            <a:off x="7596336" y="4085807"/>
            <a:ext cx="279297" cy="1143392"/>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278915"/>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Résultats de Brown-</a:t>
            </a:r>
            <a:r>
              <a:rPr lang="fr-BE" dirty="0" err="1" smtClean="0"/>
              <a:t>Forsythe</a:t>
            </a:r>
            <a:endParaRPr lang="fr-BE" dirty="0"/>
          </a:p>
        </p:txBody>
      </p:sp>
      <p:sp>
        <p:nvSpPr>
          <p:cNvPr id="3" name="Espace réservé du contenu 2"/>
          <p:cNvSpPr>
            <a:spLocks noGrp="1"/>
          </p:cNvSpPr>
          <p:nvPr>
            <p:ph idx="1"/>
          </p:nvPr>
        </p:nvSpPr>
        <p:spPr>
          <a:xfrm>
            <a:off x="1043492" y="4653136"/>
            <a:ext cx="7344932" cy="1512168"/>
          </a:xfrm>
        </p:spPr>
        <p:txBody>
          <a:bodyPr>
            <a:normAutofit fontScale="92500" lnSpcReduction="10000"/>
          </a:bodyPr>
          <a:lstStyle/>
          <a:p>
            <a:r>
              <a:rPr lang="fr-BE" dirty="0" err="1" smtClean="0"/>
              <a:t>Sig</a:t>
            </a:r>
            <a:r>
              <a:rPr lang="fr-BE" dirty="0" smtClean="0"/>
              <a:t>. = 0,316 </a:t>
            </a:r>
          </a:p>
          <a:p>
            <a:r>
              <a:rPr lang="fr-BE" dirty="0" err="1" smtClean="0"/>
              <a:t>Sig</a:t>
            </a:r>
            <a:r>
              <a:rPr lang="fr-BE" dirty="0" smtClean="0"/>
              <a:t>. &gt; 0.05 =&gt; H0 ne peut être rejetée</a:t>
            </a:r>
          </a:p>
          <a:p>
            <a:r>
              <a:rPr lang="fr-BE" dirty="0" smtClean="0"/>
              <a:t>Les moyennes peuvent être considérées comme égales</a:t>
            </a:r>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191</a:t>
            </a:fld>
            <a:endParaRPr lang="fr-BE"/>
          </a:p>
        </p:txBody>
      </p:sp>
      <p:sp>
        <p:nvSpPr>
          <p:cNvPr id="9" name="Rectangle 2"/>
          <p:cNvSpPr>
            <a:spLocks noChangeArrowheads="1"/>
          </p:cNvSpPr>
          <p:nvPr/>
        </p:nvSpPr>
        <p:spPr bwMode="auto">
          <a:xfrm>
            <a:off x="1563688" y="335915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à coins arrondis 9"/>
          <p:cNvSpPr/>
          <p:nvPr/>
        </p:nvSpPr>
        <p:spPr>
          <a:xfrm>
            <a:off x="2051720" y="2636912"/>
            <a:ext cx="1080120" cy="57606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Rectangle à coins arrondis 13"/>
          <p:cNvSpPr/>
          <p:nvPr/>
        </p:nvSpPr>
        <p:spPr>
          <a:xfrm>
            <a:off x="2051720" y="3284984"/>
            <a:ext cx="1080120" cy="645914"/>
          </a:xfrm>
          <a:prstGeom prst="round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0" name="Ellipse 19"/>
          <p:cNvSpPr/>
          <p:nvPr/>
        </p:nvSpPr>
        <p:spPr>
          <a:xfrm>
            <a:off x="6444208" y="2564904"/>
            <a:ext cx="648072" cy="432048"/>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3" name="Ellipse 22"/>
          <p:cNvSpPr/>
          <p:nvPr/>
        </p:nvSpPr>
        <p:spPr>
          <a:xfrm>
            <a:off x="3491880" y="2564904"/>
            <a:ext cx="86409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24" name="Ellipse 23"/>
          <p:cNvSpPr/>
          <p:nvPr/>
        </p:nvSpPr>
        <p:spPr>
          <a:xfrm>
            <a:off x="3275856" y="3068960"/>
            <a:ext cx="1080120" cy="603374"/>
          </a:xfrm>
          <a:prstGeom prst="ellipse">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aphicFrame>
        <p:nvGraphicFramePr>
          <p:cNvPr id="15" name="Tableau 14"/>
          <p:cNvGraphicFramePr>
            <a:graphicFrameLocks noGrp="1"/>
          </p:cNvGraphicFramePr>
          <p:nvPr>
            <p:extLst>
              <p:ext uri="{D42A27DB-BD31-4B8C-83A1-F6EECF244321}">
                <p14:modId xmlns:p14="http://schemas.microsoft.com/office/powerpoint/2010/main" val="4294379468"/>
              </p:ext>
            </p:extLst>
          </p:nvPr>
        </p:nvGraphicFramePr>
        <p:xfrm>
          <a:off x="532264" y="1484784"/>
          <a:ext cx="8144191" cy="2658223"/>
        </p:xfrm>
        <a:graphic>
          <a:graphicData uri="http://schemas.openxmlformats.org/drawingml/2006/table">
            <a:tbl>
              <a:tblPr>
                <a:tableStyleId>{5C22544A-7EE6-4342-B048-85BDC9FD1C3A}</a:tableStyleId>
              </a:tblPr>
              <a:tblGrid>
                <a:gridCol w="2159569"/>
                <a:gridCol w="1851447"/>
                <a:gridCol w="1377725"/>
                <a:gridCol w="1377725"/>
                <a:gridCol w="1377725"/>
              </a:tblGrid>
              <a:tr h="659547">
                <a:tc gridSpan="5">
                  <a:txBody>
                    <a:bodyPr/>
                    <a:lstStyle/>
                    <a:p>
                      <a:pPr marL="38100" marR="38100" algn="ctr">
                        <a:lnSpc>
                          <a:spcPts val="1600"/>
                        </a:lnSpc>
                        <a:spcAft>
                          <a:spcPts val="0"/>
                        </a:spcAft>
                      </a:pPr>
                      <a:r>
                        <a:rPr lang="fr-BE" sz="1800" dirty="0">
                          <a:effectLst/>
                        </a:rPr>
                        <a:t>Tests robustes d'égalité des moyennes</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659547">
                <a:tc gridSpan="5">
                  <a:txBody>
                    <a:bodyPr/>
                    <a:lstStyle/>
                    <a:p>
                      <a:pPr>
                        <a:lnSpc>
                          <a:spcPts val="1600"/>
                        </a:lnSpc>
                        <a:spcAft>
                          <a:spcPts val="0"/>
                        </a:spcAft>
                      </a:pPr>
                      <a:r>
                        <a:rPr lang="fr-BE" sz="1800" dirty="0">
                          <a:effectLst/>
                        </a:rPr>
                        <a:t>Q68 Les expériences scientifiques sur des embryons humains  </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679582">
                <a:tc>
                  <a:txBody>
                    <a:bodyPr/>
                    <a:lstStyle/>
                    <a:p>
                      <a:endParaRPr lang="fr-BE" sz="1800" dirty="0"/>
                    </a:p>
                  </a:txBody>
                  <a:tcPr marL="0" marR="0" marT="0" marB="0" anchor="b"/>
                </a:tc>
                <a:tc>
                  <a:txBody>
                    <a:bodyPr/>
                    <a:lstStyle/>
                    <a:p>
                      <a:pPr marL="38100" marR="38100" algn="ctr">
                        <a:lnSpc>
                          <a:spcPts val="1600"/>
                        </a:lnSpc>
                        <a:spcAft>
                          <a:spcPts val="0"/>
                        </a:spcAft>
                      </a:pPr>
                      <a:r>
                        <a:rPr lang="fr-BE" sz="1800" dirty="0">
                          <a:effectLst/>
                        </a:rPr>
                        <a:t>Statistiques</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a:effectLst/>
                        </a:rPr>
                        <a:t>ddl1</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a:effectLst/>
                        </a:rPr>
                        <a:t>ddl2</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800" dirty="0" err="1">
                          <a:effectLst/>
                        </a:rPr>
                        <a:t>Sig</a:t>
                      </a:r>
                      <a:r>
                        <a:rPr lang="fr-BE" sz="1800" dirty="0">
                          <a:effectLst/>
                        </a:rPr>
                        <a:t>.</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r>
              <a:tr h="659547">
                <a:tc>
                  <a:txBody>
                    <a:bodyPr/>
                    <a:lstStyle/>
                    <a:p>
                      <a:endParaRPr lang="fr-BE" sz="1800" kern="1200" dirty="0" smtClean="0">
                        <a:solidFill>
                          <a:schemeClr val="dk1"/>
                        </a:solidFill>
                        <a:effectLst/>
                        <a:latin typeface="+mn-lt"/>
                        <a:ea typeface="+mn-ea"/>
                        <a:cs typeface="+mn-cs"/>
                      </a:endParaRPr>
                    </a:p>
                    <a:p>
                      <a:r>
                        <a:rPr lang="fr-BE" sz="1800" kern="1200" dirty="0" smtClean="0">
                          <a:solidFill>
                            <a:schemeClr val="dk1"/>
                          </a:solidFill>
                          <a:effectLst/>
                          <a:latin typeface="+mn-lt"/>
                          <a:ea typeface="+mn-ea"/>
                          <a:cs typeface="+mn-cs"/>
                        </a:rPr>
                        <a:t>Brown-</a:t>
                      </a:r>
                      <a:r>
                        <a:rPr lang="fr-BE" sz="1800" kern="1200" dirty="0" err="1" smtClean="0">
                          <a:solidFill>
                            <a:schemeClr val="dk1"/>
                          </a:solidFill>
                          <a:effectLst/>
                          <a:latin typeface="+mn-lt"/>
                          <a:ea typeface="+mn-ea"/>
                          <a:cs typeface="+mn-cs"/>
                        </a:rPr>
                        <a:t>Forsythe</a:t>
                      </a:r>
                      <a:endParaRPr lang="fr-BE" dirty="0"/>
                    </a:p>
                  </a:txBody>
                  <a:tcPr marL="0" marR="0" marT="0" marB="0"/>
                </a:tc>
                <a:tc>
                  <a:txBody>
                    <a:bodyPr/>
                    <a:lstStyle/>
                    <a:p>
                      <a:pPr marL="38100" marR="38100" algn="r">
                        <a:lnSpc>
                          <a:spcPts val="1600"/>
                        </a:lnSpc>
                        <a:spcAft>
                          <a:spcPts val="0"/>
                        </a:spcAft>
                      </a:pPr>
                      <a:r>
                        <a:rPr lang="fr-BE" sz="1800" dirty="0">
                          <a:effectLst/>
                        </a:rPr>
                        <a:t>1,154</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dirty="0">
                          <a:effectLst/>
                        </a:rPr>
                        <a:t>2</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dirty="0">
                          <a:effectLst/>
                        </a:rPr>
                        <a:t>491,145</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800" dirty="0">
                          <a:effectLst/>
                        </a:rPr>
                        <a:t>,316</a:t>
                      </a:r>
                      <a:endParaRPr lang="fr-BE" sz="18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bl>
          </a:graphicData>
        </a:graphic>
      </p:graphicFrame>
      <p:sp>
        <p:nvSpPr>
          <p:cNvPr id="4" name="Ellipse 3"/>
          <p:cNvSpPr/>
          <p:nvPr/>
        </p:nvSpPr>
        <p:spPr>
          <a:xfrm>
            <a:off x="8068234" y="3573016"/>
            <a:ext cx="608221" cy="6207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7" name="Connecteur en angle 6"/>
          <p:cNvCxnSpPr>
            <a:stCxn id="4" idx="3"/>
          </p:cNvCxnSpPr>
          <p:nvPr/>
        </p:nvCxnSpPr>
        <p:spPr>
          <a:xfrm rot="5400000">
            <a:off x="5261428" y="1973282"/>
            <a:ext cx="766290" cy="5025466"/>
          </a:xfrm>
          <a:prstGeom prst="bentConnector2">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0904776"/>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normAutofit/>
          </a:bodyPr>
          <a:lstStyle/>
          <a:p>
            <a:r>
              <a:rPr lang="fr-BE" dirty="0" smtClean="0"/>
              <a:t>Les tests post-hoc</a:t>
            </a:r>
            <a:endParaRPr lang="fr-BE" dirty="0"/>
          </a:p>
        </p:txBody>
      </p:sp>
      <p:sp>
        <p:nvSpPr>
          <p:cNvPr id="3" name="Espace réservé du contenu 2"/>
          <p:cNvSpPr>
            <a:spLocks noGrp="1"/>
          </p:cNvSpPr>
          <p:nvPr>
            <p:ph idx="1"/>
          </p:nvPr>
        </p:nvSpPr>
        <p:spPr>
          <a:xfrm>
            <a:off x="755576" y="1988840"/>
            <a:ext cx="7560840" cy="3843789"/>
          </a:xfrm>
        </p:spPr>
        <p:txBody>
          <a:bodyPr/>
          <a:lstStyle/>
          <a:p>
            <a:r>
              <a:rPr lang="fr-BE" dirty="0" smtClean="0"/>
              <a:t>Ils permettent d’identifier les écarts significatifs entre les différentes moyennes</a:t>
            </a:r>
          </a:p>
          <a:p>
            <a:r>
              <a:rPr lang="fr-BE" dirty="0" smtClean="0"/>
              <a:t>Il y a de nombreux tests. Ici, on en présente 3 :</a:t>
            </a:r>
          </a:p>
          <a:p>
            <a:pPr lvl="1"/>
            <a:r>
              <a:rPr lang="fr-BE" dirty="0" smtClean="0"/>
              <a:t>Le test de </a:t>
            </a:r>
            <a:r>
              <a:rPr lang="fr-BE" dirty="0" err="1" smtClean="0"/>
              <a:t>Tukey</a:t>
            </a:r>
            <a:r>
              <a:rPr lang="fr-BE" dirty="0" smtClean="0"/>
              <a:t> &gt; si homoscédasticité</a:t>
            </a:r>
          </a:p>
          <a:p>
            <a:pPr lvl="1"/>
            <a:r>
              <a:rPr lang="fr-BE" dirty="0" smtClean="0"/>
              <a:t>Le test de </a:t>
            </a:r>
            <a:r>
              <a:rPr lang="fr-BE" dirty="0" err="1" smtClean="0"/>
              <a:t>Bonferroni</a:t>
            </a:r>
            <a:r>
              <a:rPr lang="fr-BE" dirty="0" smtClean="0"/>
              <a:t> &gt; si homoscédasticité</a:t>
            </a:r>
          </a:p>
          <a:p>
            <a:pPr lvl="1"/>
            <a:r>
              <a:rPr lang="fr-BE" dirty="0" smtClean="0"/>
              <a:t>Le Test C de </a:t>
            </a:r>
            <a:r>
              <a:rPr lang="fr-BE" dirty="0" err="1" smtClean="0"/>
              <a:t>Dunnett</a:t>
            </a:r>
            <a:r>
              <a:rPr lang="fr-BE" dirty="0" smtClean="0"/>
              <a:t> &gt; si hétéroscédasticité</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192</a:t>
            </a:fld>
            <a:endParaRPr lang="fr-BE"/>
          </a:p>
        </p:txBody>
      </p:sp>
    </p:spTree>
    <p:extLst>
      <p:ext uri="{BB962C8B-B14F-4D97-AF65-F5344CB8AC3E}">
        <p14:creationId xmlns:p14="http://schemas.microsoft.com/office/powerpoint/2010/main" val="1113967323"/>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29128"/>
          </a:xfrm>
        </p:spPr>
        <p:txBody>
          <a:bodyPr>
            <a:normAutofit fontScale="90000"/>
          </a:bodyPr>
          <a:lstStyle/>
          <a:p>
            <a:r>
              <a:rPr lang="fr-BE" dirty="0" smtClean="0"/>
              <a:t>Test de </a:t>
            </a:r>
            <a:r>
              <a:rPr lang="fr-BE" dirty="0" err="1" smtClean="0"/>
              <a:t>Tukey</a:t>
            </a:r>
            <a:endParaRPr lang="fr-BE" dirty="0"/>
          </a:p>
        </p:txBody>
      </p:sp>
      <p:sp>
        <p:nvSpPr>
          <p:cNvPr id="3" name="Espace réservé du contenu 2"/>
          <p:cNvSpPr>
            <a:spLocks noGrp="1"/>
          </p:cNvSpPr>
          <p:nvPr>
            <p:ph idx="1"/>
          </p:nvPr>
        </p:nvSpPr>
        <p:spPr>
          <a:xfrm>
            <a:off x="1043608" y="3861048"/>
            <a:ext cx="6777317" cy="1996809"/>
          </a:xfrm>
        </p:spPr>
        <p:txBody>
          <a:bodyPr/>
          <a:lstStyle/>
          <a:p>
            <a:r>
              <a:rPr lang="fr-BE" dirty="0" smtClean="0"/>
              <a:t>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193</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65567289"/>
              </p:ext>
            </p:extLst>
          </p:nvPr>
        </p:nvGraphicFramePr>
        <p:xfrm>
          <a:off x="2" y="1340768"/>
          <a:ext cx="9143996" cy="3785616"/>
        </p:xfrm>
        <a:graphic>
          <a:graphicData uri="http://schemas.openxmlformats.org/drawingml/2006/table">
            <a:tbl>
              <a:tblPr>
                <a:tableStyleId>{5C22544A-7EE6-4342-B048-85BDC9FD1C3A}</a:tableStyleId>
              </a:tblPr>
              <a:tblGrid>
                <a:gridCol w="1521335"/>
                <a:gridCol w="902605"/>
                <a:gridCol w="1076528"/>
                <a:gridCol w="1076528"/>
                <a:gridCol w="913600"/>
                <a:gridCol w="912600"/>
                <a:gridCol w="913600"/>
                <a:gridCol w="913600"/>
                <a:gridCol w="913600"/>
              </a:tblGrid>
              <a:tr h="536878">
                <a:tc rowSpan="2" gridSpan="2">
                  <a:txBody>
                    <a:bodyPr/>
                    <a:lstStyle/>
                    <a:p>
                      <a:pPr marL="38100" marR="38100">
                        <a:lnSpc>
                          <a:spcPct val="115000"/>
                        </a:lnSpc>
                        <a:spcAft>
                          <a:spcPts val="0"/>
                        </a:spcAft>
                      </a:pPr>
                      <a:r>
                        <a:rPr lang="fr-FR" sz="1800" dirty="0">
                          <a:effectLst/>
                        </a:rPr>
                        <a:t>Variable dépendante</a:t>
                      </a:r>
                      <a:endParaRPr lang="fr-BE" sz="1800" dirty="0">
                        <a:solidFill>
                          <a:srgbClr val="000000"/>
                        </a:solidFill>
                        <a:effectLst/>
                        <a:latin typeface="Courier New"/>
                        <a:ea typeface="MS Mincho"/>
                      </a:endParaRPr>
                    </a:p>
                  </a:txBody>
                  <a:tcPr marL="0" marR="0" marT="0" marB="0" anchor="b"/>
                </a:tc>
                <a:tc rowSpan="2" hMerge="1">
                  <a:txBody>
                    <a:bodyPr/>
                    <a:lstStyle/>
                    <a:p>
                      <a:endParaRPr lang="fr-BE"/>
                    </a:p>
                  </a:txBody>
                  <a:tcPr/>
                </a:tc>
                <a:tc rowSpan="2">
                  <a:txBody>
                    <a:bodyPr/>
                    <a:lstStyle/>
                    <a:p>
                      <a:pPr marL="38100" marR="38100">
                        <a:lnSpc>
                          <a:spcPct val="115000"/>
                        </a:lnSpc>
                        <a:spcAft>
                          <a:spcPts val="0"/>
                        </a:spcAft>
                      </a:pPr>
                      <a:r>
                        <a:rPr lang="fr-FR" sz="1800">
                          <a:effectLst/>
                        </a:rPr>
                        <a:t>(I)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nSpc>
                          <a:spcPct val="115000"/>
                        </a:lnSpc>
                        <a:spcAft>
                          <a:spcPts val="0"/>
                        </a:spcAft>
                      </a:pPr>
                      <a:r>
                        <a:rPr lang="fr-FR" sz="1800">
                          <a:effectLst/>
                        </a:rPr>
                        <a:t>(J)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Différence de moyennes (I-J)</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Erreur standard</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Signification</a:t>
                      </a:r>
                      <a:endParaRPr lang="fr-BE" sz="18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800">
                          <a:effectLst/>
                        </a:rPr>
                        <a:t>Intervalle de confiance à 95%</a:t>
                      </a:r>
                      <a:endParaRPr lang="fr-BE" sz="1800">
                        <a:solidFill>
                          <a:srgbClr val="000000"/>
                        </a:solidFill>
                        <a:effectLst/>
                        <a:latin typeface="Courier New"/>
                        <a:ea typeface="MS Mincho"/>
                      </a:endParaRPr>
                    </a:p>
                  </a:txBody>
                  <a:tcPr marL="0" marR="0" marT="0" marB="0" anchor="b"/>
                </a:tc>
                <a:tc hMerge="1">
                  <a:txBody>
                    <a:bodyPr/>
                    <a:lstStyle/>
                    <a:p>
                      <a:endParaRPr lang="fr-BE"/>
                    </a:p>
                  </a:txBody>
                  <a:tcPr/>
                </a:tc>
              </a:tr>
              <a:tr h="546927">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800">
                          <a:effectLst/>
                        </a:rPr>
                        <a:t>Borne inférieure</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Borne supérieure</a:t>
                      </a:r>
                      <a:endParaRPr lang="fr-BE" sz="1800">
                        <a:solidFill>
                          <a:srgbClr val="000000"/>
                        </a:solidFill>
                        <a:effectLst/>
                        <a:latin typeface="Courier New"/>
                        <a:ea typeface="MS Mincho"/>
                      </a:endParaRPr>
                    </a:p>
                  </a:txBody>
                  <a:tcPr marL="0" marR="0" marT="0" marB="0" anchor="b"/>
                </a:tc>
              </a:tr>
              <a:tr h="263415">
                <a:tc rowSpan="6">
                  <a:txBody>
                    <a:bodyPr/>
                    <a:lstStyle/>
                    <a:p>
                      <a:pPr marL="38100" marR="38100">
                        <a:lnSpc>
                          <a:spcPct val="115000"/>
                        </a:lnSpc>
                        <a:spcAft>
                          <a:spcPts val="0"/>
                        </a:spcAft>
                      </a:pPr>
                      <a:r>
                        <a:rPr lang="en-GB" sz="1800" dirty="0">
                          <a:effectLst/>
                        </a:rPr>
                        <a:t>do you justify: </a:t>
                      </a:r>
                      <a:r>
                        <a:rPr lang="en-GB" sz="1800" dirty="0" smtClean="0">
                          <a:effectLst/>
                        </a:rPr>
                        <a:t>homo-sexuality</a:t>
                      </a:r>
                      <a:endParaRPr lang="fr-BE" sz="1800" dirty="0">
                        <a:solidFill>
                          <a:srgbClr val="000000"/>
                        </a:solidFill>
                        <a:effectLst/>
                        <a:latin typeface="Courier New"/>
                        <a:ea typeface="MS Mincho"/>
                      </a:endParaRPr>
                    </a:p>
                  </a:txBody>
                  <a:tcPr marL="0" marR="0" marT="0" marB="0"/>
                </a:tc>
                <a:tc rowSpan="6">
                  <a:txBody>
                    <a:bodyPr/>
                    <a:lstStyle/>
                    <a:p>
                      <a:pPr marL="38100" marR="38100">
                        <a:lnSpc>
                          <a:spcPct val="115000"/>
                        </a:lnSpc>
                        <a:spcAft>
                          <a:spcPts val="0"/>
                        </a:spcAft>
                      </a:pPr>
                      <a:r>
                        <a:rPr lang="fr-FR" sz="1800">
                          <a:effectLst/>
                        </a:rPr>
                        <a:t>Test de Tukey</a:t>
                      </a:r>
                      <a:endParaRPr lang="fr-BE" sz="1800">
                        <a:solidFill>
                          <a:srgbClr val="000000"/>
                        </a:solidFill>
                        <a:effectLst/>
                        <a:latin typeface="Courier New"/>
                        <a:ea typeface="MS Mincho"/>
                      </a:endParaRPr>
                    </a:p>
                  </a:txBody>
                  <a:tcPr marL="0" marR="0" marT="0" marB="0"/>
                </a:tc>
                <a:tc rowSpan="2">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,189</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,83</a:t>
                      </a:r>
                      <a:endParaRPr lang="fr-BE" sz="1800">
                        <a:solidFill>
                          <a:srgbClr val="000000"/>
                        </a:solidFill>
                        <a:effectLst/>
                        <a:latin typeface="Courier New"/>
                        <a:ea typeface="MS Mincho"/>
                      </a:endParaRPr>
                    </a:p>
                  </a:txBody>
                  <a:tcPr marL="0" marR="0" marT="0" marB="0"/>
                </a:tc>
              </a:tr>
              <a:tr h="26341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,805</a:t>
                      </a:r>
                      <a:r>
                        <a:rPr lang="fr-FR" sz="1800" baseline="30000" dirty="0">
                          <a:effectLst/>
                        </a:rPr>
                        <a:t>*</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,10</a:t>
                      </a:r>
                      <a:endParaRPr lang="fr-BE" sz="18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1,51</a:t>
                      </a:r>
                      <a:endParaRPr lang="fr-BE" sz="1800">
                        <a:solidFill>
                          <a:srgbClr val="000000"/>
                        </a:solidFill>
                        <a:effectLst/>
                        <a:latin typeface="Courier New"/>
                        <a:ea typeface="MS Mincho"/>
                      </a:endParaRPr>
                    </a:p>
                  </a:txBody>
                  <a:tcPr marL="0" marR="0" marT="0" marB="0"/>
                </a:tc>
              </a:tr>
              <a:tr h="263415">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,189</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,12</a:t>
                      </a:r>
                      <a:endParaRPr lang="fr-BE" sz="1800">
                        <a:solidFill>
                          <a:srgbClr val="000000"/>
                        </a:solidFill>
                        <a:effectLst/>
                        <a:latin typeface="Courier New"/>
                        <a:ea typeface="MS Mincho"/>
                      </a:endParaRPr>
                    </a:p>
                  </a:txBody>
                  <a:tcPr marL="0" marR="0" marT="0" marB="0"/>
                </a:tc>
              </a:tr>
              <a:tr h="26341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,194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-,16</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1,07</a:t>
                      </a:r>
                      <a:endParaRPr lang="fr-BE" sz="1800">
                        <a:solidFill>
                          <a:srgbClr val="000000"/>
                        </a:solidFill>
                        <a:effectLst/>
                        <a:latin typeface="Courier New"/>
                        <a:ea typeface="MS Mincho"/>
                      </a:endParaRPr>
                    </a:p>
                  </a:txBody>
                  <a:tcPr marL="0" marR="0" marT="0" marB="0"/>
                </a:tc>
              </a:tr>
              <a:tr h="263415">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-,805</a:t>
                      </a:r>
                      <a:r>
                        <a:rPr lang="fr-FR" sz="1800" baseline="30000">
                          <a:effectLst/>
                        </a:rPr>
                        <a:t>*</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-1,51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a:t>
                      </a:r>
                      <a:endParaRPr lang="fr-BE" sz="1800">
                        <a:solidFill>
                          <a:srgbClr val="000000"/>
                        </a:solidFill>
                        <a:effectLst/>
                        <a:latin typeface="Courier New"/>
                        <a:ea typeface="MS Mincho"/>
                      </a:endParaRPr>
                    </a:p>
                  </a:txBody>
                  <a:tcPr marL="0" marR="0" marT="0" marB="0"/>
                </a:tc>
              </a:tr>
              <a:tr h="26341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,194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,16</a:t>
                      </a:r>
                      <a:endParaRPr lang="fr-BE" sz="1800" dirty="0">
                        <a:solidFill>
                          <a:srgbClr val="000000"/>
                        </a:solidFill>
                        <a:effectLst/>
                        <a:latin typeface="Courier New"/>
                        <a:ea typeface="MS Mincho"/>
                      </a:endParaRPr>
                    </a:p>
                  </a:txBody>
                  <a:tcPr marL="0" marR="0" marT="0" marB="0"/>
                </a:tc>
              </a:tr>
            </a:tbl>
          </a:graphicData>
        </a:graphic>
      </p:graphicFrame>
      <p:sp>
        <p:nvSpPr>
          <p:cNvPr id="7" name="Ellipse 6"/>
          <p:cNvSpPr/>
          <p:nvPr/>
        </p:nvSpPr>
        <p:spPr>
          <a:xfrm>
            <a:off x="2411760" y="3140968"/>
            <a:ext cx="1008112"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Ellipse 7"/>
          <p:cNvSpPr/>
          <p:nvPr/>
        </p:nvSpPr>
        <p:spPr>
          <a:xfrm>
            <a:off x="3419872" y="3501008"/>
            <a:ext cx="93610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à coins arrondis 8"/>
          <p:cNvSpPr/>
          <p:nvPr/>
        </p:nvSpPr>
        <p:spPr>
          <a:xfrm>
            <a:off x="6516216" y="3501008"/>
            <a:ext cx="792088"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à coins arrondis 9"/>
          <p:cNvSpPr/>
          <p:nvPr/>
        </p:nvSpPr>
        <p:spPr>
          <a:xfrm>
            <a:off x="7452320" y="3501008"/>
            <a:ext cx="1691680" cy="36004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Triangle isocèle 10"/>
          <p:cNvSpPr/>
          <p:nvPr/>
        </p:nvSpPr>
        <p:spPr>
          <a:xfrm>
            <a:off x="5220072" y="3501008"/>
            <a:ext cx="288032" cy="17141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20635974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29128"/>
          </a:xfrm>
        </p:spPr>
        <p:txBody>
          <a:bodyPr>
            <a:normAutofit fontScale="90000"/>
          </a:bodyPr>
          <a:lstStyle/>
          <a:p>
            <a:r>
              <a:rPr lang="fr-BE" dirty="0" smtClean="0"/>
              <a:t>Test de </a:t>
            </a:r>
            <a:r>
              <a:rPr lang="fr-BE" dirty="0" err="1" smtClean="0"/>
              <a:t>Bonferroni</a:t>
            </a:r>
            <a:endParaRPr lang="fr-BE" dirty="0"/>
          </a:p>
        </p:txBody>
      </p:sp>
      <p:sp>
        <p:nvSpPr>
          <p:cNvPr id="3" name="Espace réservé du contenu 2"/>
          <p:cNvSpPr>
            <a:spLocks noGrp="1"/>
          </p:cNvSpPr>
          <p:nvPr>
            <p:ph idx="1"/>
          </p:nvPr>
        </p:nvSpPr>
        <p:spPr>
          <a:xfrm>
            <a:off x="1043608" y="3861048"/>
            <a:ext cx="6777317" cy="1996809"/>
          </a:xfrm>
        </p:spPr>
        <p:txBody>
          <a:bodyPr/>
          <a:lstStyle/>
          <a:p>
            <a:r>
              <a:rPr lang="fr-BE" dirty="0" smtClean="0"/>
              <a:t>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194</a:t>
            </a:fld>
            <a:endParaRPr lang="fr-BE"/>
          </a:p>
        </p:txBody>
      </p:sp>
      <p:graphicFrame>
        <p:nvGraphicFramePr>
          <p:cNvPr id="11" name="Tableau 10"/>
          <p:cNvGraphicFramePr>
            <a:graphicFrameLocks noGrp="1"/>
          </p:cNvGraphicFramePr>
          <p:nvPr>
            <p:extLst>
              <p:ext uri="{D42A27DB-BD31-4B8C-83A1-F6EECF244321}">
                <p14:modId xmlns:p14="http://schemas.microsoft.com/office/powerpoint/2010/main" val="3149345927"/>
              </p:ext>
            </p:extLst>
          </p:nvPr>
        </p:nvGraphicFramePr>
        <p:xfrm>
          <a:off x="35496" y="1484782"/>
          <a:ext cx="9073008" cy="3985890"/>
        </p:xfrm>
        <a:graphic>
          <a:graphicData uri="http://schemas.openxmlformats.org/drawingml/2006/table">
            <a:tbl>
              <a:tblPr>
                <a:tableStyleId>{5C22544A-7EE6-4342-B048-85BDC9FD1C3A}</a:tableStyleId>
              </a:tblPr>
              <a:tblGrid>
                <a:gridCol w="1840100"/>
                <a:gridCol w="856454"/>
                <a:gridCol w="1021484"/>
                <a:gridCol w="1021484"/>
                <a:gridCol w="866887"/>
                <a:gridCol w="865938"/>
                <a:gridCol w="866887"/>
                <a:gridCol w="866887"/>
                <a:gridCol w="866887"/>
              </a:tblGrid>
              <a:tr h="711002">
                <a:tc rowSpan="2" gridSpan="2">
                  <a:txBody>
                    <a:bodyPr/>
                    <a:lstStyle/>
                    <a:p>
                      <a:pPr marL="38100" marR="38100">
                        <a:lnSpc>
                          <a:spcPct val="115000"/>
                        </a:lnSpc>
                        <a:spcAft>
                          <a:spcPts val="0"/>
                        </a:spcAft>
                      </a:pPr>
                      <a:r>
                        <a:rPr lang="fr-FR" sz="1800">
                          <a:effectLst/>
                        </a:rPr>
                        <a:t>Variable dépendante</a:t>
                      </a:r>
                      <a:endParaRPr lang="fr-BE" sz="1800">
                        <a:solidFill>
                          <a:srgbClr val="000000"/>
                        </a:solidFill>
                        <a:effectLst/>
                        <a:latin typeface="Courier New"/>
                        <a:ea typeface="MS Mincho"/>
                      </a:endParaRPr>
                    </a:p>
                  </a:txBody>
                  <a:tcPr marL="0" marR="0" marT="0" marB="0" anchor="b"/>
                </a:tc>
                <a:tc rowSpan="2" hMerge="1">
                  <a:txBody>
                    <a:bodyPr/>
                    <a:lstStyle/>
                    <a:p>
                      <a:endParaRPr lang="fr-BE"/>
                    </a:p>
                  </a:txBody>
                  <a:tcPr/>
                </a:tc>
                <a:tc rowSpan="2">
                  <a:txBody>
                    <a:bodyPr/>
                    <a:lstStyle/>
                    <a:p>
                      <a:pPr marL="38100" marR="38100">
                        <a:lnSpc>
                          <a:spcPct val="115000"/>
                        </a:lnSpc>
                        <a:spcAft>
                          <a:spcPts val="0"/>
                        </a:spcAft>
                      </a:pPr>
                      <a:r>
                        <a:rPr lang="fr-FR" sz="1800">
                          <a:effectLst/>
                        </a:rPr>
                        <a:t>(I)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nSpc>
                          <a:spcPct val="115000"/>
                        </a:lnSpc>
                        <a:spcAft>
                          <a:spcPts val="0"/>
                        </a:spcAft>
                      </a:pPr>
                      <a:r>
                        <a:rPr lang="fr-FR" sz="1800">
                          <a:effectLst/>
                        </a:rPr>
                        <a:t>(J)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Différence de moyennes (I-J)</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dirty="0">
                          <a:effectLst/>
                        </a:rPr>
                        <a:t>Erreur standard</a:t>
                      </a:r>
                      <a:endParaRPr lang="fr-BE" sz="1800" dirty="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Signification</a:t>
                      </a:r>
                      <a:endParaRPr lang="fr-BE" sz="18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800" dirty="0">
                          <a:effectLst/>
                        </a:rPr>
                        <a:t>Intervalle de confiance à 95%</a:t>
                      </a:r>
                      <a:endParaRPr lang="fr-BE" sz="1800" dirty="0">
                        <a:solidFill>
                          <a:srgbClr val="000000"/>
                        </a:solidFill>
                        <a:effectLst/>
                        <a:latin typeface="Courier New"/>
                        <a:ea typeface="MS Mincho"/>
                      </a:endParaRPr>
                    </a:p>
                  </a:txBody>
                  <a:tcPr marL="0" marR="0" marT="0" marB="0" anchor="b"/>
                </a:tc>
                <a:tc hMerge="1">
                  <a:txBody>
                    <a:bodyPr/>
                    <a:lstStyle/>
                    <a:p>
                      <a:endParaRPr lang="fr-BE"/>
                    </a:p>
                  </a:txBody>
                  <a:tcPr/>
                </a:tc>
              </a:tr>
              <a:tr h="724309">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800">
                          <a:effectLst/>
                        </a:rPr>
                        <a:t>Borne inférieure</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Borne supérieure</a:t>
                      </a:r>
                      <a:endParaRPr lang="fr-BE" sz="1800">
                        <a:solidFill>
                          <a:srgbClr val="000000"/>
                        </a:solidFill>
                        <a:effectLst/>
                        <a:latin typeface="Courier New"/>
                        <a:ea typeface="MS Mincho"/>
                      </a:endParaRPr>
                    </a:p>
                  </a:txBody>
                  <a:tcPr marL="0" marR="0" marT="0" marB="0" anchor="b"/>
                </a:tc>
              </a:tr>
              <a:tr h="348847">
                <a:tc rowSpan="6">
                  <a:txBody>
                    <a:bodyPr/>
                    <a:lstStyle/>
                    <a:p>
                      <a:pPr marL="38100" marR="38100">
                        <a:lnSpc>
                          <a:spcPct val="115000"/>
                        </a:lnSpc>
                        <a:spcAft>
                          <a:spcPts val="0"/>
                        </a:spcAft>
                      </a:pPr>
                      <a:r>
                        <a:rPr lang="en-GB" sz="1800" dirty="0">
                          <a:effectLst/>
                        </a:rPr>
                        <a:t>do you justify: </a:t>
                      </a:r>
                      <a:r>
                        <a:rPr lang="en-GB" sz="1800" dirty="0" smtClean="0">
                          <a:effectLst/>
                        </a:rPr>
                        <a:t>homosexuality</a:t>
                      </a:r>
                      <a:endParaRPr lang="fr-BE" sz="1800" dirty="0">
                        <a:solidFill>
                          <a:srgbClr val="000000"/>
                        </a:solidFill>
                        <a:effectLst/>
                        <a:latin typeface="Courier New"/>
                        <a:ea typeface="MS Mincho"/>
                      </a:endParaRPr>
                    </a:p>
                  </a:txBody>
                  <a:tcPr marL="0" marR="0" marT="0" marB="0"/>
                </a:tc>
                <a:tc rowSpan="6">
                  <a:txBody>
                    <a:bodyPr/>
                    <a:lstStyle/>
                    <a:p>
                      <a:pPr marL="38100" marR="38100">
                        <a:lnSpc>
                          <a:spcPct val="115000"/>
                        </a:lnSpc>
                        <a:spcAft>
                          <a:spcPts val="0"/>
                        </a:spcAft>
                      </a:pPr>
                      <a:r>
                        <a:rPr lang="fr-FR" sz="1800">
                          <a:effectLst/>
                        </a:rPr>
                        <a:t>Bonferroni</a:t>
                      </a:r>
                      <a:endParaRPr lang="fr-BE" sz="1800">
                        <a:solidFill>
                          <a:srgbClr val="000000"/>
                        </a:solidFill>
                        <a:effectLst/>
                        <a:latin typeface="Courier New"/>
                        <a:ea typeface="MS Mincho"/>
                      </a:endParaRPr>
                    </a:p>
                  </a:txBody>
                  <a:tcPr marL="0" marR="0" marT="0" marB="0"/>
                </a:tc>
                <a:tc rowSpan="2">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,244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,84</a:t>
                      </a:r>
                      <a:endParaRPr lang="fr-BE" sz="1800">
                        <a:solidFill>
                          <a:srgbClr val="000000"/>
                        </a:solidFill>
                        <a:effectLst/>
                        <a:latin typeface="Courier New"/>
                        <a:ea typeface="MS Mincho"/>
                      </a:endParaRPr>
                    </a:p>
                  </a:txBody>
                  <a:tcPr marL="0" marR="0" marT="0" marB="0"/>
                </a:tc>
              </a:tr>
              <a:tr h="348847">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,805</a:t>
                      </a:r>
                      <a:r>
                        <a:rPr lang="fr-FR" sz="1800" baseline="30000">
                          <a:effectLst/>
                        </a:rPr>
                        <a:t>*</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,08</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1,53</a:t>
                      </a:r>
                      <a:endParaRPr lang="fr-BE" sz="1800">
                        <a:solidFill>
                          <a:srgbClr val="000000"/>
                        </a:solidFill>
                        <a:effectLst/>
                        <a:latin typeface="Courier New"/>
                        <a:ea typeface="MS Mincho"/>
                      </a:endParaRPr>
                    </a:p>
                  </a:txBody>
                  <a:tcPr marL="0" marR="0" marT="0" marB="0"/>
                </a:tc>
              </a:tr>
              <a:tr h="348847">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,244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,13</a:t>
                      </a:r>
                      <a:endParaRPr lang="fr-BE" sz="1800">
                        <a:solidFill>
                          <a:srgbClr val="000000"/>
                        </a:solidFill>
                        <a:effectLst/>
                        <a:latin typeface="Courier New"/>
                        <a:ea typeface="MS Mincho"/>
                      </a:endParaRPr>
                    </a:p>
                  </a:txBody>
                  <a:tcPr marL="0" marR="0" marT="0" marB="0"/>
                </a:tc>
              </a:tr>
              <a:tr h="348847">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,251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1,08</a:t>
                      </a:r>
                      <a:endParaRPr lang="fr-BE" sz="1800">
                        <a:solidFill>
                          <a:srgbClr val="000000"/>
                        </a:solidFill>
                        <a:effectLst/>
                        <a:latin typeface="Courier New"/>
                        <a:ea typeface="MS Mincho"/>
                      </a:endParaRPr>
                    </a:p>
                  </a:txBody>
                  <a:tcPr marL="0" marR="0" marT="0" marB="0"/>
                </a:tc>
              </a:tr>
              <a:tr h="348847">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-,805</a:t>
                      </a:r>
                      <a:r>
                        <a:rPr lang="fr-FR" sz="1800" baseline="30000">
                          <a:effectLst/>
                        </a:rPr>
                        <a:t>*</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,023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-1,53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-,08</a:t>
                      </a:r>
                      <a:endParaRPr lang="fr-BE" sz="1800">
                        <a:solidFill>
                          <a:srgbClr val="000000"/>
                        </a:solidFill>
                        <a:effectLst/>
                        <a:latin typeface="Courier New"/>
                        <a:ea typeface="MS Mincho"/>
                      </a:endParaRPr>
                    </a:p>
                  </a:txBody>
                  <a:tcPr marL="0" marR="0" marT="0" marB="0"/>
                </a:tc>
              </a:tr>
              <a:tr h="348847">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,251</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-1,08</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,17</a:t>
                      </a:r>
                      <a:endParaRPr lang="fr-BE" sz="1800" dirty="0">
                        <a:solidFill>
                          <a:srgbClr val="000000"/>
                        </a:solidFill>
                        <a:effectLst/>
                        <a:latin typeface="Courier New"/>
                        <a:ea typeface="MS Mincho"/>
                      </a:endParaRPr>
                    </a:p>
                  </a:txBody>
                  <a:tcPr marL="0" marR="0" marT="0" marB="0"/>
                </a:tc>
              </a:tr>
            </a:tbl>
          </a:graphicData>
        </a:graphic>
      </p:graphicFrame>
      <p:sp>
        <p:nvSpPr>
          <p:cNvPr id="12" name="Rectangle 1"/>
          <p:cNvSpPr>
            <a:spLocks noChangeArrowheads="1"/>
          </p:cNvSpPr>
          <p:nvPr/>
        </p:nvSpPr>
        <p:spPr bwMode="auto">
          <a:xfrm>
            <a:off x="1563688" y="34655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Ellipse 12"/>
          <p:cNvSpPr/>
          <p:nvPr/>
        </p:nvSpPr>
        <p:spPr>
          <a:xfrm>
            <a:off x="2771800" y="3284984"/>
            <a:ext cx="1008112"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Ellipse 14"/>
          <p:cNvSpPr/>
          <p:nvPr/>
        </p:nvSpPr>
        <p:spPr>
          <a:xfrm>
            <a:off x="3635896" y="3694113"/>
            <a:ext cx="1080120" cy="38295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7" name="Rectangle à coins arrondis 16"/>
          <p:cNvSpPr/>
          <p:nvPr/>
        </p:nvSpPr>
        <p:spPr>
          <a:xfrm>
            <a:off x="6588224" y="3694113"/>
            <a:ext cx="792088" cy="382959"/>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8" name="Rectangle à coins arrondis 17"/>
          <p:cNvSpPr/>
          <p:nvPr/>
        </p:nvSpPr>
        <p:spPr>
          <a:xfrm>
            <a:off x="7524328" y="3742184"/>
            <a:ext cx="1619672" cy="334888"/>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9" name="Triangle isocèle 18"/>
          <p:cNvSpPr/>
          <p:nvPr/>
        </p:nvSpPr>
        <p:spPr>
          <a:xfrm>
            <a:off x="5436096" y="3689636"/>
            <a:ext cx="288032" cy="17141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205385756"/>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29128"/>
          </a:xfrm>
        </p:spPr>
        <p:txBody>
          <a:bodyPr>
            <a:normAutofit fontScale="90000"/>
          </a:bodyPr>
          <a:lstStyle/>
          <a:p>
            <a:r>
              <a:rPr lang="fr-BE" dirty="0" smtClean="0"/>
              <a:t>Test C de </a:t>
            </a:r>
            <a:r>
              <a:rPr lang="fr-BE" dirty="0" err="1" smtClean="0"/>
              <a:t>Dunnett</a:t>
            </a:r>
            <a:endParaRPr lang="fr-BE" dirty="0"/>
          </a:p>
        </p:txBody>
      </p:sp>
      <p:sp>
        <p:nvSpPr>
          <p:cNvPr id="3" name="Espace réservé du contenu 2"/>
          <p:cNvSpPr>
            <a:spLocks noGrp="1"/>
          </p:cNvSpPr>
          <p:nvPr>
            <p:ph idx="1"/>
          </p:nvPr>
        </p:nvSpPr>
        <p:spPr>
          <a:xfrm>
            <a:off x="1043608" y="3861048"/>
            <a:ext cx="6777317" cy="1996809"/>
          </a:xfrm>
        </p:spPr>
        <p:txBody>
          <a:bodyPr/>
          <a:lstStyle/>
          <a:p>
            <a:r>
              <a:rPr lang="fr-BE" dirty="0" smtClean="0"/>
              <a:t>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195</a:t>
            </a:fld>
            <a:endParaRPr lang="fr-BE"/>
          </a:p>
        </p:txBody>
      </p:sp>
      <p:graphicFrame>
        <p:nvGraphicFramePr>
          <p:cNvPr id="11" name="Tableau 10"/>
          <p:cNvGraphicFramePr>
            <a:graphicFrameLocks noGrp="1"/>
          </p:cNvGraphicFramePr>
          <p:nvPr>
            <p:extLst>
              <p:ext uri="{D42A27DB-BD31-4B8C-83A1-F6EECF244321}">
                <p14:modId xmlns:p14="http://schemas.microsoft.com/office/powerpoint/2010/main" val="319045575"/>
              </p:ext>
            </p:extLst>
          </p:nvPr>
        </p:nvGraphicFramePr>
        <p:xfrm>
          <a:off x="1" y="1484784"/>
          <a:ext cx="9143997" cy="4080614"/>
        </p:xfrm>
        <a:graphic>
          <a:graphicData uri="http://schemas.openxmlformats.org/drawingml/2006/table">
            <a:tbl>
              <a:tblPr>
                <a:tableStyleId>{5C22544A-7EE6-4342-B048-85BDC9FD1C3A}</a:tableStyleId>
              </a:tblPr>
              <a:tblGrid>
                <a:gridCol w="1521335"/>
                <a:gridCol w="902605"/>
                <a:gridCol w="1076528"/>
                <a:gridCol w="1076528"/>
                <a:gridCol w="913600"/>
                <a:gridCol w="912601"/>
                <a:gridCol w="913600"/>
                <a:gridCol w="913600"/>
                <a:gridCol w="913600"/>
              </a:tblGrid>
              <a:tr h="664078">
                <a:tc rowSpan="2" gridSpan="2">
                  <a:txBody>
                    <a:bodyPr/>
                    <a:lstStyle/>
                    <a:p>
                      <a:pPr marL="38100" marR="38100">
                        <a:lnSpc>
                          <a:spcPct val="115000"/>
                        </a:lnSpc>
                        <a:spcAft>
                          <a:spcPts val="0"/>
                        </a:spcAft>
                      </a:pPr>
                      <a:r>
                        <a:rPr lang="fr-FR" sz="1800" dirty="0">
                          <a:effectLst/>
                        </a:rPr>
                        <a:t>Variable dépendante</a:t>
                      </a:r>
                      <a:endParaRPr lang="fr-BE" sz="1800" dirty="0">
                        <a:solidFill>
                          <a:srgbClr val="000000"/>
                        </a:solidFill>
                        <a:effectLst/>
                        <a:latin typeface="Courier New"/>
                        <a:ea typeface="MS Mincho"/>
                      </a:endParaRPr>
                    </a:p>
                  </a:txBody>
                  <a:tcPr marL="0" marR="0" marT="0" marB="0" anchor="b"/>
                </a:tc>
                <a:tc rowSpan="2" hMerge="1">
                  <a:txBody>
                    <a:bodyPr/>
                    <a:lstStyle/>
                    <a:p>
                      <a:endParaRPr lang="fr-BE"/>
                    </a:p>
                  </a:txBody>
                  <a:tcPr/>
                </a:tc>
                <a:tc rowSpan="2">
                  <a:txBody>
                    <a:bodyPr/>
                    <a:lstStyle/>
                    <a:p>
                      <a:pPr marL="38100" marR="38100">
                        <a:lnSpc>
                          <a:spcPct val="115000"/>
                        </a:lnSpc>
                        <a:spcAft>
                          <a:spcPts val="0"/>
                        </a:spcAft>
                      </a:pPr>
                      <a:r>
                        <a:rPr lang="fr-FR" sz="1800">
                          <a:effectLst/>
                        </a:rPr>
                        <a:t>(I)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nSpc>
                          <a:spcPct val="115000"/>
                        </a:lnSpc>
                        <a:spcAft>
                          <a:spcPts val="0"/>
                        </a:spcAft>
                      </a:pPr>
                      <a:r>
                        <a:rPr lang="fr-FR" sz="1800">
                          <a:effectLst/>
                        </a:rPr>
                        <a:t>(J) Gauche droite</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Différence de moyennes (I-J)</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Erreur standard</a:t>
                      </a:r>
                      <a:endParaRPr lang="fr-BE" sz="1800">
                        <a:solidFill>
                          <a:srgbClr val="000000"/>
                        </a:solidFill>
                        <a:effectLst/>
                        <a:latin typeface="Courier New"/>
                        <a:ea typeface="MS Mincho"/>
                      </a:endParaRPr>
                    </a:p>
                  </a:txBody>
                  <a:tcPr marL="0" marR="0" marT="0" marB="0" anchor="b"/>
                </a:tc>
                <a:tc rowSpan="2">
                  <a:txBody>
                    <a:bodyPr/>
                    <a:lstStyle/>
                    <a:p>
                      <a:pPr marL="38100" marR="38100" algn="ctr">
                        <a:lnSpc>
                          <a:spcPct val="115000"/>
                        </a:lnSpc>
                        <a:spcAft>
                          <a:spcPts val="0"/>
                        </a:spcAft>
                      </a:pPr>
                      <a:r>
                        <a:rPr lang="fr-FR" sz="1800">
                          <a:effectLst/>
                        </a:rPr>
                        <a:t>Signification</a:t>
                      </a:r>
                      <a:endParaRPr lang="fr-BE" sz="1800">
                        <a:solidFill>
                          <a:srgbClr val="000000"/>
                        </a:solidFill>
                        <a:effectLst/>
                        <a:latin typeface="Courier New"/>
                        <a:ea typeface="MS Mincho"/>
                      </a:endParaRPr>
                    </a:p>
                  </a:txBody>
                  <a:tcPr marL="0" marR="0" marT="0" marB="0" anchor="b"/>
                </a:tc>
                <a:tc gridSpan="2">
                  <a:txBody>
                    <a:bodyPr/>
                    <a:lstStyle/>
                    <a:p>
                      <a:pPr marL="38100" marR="38100" algn="ctr">
                        <a:lnSpc>
                          <a:spcPct val="115000"/>
                        </a:lnSpc>
                        <a:spcAft>
                          <a:spcPts val="0"/>
                        </a:spcAft>
                      </a:pPr>
                      <a:r>
                        <a:rPr lang="fr-FR" sz="1800">
                          <a:effectLst/>
                        </a:rPr>
                        <a:t>Intervalle de confiance à 95%</a:t>
                      </a:r>
                      <a:endParaRPr lang="fr-BE" sz="1800">
                        <a:solidFill>
                          <a:srgbClr val="000000"/>
                        </a:solidFill>
                        <a:effectLst/>
                        <a:latin typeface="Courier New"/>
                        <a:ea typeface="MS Mincho"/>
                      </a:endParaRPr>
                    </a:p>
                  </a:txBody>
                  <a:tcPr marL="0" marR="0" marT="0" marB="0" anchor="b"/>
                </a:tc>
                <a:tc hMerge="1">
                  <a:txBody>
                    <a:bodyPr/>
                    <a:lstStyle/>
                    <a:p>
                      <a:endParaRPr lang="fr-BE"/>
                    </a:p>
                  </a:txBody>
                  <a:tcPr/>
                </a:tc>
              </a:tr>
              <a:tr h="676508">
                <a:tc gridSpan="2" vMerge="1">
                  <a:txBody>
                    <a:bodyPr/>
                    <a:lstStyle/>
                    <a:p>
                      <a:endParaRPr lang="fr-BE"/>
                    </a:p>
                  </a:txBody>
                  <a:tcPr/>
                </a:tc>
                <a:tc hMerge="1"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ct val="115000"/>
                        </a:lnSpc>
                        <a:spcAft>
                          <a:spcPts val="0"/>
                        </a:spcAft>
                      </a:pPr>
                      <a:r>
                        <a:rPr lang="fr-FR" sz="1800">
                          <a:effectLst/>
                        </a:rPr>
                        <a:t>Borne inférieure</a:t>
                      </a:r>
                      <a:endParaRPr lang="fr-BE" sz="18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800">
                          <a:effectLst/>
                        </a:rPr>
                        <a:t>Borne supérieure</a:t>
                      </a:r>
                      <a:endParaRPr lang="fr-BE" sz="1800">
                        <a:solidFill>
                          <a:srgbClr val="000000"/>
                        </a:solidFill>
                        <a:effectLst/>
                        <a:latin typeface="Courier New"/>
                        <a:ea typeface="MS Mincho"/>
                      </a:endParaRPr>
                    </a:p>
                  </a:txBody>
                  <a:tcPr marL="0" marR="0" marT="0" marB="0" anchor="b"/>
                </a:tc>
              </a:tr>
              <a:tr h="558681">
                <a:tc rowSpan="6">
                  <a:txBody>
                    <a:bodyPr/>
                    <a:lstStyle/>
                    <a:p>
                      <a:pPr marL="38100" marR="38100">
                        <a:lnSpc>
                          <a:spcPct val="115000"/>
                        </a:lnSpc>
                        <a:spcAft>
                          <a:spcPts val="0"/>
                        </a:spcAft>
                      </a:pPr>
                      <a:r>
                        <a:rPr lang="en-GB" sz="1800" dirty="0">
                          <a:effectLst/>
                        </a:rPr>
                        <a:t>do you justify: </a:t>
                      </a:r>
                      <a:r>
                        <a:rPr lang="en-GB" sz="1800" dirty="0" smtClean="0">
                          <a:effectLst/>
                        </a:rPr>
                        <a:t>homosexuality</a:t>
                      </a:r>
                      <a:endParaRPr lang="fr-BE" sz="1800" dirty="0">
                        <a:solidFill>
                          <a:srgbClr val="000000"/>
                        </a:solidFill>
                        <a:effectLst/>
                        <a:latin typeface="Courier New"/>
                        <a:ea typeface="MS Mincho"/>
                      </a:endParaRPr>
                    </a:p>
                  </a:txBody>
                  <a:tcPr marL="0" marR="0" marT="0" marB="0"/>
                </a:tc>
                <a:tc rowSpan="6">
                  <a:txBody>
                    <a:bodyPr/>
                    <a:lstStyle/>
                    <a:p>
                      <a:pPr marL="38100" marR="38100">
                        <a:lnSpc>
                          <a:spcPct val="115000"/>
                        </a:lnSpc>
                        <a:spcAft>
                          <a:spcPts val="0"/>
                        </a:spcAft>
                      </a:pPr>
                      <a:r>
                        <a:rPr lang="fr-FR" sz="1800">
                          <a:effectLst/>
                        </a:rPr>
                        <a:t>C de Dunnett</a:t>
                      </a:r>
                      <a:endParaRPr lang="fr-BE" sz="1800">
                        <a:solidFill>
                          <a:srgbClr val="000000"/>
                        </a:solidFill>
                        <a:effectLst/>
                        <a:latin typeface="Courier New"/>
                        <a:ea typeface="MS Mincho"/>
                      </a:endParaRPr>
                    </a:p>
                  </a:txBody>
                  <a:tcPr marL="0" marR="0" marT="0" marB="0"/>
                </a:tc>
                <a:tc rowSpan="2">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,205</a:t>
                      </a:r>
                      <a:endParaRPr lang="fr-BE" sz="18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-,13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,83</a:t>
                      </a:r>
                      <a:endParaRPr lang="fr-BE" sz="1800">
                        <a:solidFill>
                          <a:srgbClr val="000000"/>
                        </a:solidFill>
                        <a:effectLst/>
                        <a:latin typeface="Courier New"/>
                        <a:ea typeface="MS Mincho"/>
                      </a:endParaRPr>
                    </a:p>
                  </a:txBody>
                  <a:tcPr marL="0" marR="0" marT="0" marB="0"/>
                </a:tc>
              </a:tr>
              <a:tr h="32582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,805</a:t>
                      </a:r>
                      <a:r>
                        <a:rPr lang="fr-FR" sz="1800" baseline="30000">
                          <a:effectLst/>
                        </a:rPr>
                        <a:t>*</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,09</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1,52</a:t>
                      </a:r>
                      <a:endParaRPr lang="fr-BE" sz="1800">
                        <a:solidFill>
                          <a:srgbClr val="000000"/>
                        </a:solidFill>
                        <a:effectLst/>
                        <a:latin typeface="Courier New"/>
                        <a:ea typeface="MS Mincho"/>
                      </a:endParaRPr>
                    </a:p>
                  </a:txBody>
                  <a:tcPr marL="0" marR="0" marT="0" marB="0"/>
                </a:tc>
              </a:tr>
              <a:tr h="325825">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,205</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 </a:t>
                      </a:r>
                      <a:endParaRPr lang="fr-BE" sz="1800" dirty="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-,83</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,13</a:t>
                      </a:r>
                      <a:endParaRPr lang="fr-BE" sz="1800">
                        <a:solidFill>
                          <a:srgbClr val="000000"/>
                        </a:solidFill>
                        <a:effectLst/>
                        <a:latin typeface="Courier New"/>
                        <a:ea typeface="MS Mincho"/>
                      </a:endParaRPr>
                    </a:p>
                  </a:txBody>
                  <a:tcPr marL="0" marR="0" marT="0" marB="0"/>
                </a:tc>
              </a:tr>
              <a:tr h="32582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-,17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1,07</a:t>
                      </a:r>
                      <a:endParaRPr lang="fr-BE" sz="1800">
                        <a:solidFill>
                          <a:srgbClr val="000000"/>
                        </a:solidFill>
                        <a:effectLst/>
                        <a:latin typeface="Courier New"/>
                        <a:ea typeface="MS Mincho"/>
                      </a:endParaRPr>
                    </a:p>
                  </a:txBody>
                  <a:tcPr marL="0" marR="0" marT="0" marB="0"/>
                </a:tc>
              </a:tr>
              <a:tr h="325825">
                <a:tc vMerge="1">
                  <a:txBody>
                    <a:bodyPr/>
                    <a:lstStyle/>
                    <a:p>
                      <a:endParaRPr lang="fr-BE"/>
                    </a:p>
                  </a:txBody>
                  <a:tcPr/>
                </a:tc>
                <a:tc vMerge="1">
                  <a:txBody>
                    <a:bodyPr/>
                    <a:lstStyle/>
                    <a:p>
                      <a:endParaRPr lang="fr-BE"/>
                    </a:p>
                  </a:txBody>
                  <a:tcPr/>
                </a:tc>
                <a:tc rowSpan="2">
                  <a:txBody>
                    <a:bodyPr/>
                    <a:lstStyle/>
                    <a:p>
                      <a:pPr marL="38100" marR="38100">
                        <a:lnSpc>
                          <a:spcPct val="115000"/>
                        </a:lnSpc>
                        <a:spcAft>
                          <a:spcPts val="0"/>
                        </a:spcAft>
                      </a:pPr>
                      <a:r>
                        <a:rPr lang="fr-FR" sz="1800">
                          <a:effectLst/>
                        </a:rPr>
                        <a:t>Droite</a:t>
                      </a:r>
                      <a:endParaRPr lang="fr-BE" sz="18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800">
                          <a:effectLst/>
                        </a:rPr>
                        <a:t>Gauche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-,805</a:t>
                      </a:r>
                      <a:r>
                        <a:rPr lang="fr-FR" sz="1800" baseline="30000">
                          <a:effectLst/>
                        </a:rPr>
                        <a:t>*</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,304</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-1,52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-,09</a:t>
                      </a:r>
                      <a:endParaRPr lang="fr-BE" sz="1800">
                        <a:solidFill>
                          <a:srgbClr val="000000"/>
                        </a:solidFill>
                        <a:effectLst/>
                        <a:latin typeface="Courier New"/>
                        <a:ea typeface="MS Mincho"/>
                      </a:endParaRPr>
                    </a:p>
                  </a:txBody>
                  <a:tcPr marL="0" marR="0" marT="0" marB="0"/>
                </a:tc>
              </a:tr>
              <a:tr h="325825">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nSpc>
                          <a:spcPct val="115000"/>
                        </a:lnSpc>
                        <a:spcAft>
                          <a:spcPts val="0"/>
                        </a:spcAft>
                      </a:pPr>
                      <a:r>
                        <a:rPr lang="fr-FR" sz="1800">
                          <a:effectLst/>
                        </a:rPr>
                        <a:t>Centre</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-,452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,262</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a:effectLst/>
                        </a:rPr>
                        <a:t> </a:t>
                      </a:r>
                      <a:endParaRPr lang="fr-BE" sz="18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800">
                          <a:effectLst/>
                        </a:rPr>
                        <a:t>-1,07</a:t>
                      </a:r>
                      <a:endParaRPr lang="fr-BE" sz="18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800" dirty="0">
                          <a:effectLst/>
                        </a:rPr>
                        <a:t>,17</a:t>
                      </a:r>
                      <a:endParaRPr lang="fr-BE" sz="1800" dirty="0">
                        <a:solidFill>
                          <a:srgbClr val="000000"/>
                        </a:solidFill>
                        <a:effectLst/>
                        <a:latin typeface="Courier New"/>
                        <a:ea typeface="MS Mincho"/>
                      </a:endParaRPr>
                    </a:p>
                  </a:txBody>
                  <a:tcPr marL="0" marR="0" marT="0" marB="0"/>
                </a:tc>
              </a:tr>
            </a:tbl>
          </a:graphicData>
        </a:graphic>
      </p:graphicFrame>
      <p:sp>
        <p:nvSpPr>
          <p:cNvPr id="12" name="Rectangle 1"/>
          <p:cNvSpPr>
            <a:spLocks noChangeArrowheads="1"/>
          </p:cNvSpPr>
          <p:nvPr/>
        </p:nvSpPr>
        <p:spPr bwMode="auto">
          <a:xfrm>
            <a:off x="1563688" y="3421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Ellipse 12"/>
          <p:cNvSpPr/>
          <p:nvPr/>
        </p:nvSpPr>
        <p:spPr>
          <a:xfrm>
            <a:off x="2411760" y="3284984"/>
            <a:ext cx="108012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Ellipse 13"/>
          <p:cNvSpPr/>
          <p:nvPr/>
        </p:nvSpPr>
        <p:spPr>
          <a:xfrm>
            <a:off x="3491880" y="3878263"/>
            <a:ext cx="864096" cy="342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5" name="Rectangle à coins arrondis 14"/>
          <p:cNvSpPr/>
          <p:nvPr/>
        </p:nvSpPr>
        <p:spPr>
          <a:xfrm>
            <a:off x="7308304" y="3878263"/>
            <a:ext cx="1835696" cy="342825"/>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riangle isocèle 15"/>
          <p:cNvSpPr/>
          <p:nvPr/>
        </p:nvSpPr>
        <p:spPr>
          <a:xfrm>
            <a:off x="5220072" y="3878263"/>
            <a:ext cx="288032" cy="17141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84553039"/>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529128"/>
          </a:xfrm>
        </p:spPr>
        <p:txBody>
          <a:bodyPr>
            <a:normAutofit fontScale="90000"/>
          </a:bodyPr>
          <a:lstStyle/>
          <a:p>
            <a:r>
              <a:rPr lang="fr-BE" dirty="0" smtClean="0"/>
              <a:t>Test C de </a:t>
            </a:r>
            <a:r>
              <a:rPr lang="fr-BE" dirty="0" err="1" smtClean="0"/>
              <a:t>Dunnett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196</a:t>
            </a:fld>
            <a:endParaRPr lang="fr-BE"/>
          </a:p>
        </p:txBody>
      </p:sp>
      <p:sp>
        <p:nvSpPr>
          <p:cNvPr id="12" name="Rectangle 1"/>
          <p:cNvSpPr>
            <a:spLocks noChangeArrowheads="1"/>
          </p:cNvSpPr>
          <p:nvPr/>
        </p:nvSpPr>
        <p:spPr bwMode="auto">
          <a:xfrm>
            <a:off x="1563688" y="342106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13" name="Ellipse 12"/>
          <p:cNvSpPr/>
          <p:nvPr/>
        </p:nvSpPr>
        <p:spPr>
          <a:xfrm>
            <a:off x="2411760" y="3284984"/>
            <a:ext cx="1080120"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4" name="Ellipse 13"/>
          <p:cNvSpPr/>
          <p:nvPr/>
        </p:nvSpPr>
        <p:spPr>
          <a:xfrm>
            <a:off x="3491880" y="3878263"/>
            <a:ext cx="864096" cy="34282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6" name="Triangle isocèle 15"/>
          <p:cNvSpPr/>
          <p:nvPr/>
        </p:nvSpPr>
        <p:spPr>
          <a:xfrm>
            <a:off x="5220072" y="3878263"/>
            <a:ext cx="288032" cy="171412"/>
          </a:xfrm>
          <a:prstGeom prst="triangl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3886994407"/>
              </p:ext>
            </p:extLst>
          </p:nvPr>
        </p:nvGraphicFramePr>
        <p:xfrm>
          <a:off x="539551" y="1628798"/>
          <a:ext cx="7848873" cy="4131992"/>
        </p:xfrm>
        <a:graphic>
          <a:graphicData uri="http://schemas.openxmlformats.org/drawingml/2006/table">
            <a:tbl>
              <a:tblPr>
                <a:tableStyleId>{5C22544A-7EE6-4342-B048-85BDC9FD1C3A}</a:tableStyleId>
              </a:tblPr>
              <a:tblGrid>
                <a:gridCol w="1480262"/>
                <a:gridCol w="1480262"/>
                <a:gridCol w="1258091"/>
                <a:gridCol w="1258091"/>
                <a:gridCol w="1258091"/>
                <a:gridCol w="1114076"/>
              </a:tblGrid>
              <a:tr h="306856">
                <a:tc gridSpan="6">
                  <a:txBody>
                    <a:bodyPr/>
                    <a:lstStyle/>
                    <a:p>
                      <a:pPr marL="38100" marR="38100" algn="ctr">
                        <a:lnSpc>
                          <a:spcPts val="1600"/>
                        </a:lnSpc>
                        <a:spcAft>
                          <a:spcPts val="0"/>
                        </a:spcAft>
                      </a:pPr>
                      <a:r>
                        <a:rPr lang="fr-BE" sz="1600" dirty="0">
                          <a:effectLst/>
                        </a:rPr>
                        <a:t>Comparaisons multiples :</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6856">
                <a:tc gridSpan="6">
                  <a:txBody>
                    <a:bodyPr/>
                    <a:lstStyle/>
                    <a:p>
                      <a:pPr>
                        <a:lnSpc>
                          <a:spcPts val="1600"/>
                        </a:lnSpc>
                        <a:spcAft>
                          <a:spcPts val="0"/>
                        </a:spcAft>
                      </a:pPr>
                      <a:r>
                        <a:rPr lang="fr-BE" sz="1600" dirty="0">
                          <a:effectLst/>
                        </a:rPr>
                        <a:t>Variable dépendante:   Q68 Les expériences scientifiques sur des embryons humains  </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06856">
                <a:tc gridSpan="6">
                  <a:txBody>
                    <a:bodyPr/>
                    <a:lstStyle/>
                    <a:p>
                      <a:pPr>
                        <a:lnSpc>
                          <a:spcPts val="1600"/>
                        </a:lnSpc>
                        <a:spcAft>
                          <a:spcPts val="0"/>
                        </a:spcAft>
                      </a:pPr>
                      <a:r>
                        <a:rPr lang="fr-BE" sz="1600" dirty="0">
                          <a:effectLst/>
                        </a:rPr>
                        <a:t>C de </a:t>
                      </a:r>
                      <a:r>
                        <a:rPr lang="fr-BE" sz="1600" dirty="0" err="1">
                          <a:effectLst/>
                        </a:rPr>
                        <a:t>Dunnett</a:t>
                      </a:r>
                      <a:r>
                        <a:rPr lang="fr-BE" sz="1600" dirty="0">
                          <a:effectLst/>
                        </a:rPr>
                        <a:t>  </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635372">
                <a:tc rowSpan="2">
                  <a:txBody>
                    <a:bodyPr/>
                    <a:lstStyle/>
                    <a:p>
                      <a:pPr marL="38100" marR="38100">
                        <a:lnSpc>
                          <a:spcPts val="1600"/>
                        </a:lnSpc>
                        <a:spcAft>
                          <a:spcPts val="0"/>
                        </a:spcAft>
                      </a:pPr>
                      <a:r>
                        <a:rPr lang="fr-BE" sz="1600">
                          <a:effectLst/>
                        </a:rPr>
                        <a:t>(I) Gauche droite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b"/>
                </a:tc>
                <a:tc rowSpan="2">
                  <a:txBody>
                    <a:bodyPr/>
                    <a:lstStyle/>
                    <a:p>
                      <a:pPr marL="38100" marR="38100">
                        <a:lnSpc>
                          <a:spcPts val="1600"/>
                        </a:lnSpc>
                        <a:spcAft>
                          <a:spcPts val="0"/>
                        </a:spcAft>
                      </a:pPr>
                      <a:r>
                        <a:rPr lang="fr-BE" sz="1600">
                          <a:effectLst/>
                        </a:rPr>
                        <a:t>(J) Gauche droite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b"/>
                </a:tc>
                <a:tc rowSpan="2">
                  <a:txBody>
                    <a:bodyPr/>
                    <a:lstStyle/>
                    <a:p>
                      <a:pPr marL="38100" marR="38100" algn="ctr">
                        <a:lnSpc>
                          <a:spcPts val="1600"/>
                        </a:lnSpc>
                        <a:spcAft>
                          <a:spcPts val="0"/>
                        </a:spcAft>
                      </a:pPr>
                      <a:r>
                        <a:rPr lang="fr-BE" sz="1600">
                          <a:effectLst/>
                        </a:rPr>
                        <a:t>Différence moyenne (I-J)</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b"/>
                </a:tc>
                <a:tc rowSpan="2">
                  <a:txBody>
                    <a:bodyPr/>
                    <a:lstStyle/>
                    <a:p>
                      <a:pPr marL="38100" marR="38100" algn="ctr">
                        <a:lnSpc>
                          <a:spcPts val="1600"/>
                        </a:lnSpc>
                        <a:spcAft>
                          <a:spcPts val="0"/>
                        </a:spcAft>
                      </a:pPr>
                      <a:r>
                        <a:rPr lang="fr-BE" sz="1600" dirty="0">
                          <a:effectLst/>
                        </a:rPr>
                        <a:t>Erreur standard</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gridSpan="2">
                  <a:txBody>
                    <a:bodyPr/>
                    <a:lstStyle/>
                    <a:p>
                      <a:pPr marL="38100" marR="38100" algn="ctr">
                        <a:lnSpc>
                          <a:spcPts val="1600"/>
                        </a:lnSpc>
                        <a:spcAft>
                          <a:spcPts val="0"/>
                        </a:spcAft>
                      </a:pPr>
                      <a:r>
                        <a:rPr lang="fr-BE" sz="1600" dirty="0">
                          <a:effectLst/>
                        </a:rPr>
                        <a:t>Intervalle de confiance à 95 %</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hMerge="1">
                  <a:txBody>
                    <a:bodyPr/>
                    <a:lstStyle/>
                    <a:p>
                      <a:endParaRPr lang="fr-BE"/>
                    </a:p>
                  </a:txBody>
                  <a:tcPr/>
                </a:tc>
              </a:tr>
              <a:tr h="635372">
                <a:tc vMerge="1">
                  <a:txBody>
                    <a:bodyPr/>
                    <a:lstStyle/>
                    <a:p>
                      <a:endParaRPr lang="fr-BE"/>
                    </a:p>
                  </a:txBody>
                  <a:tcPr/>
                </a:tc>
                <a:tc vMerge="1">
                  <a:txBody>
                    <a:bodyPr/>
                    <a:lstStyle/>
                    <a:p>
                      <a:endParaRPr lang="fr-BE"/>
                    </a:p>
                  </a:txBody>
                  <a:tcPr/>
                </a:tc>
                <a:tc vMerge="1">
                  <a:txBody>
                    <a:bodyPr/>
                    <a:lstStyle/>
                    <a:p>
                      <a:endParaRPr lang="fr-BE"/>
                    </a:p>
                  </a:txBody>
                  <a:tcPr/>
                </a:tc>
                <a:tc vMerge="1">
                  <a:txBody>
                    <a:bodyPr/>
                    <a:lstStyle/>
                    <a:p>
                      <a:endParaRPr lang="fr-BE"/>
                    </a:p>
                  </a:txBody>
                  <a:tcPr/>
                </a:tc>
                <a:tc>
                  <a:txBody>
                    <a:bodyPr/>
                    <a:lstStyle/>
                    <a:p>
                      <a:pPr marL="38100" marR="38100" algn="ctr">
                        <a:lnSpc>
                          <a:spcPts val="1600"/>
                        </a:lnSpc>
                        <a:spcAft>
                          <a:spcPts val="0"/>
                        </a:spcAft>
                      </a:pPr>
                      <a:r>
                        <a:rPr lang="fr-BE" sz="1600" dirty="0">
                          <a:effectLst/>
                        </a:rPr>
                        <a:t>Borne inférieure</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c>
                  <a:txBody>
                    <a:bodyPr/>
                    <a:lstStyle/>
                    <a:p>
                      <a:pPr marL="38100" marR="38100" algn="ctr">
                        <a:lnSpc>
                          <a:spcPts val="1600"/>
                        </a:lnSpc>
                        <a:spcAft>
                          <a:spcPts val="0"/>
                        </a:spcAft>
                      </a:pPr>
                      <a:r>
                        <a:rPr lang="fr-BE" sz="1600" dirty="0">
                          <a:effectLst/>
                        </a:rPr>
                        <a:t>Borne supérieure</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b"/>
                </a:tc>
              </a:tr>
              <a:tr h="306856">
                <a:tc rowSpan="2">
                  <a:txBody>
                    <a:bodyPr/>
                    <a:lstStyle/>
                    <a:p>
                      <a:pPr marL="38100" marR="38100">
                        <a:lnSpc>
                          <a:spcPts val="1600"/>
                        </a:lnSpc>
                        <a:spcAft>
                          <a:spcPts val="0"/>
                        </a:spcAft>
                      </a:pPr>
                      <a:r>
                        <a:rPr lang="fr-BE" sz="1600">
                          <a:effectLst/>
                        </a:rPr>
                        <a:t>Gauche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nSpc>
                          <a:spcPts val="1600"/>
                        </a:lnSpc>
                        <a:spcAft>
                          <a:spcPts val="0"/>
                        </a:spcAft>
                      </a:pPr>
                      <a:r>
                        <a:rPr lang="fr-BE" sz="1600">
                          <a:effectLst/>
                        </a:rPr>
                        <a:t>Centre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,20654</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,18399</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-,2266</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,6397</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r h="306856">
                <a:tc vMerge="1">
                  <a:txBody>
                    <a:bodyPr/>
                    <a:lstStyle/>
                    <a:p>
                      <a:endParaRPr lang="fr-BE"/>
                    </a:p>
                  </a:txBody>
                  <a:tcPr/>
                </a:tc>
                <a:tc>
                  <a:txBody>
                    <a:bodyPr/>
                    <a:lstStyle/>
                    <a:p>
                      <a:pPr marL="38100" marR="38100">
                        <a:lnSpc>
                          <a:spcPts val="1600"/>
                        </a:lnSpc>
                        <a:spcAft>
                          <a:spcPts val="0"/>
                        </a:spcAft>
                      </a:pPr>
                      <a:r>
                        <a:rPr lang="fr-BE" sz="1600">
                          <a:effectLst/>
                        </a:rPr>
                        <a:t>Droite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-,08868</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,28421</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-,7603</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,5829</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r h="306856">
                <a:tc rowSpan="2">
                  <a:txBody>
                    <a:bodyPr/>
                    <a:lstStyle/>
                    <a:p>
                      <a:pPr marL="38100" marR="38100">
                        <a:lnSpc>
                          <a:spcPts val="1600"/>
                        </a:lnSpc>
                        <a:spcAft>
                          <a:spcPts val="0"/>
                        </a:spcAft>
                      </a:pPr>
                      <a:r>
                        <a:rPr lang="fr-BE" sz="1600">
                          <a:effectLst/>
                        </a:rPr>
                        <a:t>Centre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nSpc>
                          <a:spcPts val="1600"/>
                        </a:lnSpc>
                        <a:spcAft>
                          <a:spcPts val="0"/>
                        </a:spcAft>
                      </a:pPr>
                      <a:r>
                        <a:rPr lang="fr-BE" sz="1600">
                          <a:effectLst/>
                        </a:rPr>
                        <a:t>Gauche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-,20654</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,18399</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-,6397</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,2266</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r h="306856">
                <a:tc vMerge="1">
                  <a:txBody>
                    <a:bodyPr/>
                    <a:lstStyle/>
                    <a:p>
                      <a:endParaRPr lang="fr-BE"/>
                    </a:p>
                  </a:txBody>
                  <a:tcPr/>
                </a:tc>
                <a:tc>
                  <a:txBody>
                    <a:bodyPr/>
                    <a:lstStyle/>
                    <a:p>
                      <a:pPr marL="38100" marR="38100">
                        <a:lnSpc>
                          <a:spcPts val="1600"/>
                        </a:lnSpc>
                        <a:spcAft>
                          <a:spcPts val="0"/>
                        </a:spcAft>
                      </a:pPr>
                      <a:r>
                        <a:rPr lang="fr-BE" sz="1600">
                          <a:effectLst/>
                        </a:rPr>
                        <a:t>Droite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-,29522</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,24461</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-,8736</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,2832</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r h="306856">
                <a:tc rowSpan="2">
                  <a:txBody>
                    <a:bodyPr/>
                    <a:lstStyle/>
                    <a:p>
                      <a:pPr marL="38100" marR="38100">
                        <a:lnSpc>
                          <a:spcPts val="1600"/>
                        </a:lnSpc>
                        <a:spcAft>
                          <a:spcPts val="0"/>
                        </a:spcAft>
                      </a:pPr>
                      <a:r>
                        <a:rPr lang="fr-BE" sz="1600">
                          <a:effectLst/>
                        </a:rPr>
                        <a:t>Droite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nSpc>
                          <a:spcPts val="1600"/>
                        </a:lnSpc>
                        <a:spcAft>
                          <a:spcPts val="0"/>
                        </a:spcAft>
                      </a:pPr>
                      <a:r>
                        <a:rPr lang="fr-BE" sz="1600">
                          <a:effectLst/>
                        </a:rPr>
                        <a:t>Gauche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,08868</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,28421</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-,5829</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,7603</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r h="306856">
                <a:tc vMerge="1">
                  <a:txBody>
                    <a:bodyPr/>
                    <a:lstStyle/>
                    <a:p>
                      <a:endParaRPr lang="fr-BE"/>
                    </a:p>
                  </a:txBody>
                  <a:tcPr/>
                </a:tc>
                <a:tc>
                  <a:txBody>
                    <a:bodyPr/>
                    <a:lstStyle/>
                    <a:p>
                      <a:pPr marL="38100" marR="38100">
                        <a:lnSpc>
                          <a:spcPts val="1600"/>
                        </a:lnSpc>
                        <a:spcAft>
                          <a:spcPts val="0"/>
                        </a:spcAft>
                      </a:pPr>
                      <a:r>
                        <a:rPr lang="fr-BE" sz="1600">
                          <a:effectLst/>
                        </a:rPr>
                        <a:t>Centre</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tc>
                <a:tc>
                  <a:txBody>
                    <a:bodyPr/>
                    <a:lstStyle/>
                    <a:p>
                      <a:pPr marL="38100" marR="38100" algn="r">
                        <a:lnSpc>
                          <a:spcPts val="1600"/>
                        </a:lnSpc>
                        <a:spcAft>
                          <a:spcPts val="0"/>
                        </a:spcAft>
                      </a:pPr>
                      <a:r>
                        <a:rPr lang="fr-BE" sz="1600">
                          <a:effectLst/>
                        </a:rPr>
                        <a:t>,29522</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,24461</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a:effectLst/>
                        </a:rPr>
                        <a:t>-,2832</a:t>
                      </a:r>
                      <a:endParaRPr lang="fr-BE" sz="1600">
                        <a:solidFill>
                          <a:srgbClr val="000000"/>
                        </a:solidFill>
                        <a:effectLst/>
                        <a:latin typeface="Courier New" panose="02070309020205020404" pitchFamily="49" charset="0"/>
                        <a:ea typeface="Times New Roman" panose="02020603050405020304" pitchFamily="18" charset="0"/>
                      </a:endParaRPr>
                    </a:p>
                  </a:txBody>
                  <a:tcPr marL="0" marR="0" marT="0" marB="0" anchor="ctr"/>
                </a:tc>
                <a:tc>
                  <a:txBody>
                    <a:bodyPr/>
                    <a:lstStyle/>
                    <a:p>
                      <a:pPr marL="38100" marR="38100" algn="r">
                        <a:lnSpc>
                          <a:spcPts val="1600"/>
                        </a:lnSpc>
                        <a:spcAft>
                          <a:spcPts val="0"/>
                        </a:spcAft>
                      </a:pPr>
                      <a:r>
                        <a:rPr lang="fr-BE" sz="1600" dirty="0">
                          <a:effectLst/>
                        </a:rPr>
                        <a:t>,8736</a:t>
                      </a:r>
                      <a:endParaRPr lang="fr-BE" sz="1600" dirty="0">
                        <a:solidFill>
                          <a:srgbClr val="000000"/>
                        </a:solidFill>
                        <a:effectLst/>
                        <a:latin typeface="Courier New" panose="02070309020205020404" pitchFamily="49" charset="0"/>
                        <a:ea typeface="Times New Roman" panose="02020603050405020304" pitchFamily="18" charset="0"/>
                      </a:endParaRPr>
                    </a:p>
                  </a:txBody>
                  <a:tcPr marL="0" marR="0" marT="0" marB="0" anchor="ctr"/>
                </a:tc>
              </a:tr>
            </a:tbl>
          </a:graphicData>
        </a:graphic>
      </p:graphicFrame>
      <p:sp>
        <p:nvSpPr>
          <p:cNvPr id="7" name="Rectangle 1"/>
          <p:cNvSpPr>
            <a:spLocks noChangeArrowheads="1"/>
          </p:cNvSpPr>
          <p:nvPr/>
        </p:nvSpPr>
        <p:spPr bwMode="auto">
          <a:xfrm>
            <a:off x="1563688" y="28590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fr-BE"/>
          </a:p>
        </p:txBody>
      </p:sp>
    </p:spTree>
    <p:extLst>
      <p:ext uri="{BB962C8B-B14F-4D97-AF65-F5344CB8AC3E}">
        <p14:creationId xmlns:p14="http://schemas.microsoft.com/office/powerpoint/2010/main" val="49923808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Table des matières</a:t>
            </a:r>
            <a:endParaRPr lang="fr-BE" dirty="0"/>
          </a:p>
        </p:txBody>
      </p:sp>
      <p:sp>
        <p:nvSpPr>
          <p:cNvPr id="3" name="Espace réservé du contenu 2"/>
          <p:cNvSpPr>
            <a:spLocks noGrp="1"/>
          </p:cNvSpPr>
          <p:nvPr>
            <p:ph idx="1"/>
          </p:nvPr>
        </p:nvSpPr>
        <p:spPr>
          <a:xfrm>
            <a:off x="1043492" y="2323652"/>
            <a:ext cx="7344932" cy="3508977"/>
          </a:xfrm>
        </p:spPr>
        <p:txBody>
          <a:bodyPr>
            <a:normAutofit fontScale="92500" lnSpcReduction="10000"/>
          </a:bodyPr>
          <a:lstStyle/>
          <a:p>
            <a:r>
              <a:rPr lang="fr-BE" dirty="0" smtClean="0"/>
              <a:t>Chapitre 1 – La récolte des données par questionnaire</a:t>
            </a:r>
          </a:p>
          <a:p>
            <a:r>
              <a:rPr lang="fr-BE" dirty="0" smtClean="0"/>
              <a:t>Chapitre 2 – Rappels divers</a:t>
            </a:r>
          </a:p>
          <a:p>
            <a:r>
              <a:rPr lang="fr-BE" dirty="0" smtClean="0"/>
              <a:t>Chapitre 3 – Le classement des techniques</a:t>
            </a:r>
          </a:p>
          <a:p>
            <a:r>
              <a:rPr lang="fr-BE" dirty="0"/>
              <a:t>Chapitre 4 – </a:t>
            </a:r>
            <a:r>
              <a:rPr lang="fr-BE" dirty="0" smtClean="0"/>
              <a:t>Le coefficient de corrélation</a:t>
            </a:r>
            <a:endParaRPr lang="fr-BE" dirty="0"/>
          </a:p>
          <a:p>
            <a:r>
              <a:rPr lang="fr-BE" dirty="0" smtClean="0"/>
              <a:t>Chapitre 5 – L’analyse factorielle en composantes principales</a:t>
            </a:r>
          </a:p>
          <a:p>
            <a:r>
              <a:rPr lang="fr-BE" dirty="0" smtClean="0"/>
              <a:t>Chapitre 6 – L’analyse classificatoire</a:t>
            </a:r>
          </a:p>
          <a:p>
            <a:r>
              <a:rPr lang="fr-BE" dirty="0" smtClean="0"/>
              <a:t>Chapitre 7 – La comparaison de moyennes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a:t>
            </a:fld>
            <a:endParaRPr lang="fr-BE"/>
          </a:p>
        </p:txBody>
      </p:sp>
    </p:spTree>
    <p:extLst>
      <p:ext uri="{BB962C8B-B14F-4D97-AF65-F5344CB8AC3E}">
        <p14:creationId xmlns:p14="http://schemas.microsoft.com/office/powerpoint/2010/main" val="145832681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1027664"/>
            <a:ext cx="7920880" cy="673144"/>
          </a:xfrm>
        </p:spPr>
        <p:txBody>
          <a:bodyPr>
            <a:normAutofit fontScale="90000"/>
          </a:bodyPr>
          <a:lstStyle/>
          <a:p>
            <a:r>
              <a:rPr lang="fr-BE" dirty="0" smtClean="0"/>
              <a:t>Les échelles de réponse[4:43-84]</a:t>
            </a:r>
            <a:endParaRPr lang="fr-BE" dirty="0"/>
          </a:p>
        </p:txBody>
      </p:sp>
      <p:sp>
        <p:nvSpPr>
          <p:cNvPr id="3" name="Espace réservé du contenu 2"/>
          <p:cNvSpPr>
            <a:spLocks noGrp="1"/>
          </p:cNvSpPr>
          <p:nvPr>
            <p:ph idx="1"/>
          </p:nvPr>
        </p:nvSpPr>
        <p:spPr>
          <a:xfrm>
            <a:off x="1043493" y="2323653"/>
            <a:ext cx="6696860" cy="3409604"/>
          </a:xfrm>
        </p:spPr>
        <p:txBody>
          <a:bodyPr/>
          <a:lstStyle/>
          <a:p>
            <a:r>
              <a:rPr lang="fr-BE" dirty="0" smtClean="0"/>
              <a:t> </a:t>
            </a:r>
            <a:endParaRPr lang="fr-BE" dirty="0"/>
          </a:p>
        </p:txBody>
      </p:sp>
      <p:sp>
        <p:nvSpPr>
          <p:cNvPr id="4" name="Espace réservé du pied de page 3"/>
          <p:cNvSpPr>
            <a:spLocks noGrp="1"/>
          </p:cNvSpPr>
          <p:nvPr>
            <p:ph type="ftr" sz="quarter" idx="11"/>
          </p:nvPr>
        </p:nvSpPr>
        <p:spPr>
          <a:xfrm>
            <a:off x="4641448" y="5872187"/>
            <a:ext cx="3502152" cy="365125"/>
          </a:xfrm>
        </p:spPr>
        <p:txBody>
          <a:bodyPr/>
          <a:lstStyle/>
          <a:p>
            <a:r>
              <a:rPr lang="fr-BE" dirty="0" smtClean="0"/>
              <a:t>Jacques Marquet - UCL</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20</a:t>
            </a:fld>
            <a:endParaRPr lang="fr-BE"/>
          </a:p>
        </p:txBody>
      </p:sp>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56656" y="1844824"/>
            <a:ext cx="5918176"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48842005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1027664"/>
            <a:ext cx="7456674" cy="601136"/>
          </a:xfrm>
        </p:spPr>
        <p:txBody>
          <a:bodyPr>
            <a:normAutofit fontScale="90000"/>
          </a:bodyPr>
          <a:lstStyle/>
          <a:p>
            <a:r>
              <a:rPr lang="fr-BE" dirty="0"/>
              <a:t>Les échelles de réponse[4:43-84]</a:t>
            </a:r>
          </a:p>
        </p:txBody>
      </p:sp>
      <p:sp>
        <p:nvSpPr>
          <p:cNvPr id="3" name="Espace réservé du contenu 2"/>
          <p:cNvSpPr>
            <a:spLocks noGrp="1"/>
          </p:cNvSpPr>
          <p:nvPr>
            <p:ph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21</a:t>
            </a:fld>
            <a:endParaRPr lang="fr-BE"/>
          </a:p>
        </p:txBody>
      </p:sp>
      <p:pic>
        <p:nvPicPr>
          <p:cNvPr id="4097"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3244" y="1700808"/>
            <a:ext cx="6019594" cy="42742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37949025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961176"/>
          </a:xfrm>
        </p:spPr>
        <p:txBody>
          <a:bodyPr>
            <a:normAutofit fontScale="90000"/>
          </a:bodyPr>
          <a:lstStyle/>
          <a:p>
            <a:r>
              <a:rPr lang="fr-BE" dirty="0" smtClean="0"/>
              <a:t>Les échelles de réponse [5]</a:t>
            </a:r>
            <a:br>
              <a:rPr lang="fr-BE" dirty="0" smtClean="0"/>
            </a:br>
            <a:endParaRPr lang="fr-BE" sz="2200" dirty="0"/>
          </a:p>
        </p:txBody>
      </p:sp>
      <p:sp>
        <p:nvSpPr>
          <p:cNvPr id="3" name="Espace réservé du contenu 2"/>
          <p:cNvSpPr>
            <a:spLocks noGrp="1"/>
          </p:cNvSpPr>
          <p:nvPr>
            <p:ph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22</a:t>
            </a:fld>
            <a:endParaRPr lang="fr-B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31232" y="1844824"/>
            <a:ext cx="6570351" cy="40324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9423884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539552" y="764704"/>
            <a:ext cx="8064896" cy="1143000"/>
          </a:xfrm>
        </p:spPr>
        <p:txBody>
          <a:bodyPr>
            <a:normAutofit fontScale="90000"/>
          </a:bodyPr>
          <a:lstStyle/>
          <a:p>
            <a:r>
              <a:rPr lang="fr-BE" dirty="0" smtClean="0"/>
              <a:t>Exemple récapitulatif : </a:t>
            </a:r>
            <a:br>
              <a:rPr lang="fr-BE" dirty="0" smtClean="0"/>
            </a:br>
            <a:r>
              <a:rPr lang="fr-BE" dirty="0" smtClean="0"/>
              <a:t>Modèles de sexualité conjugale [3]</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23</a:t>
            </a:fld>
            <a:endParaRPr lang="fr-B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66589" y="1916832"/>
            <a:ext cx="5349627" cy="4018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9861485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1143000"/>
          </a:xfrm>
        </p:spPr>
        <p:txBody>
          <a:bodyPr/>
          <a:lstStyle/>
          <a:p>
            <a:r>
              <a:rPr lang="fr-BE" dirty="0" smtClean="0"/>
              <a:t>Le questionnement</a:t>
            </a:r>
            <a:endParaRPr lang="fr-BE" dirty="0"/>
          </a:p>
        </p:txBody>
      </p:sp>
      <p:sp>
        <p:nvSpPr>
          <p:cNvPr id="3" name="Espace réservé du contenu 2"/>
          <p:cNvSpPr>
            <a:spLocks noGrp="1"/>
          </p:cNvSpPr>
          <p:nvPr>
            <p:ph idx="1"/>
          </p:nvPr>
        </p:nvSpPr>
        <p:spPr>
          <a:xfrm>
            <a:off x="971600" y="2060848"/>
            <a:ext cx="7096634" cy="3816424"/>
          </a:xfrm>
        </p:spPr>
        <p:txBody>
          <a:bodyPr>
            <a:normAutofit fontScale="85000" lnSpcReduction="10000"/>
          </a:bodyPr>
          <a:lstStyle/>
          <a:p>
            <a:r>
              <a:rPr lang="fr-BE" dirty="0"/>
              <a:t>L'analyse </a:t>
            </a:r>
            <a:r>
              <a:rPr lang="fr-BE" dirty="0" smtClean="0"/>
              <a:t>porte </a:t>
            </a:r>
            <a:r>
              <a:rPr lang="fr-BE" dirty="0"/>
              <a:t>sur les comportements des proches tels que perçus par </a:t>
            </a:r>
            <a:r>
              <a:rPr lang="fr-BE" dirty="0" smtClean="0"/>
              <a:t>Ego (= </a:t>
            </a:r>
            <a:r>
              <a:rPr lang="fr-BE" i="1" dirty="0"/>
              <a:t>normes pratiques</a:t>
            </a:r>
            <a:r>
              <a:rPr lang="fr-BE" dirty="0"/>
              <a:t> des </a:t>
            </a:r>
            <a:r>
              <a:rPr lang="fr-BE" dirty="0" smtClean="0"/>
              <a:t>proches), </a:t>
            </a:r>
            <a:r>
              <a:rPr lang="fr-BE" dirty="0"/>
              <a:t>et plus spécifiquement sur leur influence sur les modèles idéaux </a:t>
            </a:r>
            <a:r>
              <a:rPr lang="fr-BE" dirty="0" smtClean="0"/>
              <a:t>d'Ego (= </a:t>
            </a:r>
            <a:r>
              <a:rPr lang="fr-BE" dirty="0"/>
              <a:t>ses </a:t>
            </a:r>
            <a:r>
              <a:rPr lang="fr-BE" i="1" dirty="0"/>
              <a:t>normes </a:t>
            </a:r>
            <a:r>
              <a:rPr lang="fr-BE" i="1" dirty="0" smtClean="0"/>
              <a:t>idéales</a:t>
            </a:r>
            <a:r>
              <a:rPr lang="fr-BE" dirty="0" smtClean="0"/>
              <a:t>). </a:t>
            </a:r>
          </a:p>
          <a:p>
            <a:r>
              <a:rPr lang="fr-BE" dirty="0" smtClean="0"/>
              <a:t>La </a:t>
            </a:r>
            <a:r>
              <a:rPr lang="fr-BE" dirty="0"/>
              <a:t>norme étudiée concerne les modèles de couples construits, véhiculés et transmis socialement </a:t>
            </a:r>
            <a:r>
              <a:rPr lang="fr-BE" dirty="0" smtClean="0"/>
              <a:t>: </a:t>
            </a:r>
            <a:r>
              <a:rPr lang="fr-BE" dirty="0"/>
              <a:t>la fidélité, </a:t>
            </a:r>
            <a:r>
              <a:rPr lang="fr-BE" dirty="0" smtClean="0"/>
              <a:t>norme </a:t>
            </a:r>
            <a:r>
              <a:rPr lang="fr-BE" dirty="0"/>
              <a:t>idéale dominante de la sexualité, est au cœur du propos. </a:t>
            </a:r>
            <a:endParaRPr lang="fr-BE" dirty="0" smtClean="0"/>
          </a:p>
          <a:p>
            <a:r>
              <a:rPr lang="fr-BE" dirty="0" smtClean="0"/>
              <a:t>La première question peut être formulée de la façon suivante : « Dans </a:t>
            </a:r>
            <a:r>
              <a:rPr lang="fr-BE" dirty="0"/>
              <a:t>quelle mesure les modèles de couples idéaux pour les acteurs correspondent-ils aux normes pratiques de </a:t>
            </a:r>
            <a:r>
              <a:rPr lang="fr-BE" dirty="0" smtClean="0"/>
              <a:t>leur réseau social</a:t>
            </a:r>
            <a:r>
              <a:rPr lang="fr-BE" dirty="0"/>
              <a:t> </a:t>
            </a:r>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24</a:t>
            </a:fld>
            <a:endParaRPr lang="fr-BE"/>
          </a:p>
        </p:txBody>
      </p:sp>
    </p:spTree>
    <p:extLst>
      <p:ext uri="{BB962C8B-B14F-4D97-AF65-F5344CB8AC3E}">
        <p14:creationId xmlns:p14="http://schemas.microsoft.com/office/powerpoint/2010/main" val="149782217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89168"/>
          </a:xfrm>
        </p:spPr>
        <p:txBody>
          <a:bodyPr/>
          <a:lstStyle/>
          <a:p>
            <a:r>
              <a:rPr lang="fr-BE" dirty="0" smtClean="0"/>
              <a:t>Hypothèses</a:t>
            </a:r>
            <a:endParaRPr lang="fr-BE" dirty="0"/>
          </a:p>
        </p:txBody>
      </p:sp>
      <p:sp>
        <p:nvSpPr>
          <p:cNvPr id="3" name="Espace réservé du contenu 2"/>
          <p:cNvSpPr>
            <a:spLocks noGrp="1"/>
          </p:cNvSpPr>
          <p:nvPr>
            <p:ph idx="1"/>
          </p:nvPr>
        </p:nvSpPr>
        <p:spPr/>
        <p:txBody>
          <a:bodyPr>
            <a:normAutofit fontScale="85000" lnSpcReduction="10000"/>
          </a:bodyPr>
          <a:lstStyle/>
          <a:p>
            <a:r>
              <a:rPr lang="fr-BE" dirty="0" smtClean="0"/>
              <a:t>La question </a:t>
            </a:r>
            <a:r>
              <a:rPr lang="fr-BE" dirty="0"/>
              <a:t>: </a:t>
            </a:r>
            <a:r>
              <a:rPr lang="fr-BE" dirty="0" smtClean="0"/>
              <a:t>Dans </a:t>
            </a:r>
            <a:r>
              <a:rPr lang="fr-BE" dirty="0"/>
              <a:t>quelle mesure les modèles de couples idéaux pour les acteurs correspondent-ils aux normes pratiques de leur réseau social </a:t>
            </a:r>
            <a:r>
              <a:rPr lang="fr-BE" dirty="0" smtClean="0"/>
              <a:t>?</a:t>
            </a:r>
            <a:endParaRPr lang="fr-BE" dirty="0"/>
          </a:p>
          <a:p>
            <a:r>
              <a:rPr lang="fr-BE" dirty="0" smtClean="0"/>
              <a:t> Hypothèse principale : Le réseau social exerce une influence normative sur les normes (idéales) d’Ego.</a:t>
            </a:r>
          </a:p>
          <a:p>
            <a:r>
              <a:rPr lang="fr-BE" dirty="0" smtClean="0"/>
              <a:t>Hypothèse subsidiaire : </a:t>
            </a:r>
            <a:r>
              <a:rPr lang="fr-BE" dirty="0"/>
              <a:t>L</a:t>
            </a:r>
            <a:r>
              <a:rPr lang="fr-BE" dirty="0" smtClean="0"/>
              <a:t>es </a:t>
            </a:r>
            <a:r>
              <a:rPr lang="fr-BE" dirty="0"/>
              <a:t>pressions normatives n'ont ni la même orientation, ni le même poids selon le type de contexte relationnel. En d'autres termes, l'influence normative devrait varier selon que l'individu a affaire à sa famille, à ses amis, ou à ses collègues de travail ou </a:t>
            </a:r>
            <a:r>
              <a:rPr lang="fr-BE" dirty="0" smtClean="0"/>
              <a:t>d'étude.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25</a:t>
            </a:fld>
            <a:endParaRPr lang="fr-BE"/>
          </a:p>
        </p:txBody>
      </p:sp>
    </p:spTree>
    <p:extLst>
      <p:ext uri="{BB962C8B-B14F-4D97-AF65-F5344CB8AC3E}">
        <p14:creationId xmlns:p14="http://schemas.microsoft.com/office/powerpoint/2010/main" val="415939108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Concept et dimensions</a:t>
            </a:r>
            <a:endParaRPr lang="fr-BE" dirty="0"/>
          </a:p>
        </p:txBody>
      </p:sp>
      <p:sp>
        <p:nvSpPr>
          <p:cNvPr id="3" name="Espace réservé du contenu 2"/>
          <p:cNvSpPr>
            <a:spLocks noGrp="1"/>
          </p:cNvSpPr>
          <p:nvPr>
            <p:ph idx="1"/>
          </p:nvPr>
        </p:nvSpPr>
        <p:spPr/>
        <p:txBody>
          <a:bodyPr>
            <a:normAutofit fontScale="85000" lnSpcReduction="20000"/>
          </a:bodyPr>
          <a:lstStyle/>
          <a:p>
            <a:r>
              <a:rPr lang="fr-BE" dirty="0" smtClean="0"/>
              <a:t>Exemple : le concept de « normes pratiques du réseau social »</a:t>
            </a:r>
          </a:p>
          <a:p>
            <a:pPr lvl="1"/>
            <a:r>
              <a:rPr lang="fr-BE" dirty="0" smtClean="0"/>
              <a:t>Normes pratiques = les comportements du réseau tels que perçus par Ego.</a:t>
            </a:r>
          </a:p>
          <a:p>
            <a:pPr lvl="1"/>
            <a:r>
              <a:rPr lang="fr-BE" dirty="0" smtClean="0"/>
              <a:t>Réseau social = l’ensemble des relations (liens) qu’Ego a avec d’autres personnes. </a:t>
            </a:r>
            <a:br>
              <a:rPr lang="fr-BE" dirty="0" smtClean="0"/>
            </a:br>
            <a:r>
              <a:rPr lang="fr-BE" dirty="0" smtClean="0"/>
              <a:t>Il est ici appréhendé à partir de 3 cercles : le cercle familial, le cercle des amis et le cercle des collègues de travail ou d’études.</a:t>
            </a:r>
          </a:p>
          <a:p>
            <a:pPr lvl="1"/>
            <a:r>
              <a:rPr lang="fr-BE" dirty="0" smtClean="0"/>
              <a:t>D’où 3 dimensions au concept :</a:t>
            </a:r>
          </a:p>
          <a:p>
            <a:pPr lvl="2"/>
            <a:r>
              <a:rPr lang="fr-BE" dirty="0"/>
              <a:t>Les normes pratiques du cercle </a:t>
            </a:r>
            <a:r>
              <a:rPr lang="fr-BE" dirty="0" smtClean="0"/>
              <a:t>familial</a:t>
            </a:r>
          </a:p>
          <a:p>
            <a:pPr lvl="2"/>
            <a:r>
              <a:rPr lang="fr-BE" dirty="0" smtClean="0"/>
              <a:t>Les </a:t>
            </a:r>
            <a:r>
              <a:rPr lang="fr-BE" dirty="0"/>
              <a:t>normes pratiques du cercle </a:t>
            </a:r>
            <a:r>
              <a:rPr lang="fr-BE" dirty="0" smtClean="0"/>
              <a:t>amical</a:t>
            </a:r>
            <a:endParaRPr lang="fr-BE" dirty="0"/>
          </a:p>
          <a:p>
            <a:pPr lvl="2"/>
            <a:r>
              <a:rPr lang="fr-BE" dirty="0"/>
              <a:t>Les normes pratiques du cercle </a:t>
            </a:r>
            <a:r>
              <a:rPr lang="fr-BE" dirty="0" smtClean="0"/>
              <a:t>des collègues</a:t>
            </a:r>
            <a:endParaRPr lang="fr-BE" dirty="0"/>
          </a:p>
          <a:p>
            <a:pPr lvl="2"/>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26</a:t>
            </a:fld>
            <a:endParaRPr lang="fr-BE"/>
          </a:p>
        </p:txBody>
      </p:sp>
    </p:spTree>
    <p:extLst>
      <p:ext uri="{BB962C8B-B14F-4D97-AF65-F5344CB8AC3E}">
        <p14:creationId xmlns:p14="http://schemas.microsoft.com/office/powerpoint/2010/main" val="156671636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Les questions </a:t>
            </a:r>
            <a:endParaRPr lang="fr-BE" dirty="0"/>
          </a:p>
        </p:txBody>
      </p:sp>
      <p:sp>
        <p:nvSpPr>
          <p:cNvPr id="3" name="Espace réservé du contenu 2"/>
          <p:cNvSpPr>
            <a:spLocks noGrp="1"/>
          </p:cNvSpPr>
          <p:nvPr>
            <p:ph idx="1"/>
          </p:nvPr>
        </p:nvSpPr>
        <p:spPr/>
        <p:txBody>
          <a:bodyPr>
            <a:normAutofit fontScale="85000" lnSpcReduction="10000"/>
          </a:bodyPr>
          <a:lstStyle/>
          <a:p>
            <a:r>
              <a:rPr lang="fr-BE" dirty="0"/>
              <a:t>Les </a:t>
            </a:r>
            <a:r>
              <a:rPr lang="fr-BE" b="1" i="1" dirty="0"/>
              <a:t>normes pratiques</a:t>
            </a:r>
            <a:r>
              <a:rPr lang="fr-BE" dirty="0"/>
              <a:t> des différents cercles sont repérées à partir des questions suivantes : </a:t>
            </a:r>
          </a:p>
          <a:p>
            <a:r>
              <a:rPr lang="fr-BE" dirty="0"/>
              <a:t>“Dans votre famille proche, quel est le modèle de rapport de couple qui domine dans les faits ? Est-ce le modèle de – la fidélité pour la vie, – la fidélité tant qu'on est avec quelqu'un, – la fidélité avec quelques écarts exceptionnels, – les aventures ou relations parallèles fréquentes ?” </a:t>
            </a:r>
          </a:p>
          <a:p>
            <a:r>
              <a:rPr lang="fr-BE" dirty="0"/>
              <a:t>“Chez vos amis et amies, quel est…”</a:t>
            </a:r>
          </a:p>
          <a:p>
            <a:r>
              <a:rPr lang="fr-BE"/>
              <a:t>“Chez vos collègues de travail (ou de cours),…”</a:t>
            </a:r>
          </a:p>
          <a:p>
            <a:pPr marL="68580" indent="0">
              <a:buNone/>
            </a:pPr>
            <a:endParaRPr lang="fr-BE"/>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27</a:t>
            </a:fld>
            <a:endParaRPr lang="fr-BE"/>
          </a:p>
        </p:txBody>
      </p:sp>
    </p:spTree>
    <p:extLst>
      <p:ext uri="{BB962C8B-B14F-4D97-AF65-F5344CB8AC3E}">
        <p14:creationId xmlns:p14="http://schemas.microsoft.com/office/powerpoint/2010/main" val="312943796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a:bodyPr>
          <a:lstStyle/>
          <a:p>
            <a:r>
              <a:rPr lang="fr-BE" dirty="0"/>
              <a:t/>
            </a:r>
            <a:br>
              <a:rPr lang="fr-BE" dirty="0"/>
            </a:br>
            <a:endParaRPr lang="fr-BE" dirty="0"/>
          </a:p>
        </p:txBody>
      </p:sp>
      <p:sp>
        <p:nvSpPr>
          <p:cNvPr id="3" name="Sous-titre 2"/>
          <p:cNvSpPr>
            <a:spLocks noGrp="1"/>
          </p:cNvSpPr>
          <p:nvPr>
            <p:ph type="subTitle" idx="1"/>
          </p:nvPr>
        </p:nvSpPr>
        <p:spPr/>
        <p:txBody>
          <a:bodyPr/>
          <a:lstStyle/>
          <a:p>
            <a:r>
              <a:rPr lang="fr-BE" dirty="0"/>
              <a:t>Questionnaire et code </a:t>
            </a:r>
            <a:r>
              <a:rPr lang="fr-BE" dirty="0" smtClean="0"/>
              <a:t>book : exemples</a:t>
            </a:r>
            <a:endParaRPr lang="fr-BE" dirty="0"/>
          </a:p>
        </p:txBody>
      </p:sp>
    </p:spTree>
    <p:extLst>
      <p:ext uri="{BB962C8B-B14F-4D97-AF65-F5344CB8AC3E}">
        <p14:creationId xmlns:p14="http://schemas.microsoft.com/office/powerpoint/2010/main" val="4123312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Le questionnaire EVS 1999</a:t>
            </a:r>
            <a:endParaRPr lang="fr-BE" dirty="0"/>
          </a:p>
        </p:txBody>
      </p:sp>
      <p:sp>
        <p:nvSpPr>
          <p:cNvPr id="3" name="Espace réservé du contenu 2"/>
          <p:cNvSpPr>
            <a:spLocks noGrp="1"/>
          </p:cNvSpPr>
          <p:nvPr>
            <p:ph idx="1"/>
          </p:nvPr>
        </p:nvSpPr>
        <p:spPr/>
        <p:txBody>
          <a:bodyPr>
            <a:normAutofit fontScale="55000" lnSpcReduction="20000"/>
          </a:bodyPr>
          <a:lstStyle/>
          <a:p>
            <a:r>
              <a:rPr lang="en-GB" b="1" dirty="0"/>
              <a:t>Questionnaire EVS 1999</a:t>
            </a:r>
            <a:endParaRPr lang="fr-BE" dirty="0"/>
          </a:p>
          <a:p>
            <a:r>
              <a:rPr lang="en-GB" dirty="0"/>
              <a:t>© EVS</a:t>
            </a:r>
            <a:endParaRPr lang="fr-BE" dirty="0"/>
          </a:p>
          <a:p>
            <a:r>
              <a:rPr lang="en-GB" dirty="0"/>
              <a:t>  </a:t>
            </a:r>
            <a:endParaRPr lang="fr-BE" dirty="0"/>
          </a:p>
          <a:p>
            <a:r>
              <a:rPr lang="en-GB" dirty="0"/>
              <a:t> </a:t>
            </a:r>
            <a:endParaRPr lang="fr-BE" dirty="0"/>
          </a:p>
          <a:p>
            <a:r>
              <a:rPr lang="en-GB" i="1" dirty="0"/>
              <a:t>Variable names:</a:t>
            </a:r>
            <a:endParaRPr lang="fr-BE" dirty="0"/>
          </a:p>
          <a:p>
            <a:r>
              <a:rPr lang="en-GB" i="1" dirty="0"/>
              <a:t>v = master </a:t>
            </a:r>
            <a:endParaRPr lang="fr-BE" dirty="0"/>
          </a:p>
          <a:p>
            <a:r>
              <a:rPr lang="en-GB" i="1" dirty="0"/>
              <a:t>o = optional </a:t>
            </a:r>
            <a:endParaRPr lang="fr-BE" dirty="0"/>
          </a:p>
          <a:p>
            <a:r>
              <a:rPr lang="en-GB" i="1" dirty="0"/>
              <a:t>(c = country-specific - to be included before demographics -)</a:t>
            </a:r>
            <a:endParaRPr lang="fr-BE" dirty="0"/>
          </a:p>
          <a:p>
            <a:r>
              <a:rPr lang="en-GB" i="1" dirty="0"/>
              <a:t> </a:t>
            </a:r>
            <a:endParaRPr lang="fr-BE" dirty="0"/>
          </a:p>
          <a:p>
            <a:r>
              <a:rPr lang="en-GB" i="1" dirty="0" err="1"/>
              <a:t>Dk</a:t>
            </a:r>
            <a:r>
              <a:rPr lang="en-GB" i="1" dirty="0"/>
              <a:t> = don’t know = code -1</a:t>
            </a:r>
            <a:endParaRPr lang="fr-BE" dirty="0"/>
          </a:p>
          <a:p>
            <a:r>
              <a:rPr lang="en-GB" i="1" dirty="0"/>
              <a:t>Na = no answer = code -2</a:t>
            </a:r>
            <a:endParaRPr lang="fr-BE" dirty="0"/>
          </a:p>
          <a:p>
            <a:r>
              <a:rPr lang="en-GB" i="1" dirty="0"/>
              <a:t>Nap= not applicable = code -3</a:t>
            </a:r>
            <a:endParaRPr lang="fr-BE" dirty="0"/>
          </a:p>
          <a:p>
            <a:r>
              <a:rPr lang="en-GB" i="1" dirty="0"/>
              <a:t> </a:t>
            </a:r>
            <a:endParaRPr lang="fr-BE" dirty="0"/>
          </a:p>
          <a:p>
            <a:r>
              <a:rPr lang="en-GB" i="1" dirty="0" err="1"/>
              <a:t>caseno</a:t>
            </a:r>
            <a:r>
              <a:rPr lang="en-GB" i="1" dirty="0"/>
              <a:t>	respondent number</a:t>
            </a:r>
            <a:endParaRPr lang="fr-BE" dirty="0"/>
          </a:p>
          <a:p>
            <a:r>
              <a:rPr lang="en-GB" i="1" dirty="0"/>
              <a:t>country	country code</a:t>
            </a:r>
            <a:endParaRPr lang="fr-BE" dirty="0"/>
          </a:p>
          <a:p>
            <a:r>
              <a:rPr lang="en-GB" i="1" dirty="0" err="1"/>
              <a:t>intno</a:t>
            </a:r>
            <a:r>
              <a:rPr lang="en-GB" i="1" dirty="0"/>
              <a:t>		interviewer number</a:t>
            </a:r>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29</a:t>
            </a:fld>
            <a:endParaRPr lang="fr-BE"/>
          </a:p>
        </p:txBody>
      </p:sp>
    </p:spTree>
    <p:extLst>
      <p:ext uri="{BB962C8B-B14F-4D97-AF65-F5344CB8AC3E}">
        <p14:creationId xmlns:p14="http://schemas.microsoft.com/office/powerpoint/2010/main" val="250394545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BE" dirty="0" smtClean="0"/>
              <a:t>Chapitre </a:t>
            </a:r>
            <a:r>
              <a:rPr lang="fr-BE" dirty="0"/>
              <a:t>1</a:t>
            </a:r>
            <a:br>
              <a:rPr lang="fr-BE" dirty="0"/>
            </a:br>
            <a:r>
              <a:rPr lang="fr-BE" dirty="0"/>
              <a:t>La récolte des données par </a:t>
            </a:r>
            <a:r>
              <a:rPr lang="fr-BE" dirty="0" smtClean="0"/>
              <a:t>questionnaire</a:t>
            </a:r>
            <a:endParaRPr lang="fr-BE" dirty="0"/>
          </a:p>
        </p:txBody>
      </p:sp>
      <p:sp>
        <p:nvSpPr>
          <p:cNvPr id="3" name="Sous-titre 2"/>
          <p:cNvSpPr>
            <a:spLocks noGrp="1"/>
          </p:cNvSpPr>
          <p:nvPr>
            <p:ph type="subTitle" idx="1"/>
          </p:nvPr>
        </p:nvSpPr>
        <p:spPr/>
        <p:txBody>
          <a:bodyPr/>
          <a:lstStyle/>
          <a:p>
            <a:r>
              <a:rPr lang="fr-BE" dirty="0" smtClean="0"/>
              <a:t> </a:t>
            </a:r>
            <a:endParaRPr lang="fr-BE" dirty="0"/>
          </a:p>
        </p:txBody>
      </p:sp>
    </p:spTree>
    <p:extLst>
      <p:ext uri="{BB962C8B-B14F-4D97-AF65-F5344CB8AC3E}">
        <p14:creationId xmlns:p14="http://schemas.microsoft.com/office/powerpoint/2010/main" val="33198270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89168"/>
          </a:xfrm>
        </p:spPr>
        <p:txBody>
          <a:bodyPr/>
          <a:lstStyle/>
          <a:p>
            <a:r>
              <a:rPr lang="fr-BE" dirty="0" smtClean="0"/>
              <a:t>Question 1</a:t>
            </a:r>
            <a:endParaRPr lang="fr-BE" dirty="0"/>
          </a:p>
        </p:txBody>
      </p:sp>
      <p:sp>
        <p:nvSpPr>
          <p:cNvPr id="6" name="Espace réservé du contenu 5"/>
          <p:cNvSpPr>
            <a:spLocks noGrp="1"/>
          </p:cNvSpPr>
          <p:nvPr>
            <p:ph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30</a:t>
            </a:fld>
            <a:endParaRPr lang="fr-B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552" y="2492896"/>
            <a:ext cx="8079859" cy="24985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18327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Question 2</a:t>
            </a:r>
            <a:endParaRPr lang="fr-BE" dirty="0"/>
          </a:p>
        </p:txBody>
      </p:sp>
      <p:sp>
        <p:nvSpPr>
          <p:cNvPr id="3" name="Espace réservé du contenu 2"/>
          <p:cNvSpPr>
            <a:spLocks noGrp="1"/>
          </p:cNvSpPr>
          <p:nvPr>
            <p:ph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31</a:t>
            </a:fld>
            <a:endParaRPr lang="fr-B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4035" y="2492896"/>
            <a:ext cx="8015930"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77369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548680"/>
            <a:ext cx="7024744" cy="720080"/>
          </a:xfrm>
        </p:spPr>
        <p:txBody>
          <a:bodyPr/>
          <a:lstStyle/>
          <a:p>
            <a:r>
              <a:rPr lang="fr-BE" dirty="0" smtClean="0"/>
              <a:t>Question 65</a:t>
            </a:r>
            <a:endParaRPr lang="fr-BE" dirty="0"/>
          </a:p>
        </p:txBody>
      </p:sp>
      <p:sp>
        <p:nvSpPr>
          <p:cNvPr id="3" name="Espace réservé du contenu 2"/>
          <p:cNvSpPr>
            <a:spLocks noGrp="1"/>
          </p:cNvSpPr>
          <p:nvPr>
            <p:ph idx="1"/>
          </p:nvPr>
        </p:nvSpPr>
        <p:spPr>
          <a:xfrm>
            <a:off x="1043492" y="1556792"/>
            <a:ext cx="6777317" cy="4275837"/>
          </a:xfrm>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32</a:t>
            </a:fld>
            <a:endParaRPr lang="fr-BE"/>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127" y="1268760"/>
            <a:ext cx="6748177" cy="2422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552" y="3717032"/>
            <a:ext cx="4102024" cy="23720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7583024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477147"/>
          </a:xfrm>
        </p:spPr>
        <p:txBody>
          <a:bodyPr>
            <a:normAutofit fontScale="90000"/>
          </a:bodyPr>
          <a:lstStyle/>
          <a:p>
            <a:r>
              <a:rPr lang="fr-BE" dirty="0" smtClean="0"/>
              <a:t>Extrait de questionnaire</a:t>
            </a:r>
            <a:endParaRPr lang="fr-BE" dirty="0"/>
          </a:p>
        </p:txBody>
      </p:sp>
      <p:sp>
        <p:nvSpPr>
          <p:cNvPr id="3" name="Espace réservé du contenu 2"/>
          <p:cNvSpPr>
            <a:spLocks noGrp="1"/>
          </p:cNvSpPr>
          <p:nvPr>
            <p:ph idx="1"/>
          </p:nvPr>
        </p:nvSpPr>
        <p:spPr/>
        <p:txBody>
          <a:bodyPr/>
          <a:lstStyle/>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33</a:t>
            </a:fld>
            <a:endParaRPr lang="fr-BE"/>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7584" y="1772816"/>
            <a:ext cx="7488831" cy="41764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8933428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rmAutofit fontScale="90000"/>
          </a:bodyPr>
          <a:lstStyle/>
          <a:p>
            <a:r>
              <a:rPr lang="fr-BE" dirty="0" smtClean="0"/>
              <a:t>Code book SPSS : </a:t>
            </a:r>
            <a:br>
              <a:rPr lang="fr-BE" dirty="0" smtClean="0"/>
            </a:br>
            <a:r>
              <a:rPr lang="fr-BE" dirty="0" smtClean="0"/>
              <a:t>affichage des variables</a:t>
            </a:r>
            <a:endParaRPr lang="fr-BE" dirty="0"/>
          </a:p>
        </p:txBody>
      </p:sp>
      <p:pic>
        <p:nvPicPr>
          <p:cNvPr id="6" name="Espace réservé du contenu 5"/>
          <p:cNvPicPr>
            <a:picLocks noGrp="1"/>
          </p:cNvPicPr>
          <p:nvPr>
            <p:ph idx="1"/>
          </p:nvPr>
        </p:nvPicPr>
        <p:blipFill rotWithShape="1">
          <a:blip r:embed="rId2">
            <a:extLst>
              <a:ext uri="{28A0092B-C50C-407E-A947-70E740481C1C}">
                <a14:useLocalDpi xmlns:a14="http://schemas.microsoft.com/office/drawing/2010/main" val="0"/>
              </a:ext>
            </a:extLst>
          </a:blip>
          <a:stretch/>
        </p:blipFill>
        <p:spPr bwMode="auto">
          <a:xfrm>
            <a:off x="1173056" y="2324100"/>
            <a:ext cx="6516900" cy="3508375"/>
          </a:xfrm>
          <a:prstGeom prst="rect">
            <a:avLst/>
          </a:prstGeom>
          <a:ln>
            <a:noFill/>
          </a:ln>
          <a:extLst>
            <a:ext uri="{53640926-AAD7-44D8-BBD7-CCE9431645EC}">
              <a14:shadowObscured xmlns:a14="http://schemas.microsoft.com/office/drawing/2010/main"/>
            </a:ext>
          </a:extLst>
        </p:spPr>
      </p:pic>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34</a:t>
            </a:fld>
            <a:endParaRPr lang="fr-BE"/>
          </a:p>
        </p:txBody>
      </p:sp>
    </p:spTree>
    <p:extLst>
      <p:ext uri="{BB962C8B-B14F-4D97-AF65-F5344CB8AC3E}">
        <p14:creationId xmlns:p14="http://schemas.microsoft.com/office/powerpoint/2010/main" val="37991617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1143000"/>
          </a:xfrm>
        </p:spPr>
        <p:txBody>
          <a:bodyPr>
            <a:normAutofit fontScale="90000"/>
          </a:bodyPr>
          <a:lstStyle/>
          <a:p>
            <a:r>
              <a:rPr lang="fr-BE" dirty="0" smtClean="0"/>
              <a:t>La base de données SPSS :</a:t>
            </a:r>
            <a:br>
              <a:rPr lang="fr-BE" dirty="0" smtClean="0"/>
            </a:br>
            <a:r>
              <a:rPr lang="fr-BE" dirty="0" smtClean="0"/>
              <a:t>affichage des données</a:t>
            </a:r>
            <a:endParaRPr lang="fr-BE" dirty="0"/>
          </a:p>
        </p:txBody>
      </p:sp>
      <p:pic>
        <p:nvPicPr>
          <p:cNvPr id="6" name="Espace réservé du contenu 5" descr="*Euval99_test.sav [Ensemble_de_données1] - IBM SPSS Statistics Editeur de données"/>
          <p:cNvPicPr>
            <a:picLocks noGrp="1" noChangeAspect="1"/>
          </p:cNvPicPr>
          <p:nvPr>
            <p:ph idx="1"/>
          </p:nvPr>
        </p:nvPicPr>
        <p:blipFill rotWithShape="1">
          <a:blip r:embed="rId2">
            <a:extLst>
              <a:ext uri="{28A0092B-C50C-407E-A947-70E740481C1C}">
                <a14:useLocalDpi xmlns:a14="http://schemas.microsoft.com/office/drawing/2010/main" val="0"/>
              </a:ext>
            </a:extLst>
          </a:blip>
          <a:srcRect r="30212" b="41851"/>
          <a:stretch/>
        </p:blipFill>
        <p:spPr>
          <a:xfrm>
            <a:off x="899592" y="2324100"/>
            <a:ext cx="7324789" cy="3265139"/>
          </a:xfrm>
        </p:spPr>
      </p:pic>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35</a:t>
            </a:fld>
            <a:endParaRPr lang="fr-BE"/>
          </a:p>
        </p:txBody>
      </p:sp>
    </p:spTree>
    <p:extLst>
      <p:ext uri="{BB962C8B-B14F-4D97-AF65-F5344CB8AC3E}">
        <p14:creationId xmlns:p14="http://schemas.microsoft.com/office/powerpoint/2010/main" val="116770075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p:txBody>
          <a:bodyPr>
            <a:normAutofit fontScale="90000"/>
          </a:bodyPr>
          <a:lstStyle/>
          <a:p>
            <a:r>
              <a:rPr lang="fr-BE" dirty="0" smtClean="0"/>
              <a:t>Chapitre 2</a:t>
            </a:r>
            <a:br>
              <a:rPr lang="fr-BE" dirty="0" smtClean="0"/>
            </a:br>
            <a:r>
              <a:rPr lang="fr-BE" dirty="0" smtClean="0"/>
              <a:t>Rappels divers</a:t>
            </a:r>
            <a:endParaRPr lang="fr-BE" dirty="0"/>
          </a:p>
        </p:txBody>
      </p:sp>
      <p:sp>
        <p:nvSpPr>
          <p:cNvPr id="3" name="Sous-titre 2"/>
          <p:cNvSpPr>
            <a:spLocks noGrp="1"/>
          </p:cNvSpPr>
          <p:nvPr>
            <p:ph type="subTitle" idx="1"/>
          </p:nvPr>
        </p:nvSpPr>
        <p:spPr/>
        <p:txBody>
          <a:bodyPr/>
          <a:lstStyle/>
          <a:p>
            <a:r>
              <a:rPr lang="fr-BE" dirty="0" smtClean="0"/>
              <a:t> </a:t>
            </a:r>
            <a:endParaRPr lang="fr-BE" dirty="0"/>
          </a:p>
        </p:txBody>
      </p:sp>
    </p:spTree>
    <p:extLst>
      <p:ext uri="{BB962C8B-B14F-4D97-AF65-F5344CB8AC3E}">
        <p14:creationId xmlns:p14="http://schemas.microsoft.com/office/powerpoint/2010/main" val="31012775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89168"/>
          </a:xfrm>
        </p:spPr>
        <p:txBody>
          <a:bodyPr/>
          <a:lstStyle/>
          <a:p>
            <a:r>
              <a:rPr lang="fr-BE" dirty="0" smtClean="0"/>
              <a:t>Rappels : quelques notions</a:t>
            </a:r>
            <a:endParaRPr lang="fr-BE" dirty="0"/>
          </a:p>
        </p:txBody>
      </p:sp>
      <p:sp>
        <p:nvSpPr>
          <p:cNvPr id="3" name="Espace réservé du contenu 2"/>
          <p:cNvSpPr>
            <a:spLocks noGrp="1"/>
          </p:cNvSpPr>
          <p:nvPr>
            <p:ph idx="1"/>
          </p:nvPr>
        </p:nvSpPr>
        <p:spPr>
          <a:xfrm>
            <a:off x="1043492" y="2323652"/>
            <a:ext cx="7272924" cy="3508977"/>
          </a:xfrm>
        </p:spPr>
        <p:txBody>
          <a:bodyPr/>
          <a:lstStyle/>
          <a:p>
            <a:r>
              <a:rPr lang="fr-BE" dirty="0" smtClean="0"/>
              <a:t>L’impact des échelles de réponse / mesure</a:t>
            </a:r>
          </a:p>
          <a:p>
            <a:r>
              <a:rPr lang="fr-BE" dirty="0"/>
              <a:t>Les différents niveaux de mesure</a:t>
            </a:r>
          </a:p>
          <a:p>
            <a:r>
              <a:rPr lang="fr-BE" dirty="0" smtClean="0"/>
              <a:t>Les non-réponses</a:t>
            </a:r>
          </a:p>
          <a:p>
            <a:r>
              <a:rPr lang="fr-BE" dirty="0" smtClean="0"/>
              <a:t>La représentativité d’un échantillon</a:t>
            </a:r>
          </a:p>
          <a:p>
            <a:r>
              <a:rPr lang="fr-BE" dirty="0" smtClean="0"/>
              <a:t>Relation statistique et causalité</a:t>
            </a:r>
          </a:p>
          <a:p>
            <a:r>
              <a:rPr lang="fr-BE" dirty="0" smtClean="0"/>
              <a:t>Lire un </a:t>
            </a:r>
            <a:r>
              <a:rPr lang="fr-BE" smtClean="0"/>
              <a:t>tableau croisé</a:t>
            </a:r>
            <a:endParaRPr lang="fr-BE" dirty="0" smtClean="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37</a:t>
            </a:fld>
            <a:endParaRPr lang="fr-BE"/>
          </a:p>
        </p:txBody>
      </p:sp>
    </p:spTree>
    <p:extLst>
      <p:ext uri="{BB962C8B-B14F-4D97-AF65-F5344CB8AC3E}">
        <p14:creationId xmlns:p14="http://schemas.microsoft.com/office/powerpoint/2010/main" val="337343755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a:t>L’impact des échelles de réponse / </a:t>
            </a:r>
            <a:r>
              <a:rPr lang="fr-BE" dirty="0" smtClean="0"/>
              <a:t>mesure</a:t>
            </a:r>
            <a:endParaRPr lang="fr-BE" dirty="0"/>
          </a:p>
        </p:txBody>
      </p:sp>
      <p:sp>
        <p:nvSpPr>
          <p:cNvPr id="3" name="Espace réservé du contenu 2"/>
          <p:cNvSpPr>
            <a:spLocks noGrp="1"/>
          </p:cNvSpPr>
          <p:nvPr>
            <p:ph idx="1"/>
          </p:nvPr>
        </p:nvSpPr>
        <p:spPr/>
        <p:txBody>
          <a:bodyPr/>
          <a:lstStyle/>
          <a:p>
            <a:r>
              <a:rPr lang="fr-BE" dirty="0" smtClean="0"/>
              <a:t>Les questions et les réponses proposées ont un impact sur les résultats</a:t>
            </a:r>
          </a:p>
          <a:p>
            <a:pPr lvl="1"/>
            <a:r>
              <a:rPr lang="fr-BE" dirty="0" smtClean="0"/>
              <a:t>Pour les jugements, opèrent</a:t>
            </a:r>
          </a:p>
          <a:p>
            <a:pPr lvl="2"/>
            <a:r>
              <a:rPr lang="fr-BE" dirty="0" smtClean="0"/>
              <a:t>La désirabilité sociale</a:t>
            </a:r>
          </a:p>
          <a:p>
            <a:pPr lvl="2"/>
            <a:r>
              <a:rPr lang="fr-BE" dirty="0" smtClean="0"/>
              <a:t>Une logique d’interprétation normative</a:t>
            </a:r>
          </a:p>
          <a:p>
            <a:pPr lvl="2"/>
            <a:r>
              <a:rPr lang="fr-BE" dirty="0" smtClean="0"/>
              <a:t>L’échelle précise la signification de la question… a fortiori pour les jugements subjectifs (&gt;&lt; factuels)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38</a:t>
            </a:fld>
            <a:endParaRPr lang="fr-BE"/>
          </a:p>
        </p:txBody>
      </p:sp>
    </p:spTree>
    <p:extLst>
      <p:ext uri="{BB962C8B-B14F-4D97-AF65-F5344CB8AC3E}">
        <p14:creationId xmlns:p14="http://schemas.microsoft.com/office/powerpoint/2010/main" val="55934650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1027664"/>
            <a:ext cx="7416824" cy="961176"/>
          </a:xfrm>
        </p:spPr>
        <p:txBody>
          <a:bodyPr>
            <a:normAutofit fontScale="90000"/>
          </a:bodyPr>
          <a:lstStyle/>
          <a:p>
            <a:r>
              <a:rPr lang="fr-BE" dirty="0"/>
              <a:t>Les différents niveaux de </a:t>
            </a:r>
            <a:r>
              <a:rPr lang="fr-BE" dirty="0" smtClean="0"/>
              <a:t>mesure</a:t>
            </a:r>
            <a:endParaRPr lang="fr-BE" dirty="0"/>
          </a:p>
        </p:txBody>
      </p:sp>
      <p:sp>
        <p:nvSpPr>
          <p:cNvPr id="3" name="Espace réservé du contenu 2"/>
          <p:cNvSpPr>
            <a:spLocks noGrp="1"/>
          </p:cNvSpPr>
          <p:nvPr>
            <p:ph idx="1"/>
          </p:nvPr>
        </p:nvSpPr>
        <p:spPr>
          <a:xfrm>
            <a:off x="1043492" y="2276872"/>
            <a:ext cx="6777317" cy="3555757"/>
          </a:xfrm>
        </p:spPr>
        <p:txBody>
          <a:bodyPr>
            <a:normAutofit lnSpcReduction="10000"/>
          </a:bodyPr>
          <a:lstStyle/>
          <a:p>
            <a:r>
              <a:rPr lang="fr-BE" dirty="0" smtClean="0"/>
              <a:t>Les variables qualitatives</a:t>
            </a:r>
          </a:p>
          <a:p>
            <a:pPr lvl="1"/>
            <a:r>
              <a:rPr lang="fr-BE" dirty="0" smtClean="0"/>
              <a:t>Les variables nominales</a:t>
            </a:r>
          </a:p>
          <a:p>
            <a:pPr lvl="2"/>
            <a:r>
              <a:rPr lang="fr-BE" dirty="0" smtClean="0"/>
              <a:t>Dichotomiques</a:t>
            </a:r>
          </a:p>
          <a:p>
            <a:pPr lvl="2"/>
            <a:r>
              <a:rPr lang="fr-BE" dirty="0" smtClean="0"/>
              <a:t>Polychotomiques </a:t>
            </a:r>
          </a:p>
          <a:p>
            <a:pPr lvl="1"/>
            <a:r>
              <a:rPr lang="fr-BE" dirty="0" smtClean="0"/>
              <a:t>Les variables ordinales</a:t>
            </a:r>
          </a:p>
          <a:p>
            <a:r>
              <a:rPr lang="fr-BE" dirty="0" smtClean="0"/>
              <a:t>Les variables quantitatives</a:t>
            </a:r>
          </a:p>
          <a:p>
            <a:pPr lvl="1"/>
            <a:r>
              <a:rPr lang="fr-BE" dirty="0" smtClean="0"/>
              <a:t>Les variables discrètes versus continues</a:t>
            </a:r>
          </a:p>
          <a:p>
            <a:pPr lvl="2"/>
            <a:r>
              <a:rPr lang="fr-BE" dirty="0" smtClean="0"/>
              <a:t>Les variables d’intervalle</a:t>
            </a:r>
          </a:p>
          <a:p>
            <a:pPr lvl="2"/>
            <a:r>
              <a:rPr lang="fr-BE" dirty="0" smtClean="0"/>
              <a:t>Les variables de rapport</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39</a:t>
            </a:fld>
            <a:endParaRPr lang="fr-BE"/>
          </a:p>
        </p:txBody>
      </p:sp>
    </p:spTree>
    <p:extLst>
      <p:ext uri="{BB962C8B-B14F-4D97-AF65-F5344CB8AC3E}">
        <p14:creationId xmlns:p14="http://schemas.microsoft.com/office/powerpoint/2010/main" val="35312742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smtClean="0"/>
              <a:t>Textes de référence</a:t>
            </a:r>
            <a:endParaRPr lang="fr-BE" dirty="0"/>
          </a:p>
        </p:txBody>
      </p:sp>
      <p:sp>
        <p:nvSpPr>
          <p:cNvPr id="3" name="Espace réservé du contenu 2"/>
          <p:cNvSpPr>
            <a:spLocks noGrp="1"/>
          </p:cNvSpPr>
          <p:nvPr>
            <p:ph idx="1"/>
          </p:nvPr>
        </p:nvSpPr>
        <p:spPr>
          <a:xfrm>
            <a:off x="1043492" y="1844824"/>
            <a:ext cx="7200916" cy="4104456"/>
          </a:xfrm>
        </p:spPr>
        <p:txBody>
          <a:bodyPr>
            <a:normAutofit fontScale="85000" lnSpcReduction="20000"/>
          </a:bodyPr>
          <a:lstStyle/>
          <a:p>
            <a:r>
              <a:rPr lang="fr-BE" dirty="0" smtClean="0"/>
              <a:t>[1]de </a:t>
            </a:r>
            <a:r>
              <a:rPr lang="fr-BE" dirty="0" err="1" smtClean="0"/>
              <a:t>Singly</a:t>
            </a:r>
            <a:r>
              <a:rPr lang="fr-BE" dirty="0" smtClean="0"/>
              <a:t> F. (1992), </a:t>
            </a:r>
            <a:r>
              <a:rPr lang="fr-BE" i="1" dirty="0" smtClean="0"/>
              <a:t>L’enquête et ses méthodes : le questionnaire</a:t>
            </a:r>
            <a:r>
              <a:rPr lang="fr-BE" dirty="0" smtClean="0"/>
              <a:t>, Paris, Nathan.</a:t>
            </a:r>
          </a:p>
          <a:p>
            <a:r>
              <a:rPr lang="fr-BE" dirty="0" smtClean="0"/>
              <a:t>[2]Van Campenhoudt L., </a:t>
            </a:r>
            <a:r>
              <a:rPr lang="fr-BE" dirty="0"/>
              <a:t>Marquet J</a:t>
            </a:r>
            <a:r>
              <a:rPr lang="fr-BE" dirty="0" smtClean="0"/>
              <a:t>., </a:t>
            </a:r>
            <a:r>
              <a:rPr lang="fr-BE" dirty="0" err="1"/>
              <a:t>Quivy</a:t>
            </a:r>
            <a:r>
              <a:rPr lang="fr-BE" dirty="0"/>
              <a:t> </a:t>
            </a:r>
            <a:r>
              <a:rPr lang="fr-BE" dirty="0" smtClean="0"/>
              <a:t>R. (2017), </a:t>
            </a:r>
            <a:r>
              <a:rPr lang="fr-BE" i="1" dirty="0" smtClean="0"/>
              <a:t>Manuel de recherche en sciences sociales</a:t>
            </a:r>
            <a:r>
              <a:rPr lang="fr-BE" dirty="0" smtClean="0"/>
              <a:t>, Paris, </a:t>
            </a:r>
            <a:r>
              <a:rPr lang="fr-BE" dirty="0" err="1" smtClean="0"/>
              <a:t>Dunod</a:t>
            </a:r>
            <a:r>
              <a:rPr lang="fr-BE" dirty="0" smtClean="0"/>
              <a:t>.</a:t>
            </a:r>
          </a:p>
          <a:p>
            <a:r>
              <a:rPr lang="fr-BE" dirty="0" smtClean="0"/>
              <a:t>[3]Marquet J., Huynen P., Ferrand A. (1997), « Modèles de sexualité conjugale. De l’influence normative du réseau social », </a:t>
            </a:r>
            <a:r>
              <a:rPr lang="fr-BE" i="1" dirty="0" smtClean="0"/>
              <a:t>Population</a:t>
            </a:r>
            <a:r>
              <a:rPr lang="fr-BE" dirty="0" smtClean="0"/>
              <a:t>, pp.1401-1438.</a:t>
            </a:r>
          </a:p>
          <a:p>
            <a:r>
              <a:rPr lang="fr-BE" dirty="0" smtClean="0"/>
              <a:t>[4] </a:t>
            </a:r>
            <a:r>
              <a:rPr lang="fr-BE" dirty="0" err="1" smtClean="0"/>
              <a:t>Lorenzi-Cioldi</a:t>
            </a:r>
            <a:r>
              <a:rPr lang="fr-BE" dirty="0" smtClean="0"/>
              <a:t> F. (1997), </a:t>
            </a:r>
            <a:r>
              <a:rPr lang="fr-BE" i="1" dirty="0" smtClean="0"/>
              <a:t>Questions de méthodologie en sciences sociales</a:t>
            </a:r>
            <a:r>
              <a:rPr lang="fr-BE" dirty="0" smtClean="0"/>
              <a:t>, Lausanne, </a:t>
            </a:r>
            <a:r>
              <a:rPr lang="fr-BE" dirty="0" err="1" smtClean="0"/>
              <a:t>Delachaux</a:t>
            </a:r>
            <a:r>
              <a:rPr lang="fr-BE" dirty="0" smtClean="0"/>
              <a:t> et </a:t>
            </a:r>
            <a:r>
              <a:rPr lang="fr-BE" dirty="0" err="1" smtClean="0"/>
              <a:t>Niestlé</a:t>
            </a:r>
            <a:r>
              <a:rPr lang="fr-BE" dirty="0" smtClean="0"/>
              <a:t>.</a:t>
            </a:r>
          </a:p>
          <a:p>
            <a:r>
              <a:rPr lang="fr-BE" dirty="0"/>
              <a:t>[5] Marquet J., </a:t>
            </a:r>
            <a:r>
              <a:rPr lang="fr-BE" dirty="0" err="1"/>
              <a:t>Zantedeschi</a:t>
            </a:r>
            <a:r>
              <a:rPr lang="fr-BE" dirty="0"/>
              <a:t> E., Huynen P</a:t>
            </a:r>
            <a:r>
              <a:rPr lang="fr-BE" dirty="0" smtClean="0"/>
              <a:t>. (1997), « </a:t>
            </a:r>
            <a:r>
              <a:rPr lang="fr-BE" dirty="0" err="1" smtClean="0"/>
              <a:t>Knowledge</a:t>
            </a:r>
            <a:r>
              <a:rPr lang="fr-BE" dirty="0" smtClean="0"/>
              <a:t> of HIV/AIDS modes of transmission and </a:t>
            </a:r>
            <a:r>
              <a:rPr lang="fr-BE" dirty="0" err="1" smtClean="0"/>
              <a:t>means</a:t>
            </a:r>
            <a:r>
              <a:rPr lang="fr-BE" dirty="0" smtClean="0"/>
              <a:t> of protection in </a:t>
            </a:r>
            <a:r>
              <a:rPr lang="fr-BE" dirty="0" err="1" smtClean="0"/>
              <a:t>different</a:t>
            </a:r>
            <a:r>
              <a:rPr lang="fr-BE" dirty="0" smtClean="0"/>
              <a:t> </a:t>
            </a:r>
            <a:r>
              <a:rPr lang="fr-BE" dirty="0" err="1" smtClean="0"/>
              <a:t>European</a:t>
            </a:r>
            <a:r>
              <a:rPr lang="fr-BE" dirty="0" smtClean="0"/>
              <a:t> countries », </a:t>
            </a:r>
            <a:r>
              <a:rPr lang="fr-BE" i="1" dirty="0" err="1" smtClean="0"/>
              <a:t>Annali</a:t>
            </a:r>
            <a:r>
              <a:rPr lang="fr-BE" i="1" dirty="0" smtClean="0"/>
              <a:t> di </a:t>
            </a:r>
            <a:r>
              <a:rPr lang="fr-BE" i="1" dirty="0" err="1" smtClean="0"/>
              <a:t>Igiene</a:t>
            </a:r>
            <a:r>
              <a:rPr lang="fr-BE" dirty="0" smtClean="0"/>
              <a:t>, pp. 265-272</a:t>
            </a:r>
            <a:r>
              <a:rPr lang="fr-BE" dirty="0"/>
              <a:t>.</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a:t>
            </a:fld>
            <a:endParaRPr lang="fr-BE"/>
          </a:p>
        </p:txBody>
      </p:sp>
    </p:spTree>
    <p:extLst>
      <p:ext uri="{BB962C8B-B14F-4D97-AF65-F5344CB8AC3E}">
        <p14:creationId xmlns:p14="http://schemas.microsoft.com/office/powerpoint/2010/main" val="231917744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817160"/>
          </a:xfrm>
        </p:spPr>
        <p:txBody>
          <a:bodyPr/>
          <a:lstStyle/>
          <a:p>
            <a:r>
              <a:rPr lang="fr-BE" dirty="0" smtClean="0"/>
              <a:t>Les variables qualitatives</a:t>
            </a:r>
            <a:endParaRPr lang="fr-BE" dirty="0"/>
          </a:p>
        </p:txBody>
      </p:sp>
      <p:sp>
        <p:nvSpPr>
          <p:cNvPr id="3" name="Espace réservé du contenu 2"/>
          <p:cNvSpPr>
            <a:spLocks noGrp="1"/>
          </p:cNvSpPr>
          <p:nvPr>
            <p:ph idx="1"/>
          </p:nvPr>
        </p:nvSpPr>
        <p:spPr>
          <a:xfrm>
            <a:off x="1043492" y="1916832"/>
            <a:ext cx="7024742" cy="3915797"/>
          </a:xfrm>
        </p:spPr>
        <p:txBody>
          <a:bodyPr>
            <a:normAutofit lnSpcReduction="10000"/>
          </a:bodyPr>
          <a:lstStyle/>
          <a:p>
            <a:pPr lvl="1">
              <a:lnSpc>
                <a:spcPct val="90000"/>
              </a:lnSpc>
            </a:pPr>
            <a:r>
              <a:rPr lang="fr-BE" altLang="fr-FR" dirty="0"/>
              <a:t>Une variable </a:t>
            </a:r>
            <a:r>
              <a:rPr lang="fr-BE" altLang="fr-FR" i="1" u="sng" dirty="0"/>
              <a:t>nominale</a:t>
            </a:r>
            <a:r>
              <a:rPr lang="fr-BE" altLang="fr-FR" dirty="0"/>
              <a:t> est une variable de nature qualitative dont les modalités ne sont pas hiérarchisées</a:t>
            </a:r>
          </a:p>
          <a:p>
            <a:pPr lvl="2">
              <a:lnSpc>
                <a:spcPct val="90000"/>
              </a:lnSpc>
            </a:pPr>
            <a:r>
              <a:rPr lang="fr-BE" altLang="fr-FR" sz="1800" dirty="0"/>
              <a:t>Une relation d’appartenance</a:t>
            </a:r>
          </a:p>
          <a:p>
            <a:pPr lvl="2">
              <a:lnSpc>
                <a:spcPct val="90000"/>
              </a:lnSpc>
            </a:pPr>
            <a:r>
              <a:rPr lang="fr-BE" altLang="fr-FR" sz="1800" dirty="0"/>
              <a:t>01Allemagne ≠ 02Belgique ≠ 03Espagne ≠ </a:t>
            </a:r>
            <a:r>
              <a:rPr lang="fr-BE" altLang="fr-FR" sz="1800" dirty="0" smtClean="0"/>
              <a:t>04Italie</a:t>
            </a:r>
          </a:p>
          <a:p>
            <a:pPr lvl="1">
              <a:lnSpc>
                <a:spcPct val="80000"/>
              </a:lnSpc>
            </a:pPr>
            <a:r>
              <a:rPr lang="fr-BE" altLang="fr-FR" dirty="0"/>
              <a:t>Une </a:t>
            </a:r>
            <a:r>
              <a:rPr lang="fr-BE" altLang="fr-FR" i="1" dirty="0"/>
              <a:t>variable dichotomique</a:t>
            </a:r>
            <a:r>
              <a:rPr lang="fr-BE" altLang="fr-FR" dirty="0"/>
              <a:t> compte 2 modalités</a:t>
            </a:r>
          </a:p>
          <a:p>
            <a:pPr lvl="1">
              <a:lnSpc>
                <a:spcPct val="80000"/>
              </a:lnSpc>
            </a:pPr>
            <a:r>
              <a:rPr lang="fr-BE" altLang="fr-FR" dirty="0"/>
              <a:t>Une </a:t>
            </a:r>
            <a:r>
              <a:rPr lang="fr-BE" altLang="fr-FR" i="1" dirty="0"/>
              <a:t>variable </a:t>
            </a:r>
            <a:r>
              <a:rPr lang="fr-BE" altLang="fr-FR" i="1" dirty="0" smtClean="0"/>
              <a:t>polychotomique</a:t>
            </a:r>
            <a:r>
              <a:rPr lang="fr-BE" altLang="fr-FR" dirty="0" smtClean="0"/>
              <a:t> </a:t>
            </a:r>
            <a:r>
              <a:rPr lang="fr-BE" altLang="fr-FR" dirty="0"/>
              <a:t>compte plus de 2 modalités</a:t>
            </a:r>
          </a:p>
          <a:p>
            <a:pPr lvl="1">
              <a:lnSpc>
                <a:spcPct val="90000"/>
              </a:lnSpc>
            </a:pPr>
            <a:r>
              <a:rPr lang="fr-BE" altLang="fr-FR" dirty="0" smtClean="0"/>
              <a:t>Une variable </a:t>
            </a:r>
            <a:r>
              <a:rPr lang="fr-BE" altLang="fr-FR" i="1" u="sng" dirty="0" smtClean="0"/>
              <a:t>ordinale</a:t>
            </a:r>
            <a:r>
              <a:rPr lang="fr-BE" altLang="fr-FR" dirty="0" smtClean="0"/>
              <a:t> est une variable dont les modalités sont hiérarchisées</a:t>
            </a:r>
          </a:p>
          <a:p>
            <a:pPr lvl="2">
              <a:lnSpc>
                <a:spcPct val="90000"/>
              </a:lnSpc>
            </a:pPr>
            <a:r>
              <a:rPr lang="fr-BE" altLang="fr-FR" sz="1800" dirty="0" smtClean="0"/>
              <a:t>Une </a:t>
            </a:r>
            <a:r>
              <a:rPr lang="fr-BE" altLang="fr-FR" sz="1800" dirty="0"/>
              <a:t>relation d’ordre (hiérarchique)</a:t>
            </a:r>
          </a:p>
          <a:p>
            <a:pPr lvl="2">
              <a:lnSpc>
                <a:spcPct val="90000"/>
              </a:lnSpc>
            </a:pPr>
            <a:r>
              <a:rPr lang="fr-BE" altLang="fr-FR" sz="1800" dirty="0" smtClean="0"/>
              <a:t>01_Tout </a:t>
            </a:r>
            <a:r>
              <a:rPr lang="fr-BE" altLang="fr-FR" sz="1800" dirty="0"/>
              <a:t>à fait d’accord &gt; </a:t>
            </a:r>
            <a:r>
              <a:rPr lang="fr-BE" altLang="fr-FR" sz="1800" dirty="0" smtClean="0"/>
              <a:t>02_Plutôt </a:t>
            </a:r>
            <a:r>
              <a:rPr lang="fr-BE" altLang="fr-FR" sz="1800" dirty="0"/>
              <a:t>d’accord &gt; </a:t>
            </a:r>
            <a:r>
              <a:rPr lang="fr-BE" altLang="fr-FR" sz="1800" dirty="0" smtClean="0"/>
              <a:t>03_Plutôt </a:t>
            </a:r>
            <a:r>
              <a:rPr lang="fr-BE" altLang="fr-FR" sz="1800" dirty="0"/>
              <a:t>pas d’accord &gt; </a:t>
            </a:r>
            <a:r>
              <a:rPr lang="fr-BE" altLang="fr-FR" sz="1800" dirty="0" smtClean="0"/>
              <a:t>04_Pas </a:t>
            </a:r>
            <a:r>
              <a:rPr lang="fr-BE" altLang="fr-FR" sz="1800" dirty="0"/>
              <a:t>du tout d’accord</a:t>
            </a:r>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40</a:t>
            </a:fld>
            <a:endParaRPr lang="fr-BE"/>
          </a:p>
        </p:txBody>
      </p:sp>
    </p:spTree>
    <p:extLst>
      <p:ext uri="{BB962C8B-B14F-4D97-AF65-F5344CB8AC3E}">
        <p14:creationId xmlns:p14="http://schemas.microsoft.com/office/powerpoint/2010/main" val="2669356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smtClean="0"/>
              <a:t>Les variables quantitatives</a:t>
            </a:r>
            <a:endParaRPr lang="fr-BE" dirty="0"/>
          </a:p>
        </p:txBody>
      </p:sp>
      <p:sp>
        <p:nvSpPr>
          <p:cNvPr id="3" name="Espace réservé du contenu 2"/>
          <p:cNvSpPr>
            <a:spLocks noGrp="1"/>
          </p:cNvSpPr>
          <p:nvPr>
            <p:ph idx="1"/>
          </p:nvPr>
        </p:nvSpPr>
        <p:spPr>
          <a:xfrm>
            <a:off x="1043492" y="1844824"/>
            <a:ext cx="7024742" cy="3987805"/>
          </a:xfrm>
        </p:spPr>
        <p:txBody>
          <a:bodyPr>
            <a:normAutofit/>
          </a:bodyPr>
          <a:lstStyle/>
          <a:p>
            <a:pPr lvl="1">
              <a:lnSpc>
                <a:spcPct val="90000"/>
              </a:lnSpc>
            </a:pPr>
            <a:r>
              <a:rPr lang="fr-BE" altLang="fr-FR" sz="2000" dirty="0"/>
              <a:t>Une </a:t>
            </a:r>
            <a:r>
              <a:rPr lang="fr-BE" altLang="fr-FR" sz="2000" dirty="0" smtClean="0"/>
              <a:t>variable </a:t>
            </a:r>
            <a:r>
              <a:rPr lang="fr-BE" altLang="fr-FR" sz="2000" u="sng" dirty="0" smtClean="0"/>
              <a:t>quantitative</a:t>
            </a:r>
            <a:r>
              <a:rPr lang="fr-BE" altLang="fr-FR" sz="2000" dirty="0" smtClean="0"/>
              <a:t> sera aussi appelée </a:t>
            </a:r>
            <a:r>
              <a:rPr lang="fr-BE" altLang="fr-FR" sz="2000" i="1" dirty="0"/>
              <a:t>métrique</a:t>
            </a:r>
            <a:r>
              <a:rPr lang="fr-BE" altLang="fr-FR" sz="2000" dirty="0"/>
              <a:t> </a:t>
            </a:r>
            <a:r>
              <a:rPr lang="fr-BE" altLang="fr-FR" sz="2000" dirty="0" smtClean="0"/>
              <a:t>: les </a:t>
            </a:r>
            <a:r>
              <a:rPr lang="fr-BE" altLang="fr-FR" sz="2000" dirty="0"/>
              <a:t>modalités correspondent à des </a:t>
            </a:r>
            <a:r>
              <a:rPr lang="fr-BE" altLang="fr-FR" sz="2000" dirty="0" smtClean="0"/>
              <a:t>quantités, des valeurs </a:t>
            </a:r>
            <a:r>
              <a:rPr lang="fr-BE" altLang="fr-FR" sz="2000" dirty="0"/>
              <a:t>mesurables sur une échelle </a:t>
            </a:r>
            <a:r>
              <a:rPr lang="fr-BE" altLang="fr-FR" sz="2000" dirty="0" smtClean="0"/>
              <a:t>d’intervalles (ou même de rapport)</a:t>
            </a:r>
            <a:endParaRPr lang="fr-BE" altLang="fr-FR" sz="2000" dirty="0"/>
          </a:p>
          <a:p>
            <a:pPr lvl="2">
              <a:lnSpc>
                <a:spcPct val="90000"/>
              </a:lnSpc>
            </a:pPr>
            <a:r>
              <a:rPr lang="fr-BE" altLang="fr-FR" sz="1800" dirty="0"/>
              <a:t>Une relation de distance</a:t>
            </a:r>
          </a:p>
          <a:p>
            <a:pPr lvl="2">
              <a:lnSpc>
                <a:spcPct val="90000"/>
              </a:lnSpc>
            </a:pPr>
            <a:r>
              <a:rPr lang="fr-BE" altLang="fr-FR" sz="1800" dirty="0"/>
              <a:t>0 enfant &lt; 1 enfant &lt; 2 enfants &lt; 3 enfants</a:t>
            </a:r>
            <a:r>
              <a:rPr lang="fr-BE" altLang="fr-FR" sz="1800" dirty="0" smtClean="0"/>
              <a:t>…</a:t>
            </a:r>
          </a:p>
          <a:p>
            <a:pPr lvl="1">
              <a:lnSpc>
                <a:spcPct val="90000"/>
              </a:lnSpc>
            </a:pPr>
            <a:r>
              <a:rPr lang="fr-BE" altLang="fr-FR" dirty="0" smtClean="0"/>
              <a:t>L’échelle </a:t>
            </a:r>
            <a:r>
              <a:rPr lang="fr-BE" altLang="fr-FR" dirty="0"/>
              <a:t>d</a:t>
            </a:r>
            <a:r>
              <a:rPr lang="fr-BE" altLang="fr-FR" dirty="0" smtClean="0"/>
              <a:t>e rapport se distingue de l’échelle d’intervalle par un « zéro vrai ».</a:t>
            </a:r>
            <a:endParaRPr lang="fr-BE" altLang="fr-FR" dirty="0"/>
          </a:p>
          <a:p>
            <a:pPr lvl="1">
              <a:lnSpc>
                <a:spcPct val="80000"/>
              </a:lnSpc>
            </a:pPr>
            <a:r>
              <a:rPr lang="fr-BE" altLang="fr-FR" dirty="0"/>
              <a:t>Une </a:t>
            </a:r>
            <a:r>
              <a:rPr lang="fr-BE" altLang="fr-FR" i="1" dirty="0"/>
              <a:t>variable </a:t>
            </a:r>
            <a:r>
              <a:rPr lang="fr-BE" altLang="fr-FR" i="1" u="sng" dirty="0"/>
              <a:t>discrète</a:t>
            </a:r>
            <a:r>
              <a:rPr lang="fr-BE" altLang="fr-FR" dirty="0"/>
              <a:t> comporte des valeurs correspondant à des nombres entiers (ex. le nombre de ministres)</a:t>
            </a:r>
          </a:p>
          <a:p>
            <a:pPr lvl="1">
              <a:lnSpc>
                <a:spcPct val="80000"/>
              </a:lnSpc>
            </a:pPr>
            <a:r>
              <a:rPr lang="fr-BE" altLang="fr-FR" dirty="0"/>
              <a:t>Une </a:t>
            </a:r>
            <a:r>
              <a:rPr lang="fr-BE" altLang="fr-FR" i="1" dirty="0"/>
              <a:t>variable </a:t>
            </a:r>
            <a:r>
              <a:rPr lang="fr-BE" altLang="fr-FR" i="1" u="sng" dirty="0"/>
              <a:t>continue</a:t>
            </a:r>
            <a:r>
              <a:rPr lang="fr-BE" altLang="fr-FR" dirty="0"/>
              <a:t> comporte des valeurs divisibles à l’infini (ex. le temps qui s’écoule)</a:t>
            </a:r>
            <a:endParaRPr lang="fr-FR" altLang="fr-FR"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41</a:t>
            </a:fld>
            <a:endParaRPr lang="fr-BE"/>
          </a:p>
        </p:txBody>
      </p:sp>
    </p:spTree>
    <p:extLst>
      <p:ext uri="{BB962C8B-B14F-4D97-AF65-F5344CB8AC3E}">
        <p14:creationId xmlns:p14="http://schemas.microsoft.com/office/powerpoint/2010/main" val="13425237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1027664"/>
            <a:ext cx="7560840" cy="673144"/>
          </a:xfrm>
        </p:spPr>
        <p:txBody>
          <a:bodyPr>
            <a:normAutofit fontScale="90000"/>
          </a:bodyPr>
          <a:lstStyle/>
          <a:p>
            <a:r>
              <a:rPr lang="fr-BE" dirty="0"/>
              <a:t>Les </a:t>
            </a:r>
            <a:r>
              <a:rPr lang="fr-BE" dirty="0" smtClean="0"/>
              <a:t>non-réponses… Qu’en faire?</a:t>
            </a:r>
            <a:endParaRPr lang="fr-BE" dirty="0"/>
          </a:p>
        </p:txBody>
      </p:sp>
      <p:sp>
        <p:nvSpPr>
          <p:cNvPr id="3" name="Espace réservé du contenu 2"/>
          <p:cNvSpPr>
            <a:spLocks noGrp="1"/>
          </p:cNvSpPr>
          <p:nvPr>
            <p:ph idx="1"/>
          </p:nvPr>
        </p:nvSpPr>
        <p:spPr>
          <a:xfrm>
            <a:off x="1043492" y="1916832"/>
            <a:ext cx="6777317" cy="3915797"/>
          </a:xfrm>
        </p:spPr>
        <p:txBody>
          <a:bodyPr>
            <a:normAutofit fontScale="92500" lnSpcReduction="10000"/>
          </a:bodyPr>
          <a:lstStyle/>
          <a:p>
            <a:r>
              <a:rPr lang="fr-BE" dirty="0" smtClean="0"/>
              <a:t>Les principes pour traiter ce phénomène</a:t>
            </a:r>
          </a:p>
          <a:p>
            <a:pPr lvl="1"/>
            <a:r>
              <a:rPr lang="fr-BE" dirty="0" smtClean="0"/>
              <a:t>1. Comprendre</a:t>
            </a:r>
          </a:p>
          <a:p>
            <a:pPr lvl="2"/>
            <a:r>
              <a:rPr lang="fr-BE" dirty="0" smtClean="0"/>
              <a:t>Distinguer connaissance / opinion / attitude</a:t>
            </a:r>
          </a:p>
          <a:p>
            <a:pPr lvl="2"/>
            <a:r>
              <a:rPr lang="fr-BE" dirty="0" smtClean="0"/>
              <a:t>Identifier les NR</a:t>
            </a:r>
          </a:p>
          <a:p>
            <a:pPr lvl="1"/>
            <a:r>
              <a:rPr lang="fr-BE" dirty="0" smtClean="0"/>
              <a:t>2. Evaluer</a:t>
            </a:r>
          </a:p>
          <a:p>
            <a:pPr lvl="1"/>
            <a:r>
              <a:rPr lang="fr-BE" dirty="0" smtClean="0"/>
              <a:t>3. Décider</a:t>
            </a:r>
          </a:p>
          <a:p>
            <a:pPr lvl="2"/>
            <a:r>
              <a:rPr lang="fr-BE" dirty="0" smtClean="0"/>
              <a:t>Ecarter</a:t>
            </a:r>
          </a:p>
          <a:p>
            <a:pPr lvl="2"/>
            <a:r>
              <a:rPr lang="fr-BE" dirty="0" smtClean="0"/>
              <a:t>Remplacer…</a:t>
            </a:r>
          </a:p>
          <a:p>
            <a:pPr lvl="3"/>
            <a:r>
              <a:rPr lang="fr-BE" dirty="0" smtClean="0"/>
              <a:t>Par la moyenne</a:t>
            </a:r>
          </a:p>
          <a:p>
            <a:pPr lvl="3"/>
            <a:r>
              <a:rPr lang="fr-BE" dirty="0" smtClean="0"/>
              <a:t>Par le milieu de l’échelle</a:t>
            </a:r>
          </a:p>
          <a:p>
            <a:pPr lvl="3"/>
            <a:r>
              <a:rPr lang="fr-BE" dirty="0" smtClean="0"/>
              <a:t>Aléatoirement et proportionnellement</a:t>
            </a:r>
          </a:p>
          <a:p>
            <a:pPr lvl="3"/>
            <a:r>
              <a:rPr lang="fr-BE" dirty="0" smtClean="0"/>
              <a:t>En utilisant un algorithme complexe</a:t>
            </a:r>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42</a:t>
            </a:fld>
            <a:endParaRPr lang="fr-BE"/>
          </a:p>
        </p:txBody>
      </p:sp>
    </p:spTree>
    <p:extLst>
      <p:ext uri="{BB962C8B-B14F-4D97-AF65-F5344CB8AC3E}">
        <p14:creationId xmlns:p14="http://schemas.microsoft.com/office/powerpoint/2010/main" val="11394532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980728"/>
            <a:ext cx="7632848" cy="1143000"/>
          </a:xfrm>
        </p:spPr>
        <p:txBody>
          <a:bodyPr>
            <a:normAutofit fontScale="90000"/>
          </a:bodyPr>
          <a:lstStyle/>
          <a:p>
            <a:r>
              <a:rPr lang="fr-BE" dirty="0"/>
              <a:t>La représentativité d’un </a:t>
            </a:r>
            <a:r>
              <a:rPr lang="fr-BE" dirty="0" smtClean="0"/>
              <a:t>échantillon</a:t>
            </a:r>
            <a:endParaRPr lang="fr-BE" dirty="0"/>
          </a:p>
        </p:txBody>
      </p:sp>
      <p:sp>
        <p:nvSpPr>
          <p:cNvPr id="3" name="Espace réservé du contenu 2"/>
          <p:cNvSpPr>
            <a:spLocks noGrp="1"/>
          </p:cNvSpPr>
          <p:nvPr>
            <p:ph idx="1"/>
          </p:nvPr>
        </p:nvSpPr>
        <p:spPr/>
        <p:txBody>
          <a:bodyPr/>
          <a:lstStyle/>
          <a:p>
            <a:r>
              <a:rPr lang="fr-BE" dirty="0" smtClean="0"/>
              <a:t>Echantillon représentatif</a:t>
            </a:r>
          </a:p>
          <a:p>
            <a:pPr lvl="1"/>
            <a:r>
              <a:rPr lang="fr-BE" dirty="0" smtClean="0"/>
              <a:t>Ressembler…</a:t>
            </a:r>
          </a:p>
          <a:p>
            <a:pPr lvl="1"/>
            <a:r>
              <a:rPr lang="fr-BE" dirty="0" smtClean="0"/>
              <a:t>Les critères</a:t>
            </a:r>
          </a:p>
          <a:p>
            <a:r>
              <a:rPr lang="fr-BE" dirty="0" smtClean="0"/>
              <a:t>Echantillon aléatoire</a:t>
            </a:r>
          </a:p>
          <a:p>
            <a:r>
              <a:rPr lang="fr-BE" dirty="0" smtClean="0"/>
              <a:t>Biais</a:t>
            </a:r>
          </a:p>
          <a:p>
            <a:pPr lvl="1"/>
            <a:r>
              <a:rPr lang="fr-BE" dirty="0" smtClean="0"/>
              <a:t>Par construction</a:t>
            </a:r>
          </a:p>
          <a:p>
            <a:pPr lvl="1"/>
            <a:r>
              <a:rPr lang="fr-BE" dirty="0" smtClean="0"/>
              <a:t>Par effets d’enquête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43</a:t>
            </a:fld>
            <a:endParaRPr lang="fr-BE"/>
          </a:p>
        </p:txBody>
      </p:sp>
    </p:spTree>
    <p:extLst>
      <p:ext uri="{BB962C8B-B14F-4D97-AF65-F5344CB8AC3E}">
        <p14:creationId xmlns:p14="http://schemas.microsoft.com/office/powerpoint/2010/main" val="2773503830"/>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272926" cy="817160"/>
          </a:xfrm>
        </p:spPr>
        <p:txBody>
          <a:bodyPr>
            <a:normAutofit fontScale="90000"/>
          </a:bodyPr>
          <a:lstStyle/>
          <a:p>
            <a:r>
              <a:rPr lang="fr-BE" dirty="0"/>
              <a:t>Relation statistique et </a:t>
            </a:r>
            <a:r>
              <a:rPr lang="fr-BE" dirty="0" smtClean="0"/>
              <a:t>causalité</a:t>
            </a:r>
            <a:endParaRPr lang="fr-BE" dirty="0"/>
          </a:p>
        </p:txBody>
      </p:sp>
      <p:sp>
        <p:nvSpPr>
          <p:cNvPr id="3" name="Espace réservé du contenu 2"/>
          <p:cNvSpPr>
            <a:spLocks noGrp="1"/>
          </p:cNvSpPr>
          <p:nvPr>
            <p:ph idx="1"/>
          </p:nvPr>
        </p:nvSpPr>
        <p:spPr>
          <a:xfrm>
            <a:off x="1043492" y="1988841"/>
            <a:ext cx="7272924" cy="3744416"/>
          </a:xfrm>
        </p:spPr>
        <p:txBody>
          <a:bodyPr>
            <a:normAutofit/>
          </a:bodyPr>
          <a:lstStyle/>
          <a:p>
            <a:r>
              <a:rPr lang="fr-BE" dirty="0" smtClean="0"/>
              <a:t>Ce que disent les statistiques…</a:t>
            </a:r>
          </a:p>
          <a:p>
            <a:pPr lvl="1"/>
            <a:r>
              <a:rPr lang="fr-BE" dirty="0" smtClean="0"/>
              <a:t>Il y a ou non une relation entre deux variables…</a:t>
            </a:r>
          </a:p>
          <a:p>
            <a:pPr lvl="2"/>
            <a:r>
              <a:rPr lang="fr-BE" dirty="0" smtClean="0"/>
              <a:t>L’intensité de la relation </a:t>
            </a:r>
          </a:p>
          <a:p>
            <a:pPr lvl="2"/>
            <a:r>
              <a:rPr lang="fr-BE" dirty="0" smtClean="0"/>
              <a:t>La direction ou la forme de la relation</a:t>
            </a:r>
          </a:p>
          <a:p>
            <a:pPr lvl="2"/>
            <a:r>
              <a:rPr lang="fr-BE" dirty="0" smtClean="0"/>
              <a:t>Le degré de généralisation de la relation</a:t>
            </a:r>
          </a:p>
          <a:p>
            <a:r>
              <a:rPr lang="fr-BE" dirty="0" smtClean="0"/>
              <a:t>Ce que ne disent pas les statistiques…</a:t>
            </a:r>
          </a:p>
          <a:p>
            <a:pPr lvl="1"/>
            <a:r>
              <a:rPr lang="fr-BE" dirty="0" smtClean="0"/>
              <a:t>S’il y a ou non causalité…</a:t>
            </a:r>
          </a:p>
          <a:p>
            <a:pPr lvl="2"/>
            <a:r>
              <a:rPr lang="fr-BE" dirty="0" smtClean="0"/>
              <a:t>A→B ou A←B ou A←C→B</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44</a:t>
            </a:fld>
            <a:endParaRPr lang="fr-BE"/>
          </a:p>
        </p:txBody>
      </p:sp>
    </p:spTree>
    <p:extLst>
      <p:ext uri="{BB962C8B-B14F-4D97-AF65-F5344CB8AC3E}">
        <p14:creationId xmlns:p14="http://schemas.microsoft.com/office/powerpoint/2010/main" val="51761019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889168"/>
          </a:xfrm>
        </p:spPr>
        <p:txBody>
          <a:bodyPr/>
          <a:lstStyle/>
          <a:p>
            <a:r>
              <a:rPr lang="fr-BE" dirty="0" smtClean="0"/>
              <a:t>La variable de contrôle</a:t>
            </a:r>
            <a:endParaRPr lang="fr-BE" dirty="0"/>
          </a:p>
        </p:txBody>
      </p:sp>
      <p:sp>
        <p:nvSpPr>
          <p:cNvPr id="3" name="Espace réservé du contenu 2"/>
          <p:cNvSpPr>
            <a:spLocks noGrp="1"/>
          </p:cNvSpPr>
          <p:nvPr>
            <p:ph idx="1"/>
          </p:nvPr>
        </p:nvSpPr>
        <p:spPr>
          <a:xfrm>
            <a:off x="1043492" y="1988840"/>
            <a:ext cx="7200916" cy="3843789"/>
          </a:xfrm>
        </p:spPr>
        <p:txBody>
          <a:bodyPr/>
          <a:lstStyle/>
          <a:p>
            <a:r>
              <a:rPr lang="fr-BE" dirty="0" smtClean="0"/>
              <a:t>La variable de contrôle est aussi appelée variable test ; elle est introduite pour vérifier si une relation entre deux variables subsiste une fois qu’une variable est ajoutée dans le raisonnement / dans l’analyse.</a:t>
            </a:r>
          </a:p>
          <a:p>
            <a:pPr lvl="1"/>
            <a:r>
              <a:rPr lang="fr-BE" dirty="0" smtClean="0"/>
              <a:t>Relation fausse</a:t>
            </a:r>
          </a:p>
          <a:p>
            <a:pPr lvl="1"/>
            <a:r>
              <a:rPr lang="fr-BE" dirty="0" smtClean="0"/>
              <a:t>Relation vraie</a:t>
            </a:r>
          </a:p>
          <a:p>
            <a:pPr lvl="1"/>
            <a:r>
              <a:rPr lang="fr-BE" dirty="0" smtClean="0"/>
              <a:t>Interaction</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45</a:t>
            </a:fld>
            <a:endParaRPr lang="fr-BE"/>
          </a:p>
        </p:txBody>
      </p:sp>
    </p:spTree>
    <p:extLst>
      <p:ext uri="{BB962C8B-B14F-4D97-AF65-F5344CB8AC3E}">
        <p14:creationId xmlns:p14="http://schemas.microsoft.com/office/powerpoint/2010/main" val="97779862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La fausse relation</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46</a:t>
            </a:fld>
            <a:endParaRPr lang="fr-BE"/>
          </a:p>
        </p:txBody>
      </p:sp>
      <p:graphicFrame>
        <p:nvGraphicFramePr>
          <p:cNvPr id="7" name="Espace réservé du contenu 6"/>
          <p:cNvGraphicFramePr>
            <a:graphicFrameLocks noGrp="1"/>
          </p:cNvGraphicFramePr>
          <p:nvPr>
            <p:ph sz="quarter" idx="13"/>
            <p:extLst>
              <p:ext uri="{D42A27DB-BD31-4B8C-83A1-F6EECF244321}">
                <p14:modId xmlns:p14="http://schemas.microsoft.com/office/powerpoint/2010/main" val="4037475407"/>
              </p:ext>
            </p:extLst>
          </p:nvPr>
        </p:nvGraphicFramePr>
        <p:xfrm>
          <a:off x="539552" y="2348880"/>
          <a:ext cx="3600400" cy="3037840"/>
        </p:xfrm>
        <a:graphic>
          <a:graphicData uri="http://schemas.openxmlformats.org/drawingml/2006/table">
            <a:tbl>
              <a:tblPr firstRow="1" bandRow="1">
                <a:tableStyleId>{5C22544A-7EE6-4342-B048-85BDC9FD1C3A}</a:tableStyleId>
              </a:tblPr>
              <a:tblGrid>
                <a:gridCol w="2016224"/>
                <a:gridCol w="792088"/>
                <a:gridCol w="792088"/>
              </a:tblGrid>
              <a:tr h="370840">
                <a:tc gridSpan="3">
                  <a:txBody>
                    <a:bodyPr/>
                    <a:lstStyle/>
                    <a:p>
                      <a:r>
                        <a:rPr lang="fr-BE" dirty="0" smtClean="0"/>
                        <a:t>Relation entre l’âge et l’écoute de trois types d’émissions radiophoniques </a:t>
                      </a:r>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smtClean="0"/>
                        <a:t>Emissions</a:t>
                      </a:r>
                      <a:endParaRPr lang="fr-BE" dirty="0"/>
                    </a:p>
                  </a:txBody>
                  <a:tcPr/>
                </a:tc>
                <a:tc>
                  <a:txBody>
                    <a:bodyPr/>
                    <a:lstStyle/>
                    <a:p>
                      <a:r>
                        <a:rPr lang="fr-BE" dirty="0" smtClean="0"/>
                        <a:t>&gt;40 ans</a:t>
                      </a:r>
                      <a:endParaRPr lang="fr-BE" dirty="0"/>
                    </a:p>
                  </a:txBody>
                  <a:tcPr/>
                </a:tc>
                <a:tc>
                  <a:txBody>
                    <a:bodyPr/>
                    <a:lstStyle/>
                    <a:p>
                      <a:r>
                        <a:rPr lang="fr-BE" dirty="0" smtClean="0"/>
                        <a:t>41 et +</a:t>
                      </a:r>
                      <a:endParaRPr lang="fr-BE" dirty="0"/>
                    </a:p>
                  </a:txBody>
                  <a:tcPr/>
                </a:tc>
              </a:tr>
              <a:tr h="370840">
                <a:tc>
                  <a:txBody>
                    <a:bodyPr/>
                    <a:lstStyle/>
                    <a:p>
                      <a:pPr marL="0" indent="0">
                        <a:buFontTx/>
                        <a:buNone/>
                      </a:pPr>
                      <a:r>
                        <a:rPr lang="fr-BE" dirty="0" smtClean="0"/>
                        <a:t>- Religieuses</a:t>
                      </a:r>
                      <a:endParaRPr lang="fr-BE" dirty="0"/>
                    </a:p>
                  </a:txBody>
                  <a:tcPr/>
                </a:tc>
                <a:tc>
                  <a:txBody>
                    <a:bodyPr/>
                    <a:lstStyle/>
                    <a:p>
                      <a:pPr algn="r"/>
                      <a:r>
                        <a:rPr lang="fr-BE" dirty="0" smtClean="0"/>
                        <a:t>17%</a:t>
                      </a:r>
                      <a:endParaRPr lang="fr-BE" dirty="0"/>
                    </a:p>
                  </a:txBody>
                  <a:tcPr/>
                </a:tc>
                <a:tc>
                  <a:txBody>
                    <a:bodyPr/>
                    <a:lstStyle/>
                    <a:p>
                      <a:pPr algn="r"/>
                      <a:r>
                        <a:rPr lang="fr-BE" dirty="0" smtClean="0"/>
                        <a:t>26%</a:t>
                      </a:r>
                      <a:endParaRPr lang="fr-BE" dirty="0"/>
                    </a:p>
                  </a:txBody>
                  <a:tcPr/>
                </a:tc>
              </a:tr>
              <a:tr h="370840">
                <a:tc>
                  <a:txBody>
                    <a:bodyPr/>
                    <a:lstStyle/>
                    <a:p>
                      <a:r>
                        <a:rPr lang="fr-BE" dirty="0" smtClean="0"/>
                        <a:t>- Politiques </a:t>
                      </a:r>
                      <a:endParaRPr lang="fr-BE" dirty="0"/>
                    </a:p>
                  </a:txBody>
                  <a:tcPr/>
                </a:tc>
                <a:tc>
                  <a:txBody>
                    <a:bodyPr/>
                    <a:lstStyle/>
                    <a:p>
                      <a:pPr algn="r"/>
                      <a:r>
                        <a:rPr lang="fr-BE" dirty="0" smtClean="0"/>
                        <a:t>34%</a:t>
                      </a:r>
                      <a:endParaRPr lang="fr-BE" dirty="0"/>
                    </a:p>
                  </a:txBody>
                  <a:tcPr/>
                </a:tc>
                <a:tc>
                  <a:txBody>
                    <a:bodyPr/>
                    <a:lstStyle/>
                    <a:p>
                      <a:pPr algn="r"/>
                      <a:r>
                        <a:rPr lang="fr-BE" dirty="0" smtClean="0"/>
                        <a:t>45%</a:t>
                      </a:r>
                      <a:endParaRPr lang="fr-BE" dirty="0"/>
                    </a:p>
                  </a:txBody>
                  <a:tcPr/>
                </a:tc>
              </a:tr>
              <a:tr h="370840">
                <a:tc>
                  <a:txBody>
                    <a:bodyPr/>
                    <a:lstStyle/>
                    <a:p>
                      <a:r>
                        <a:rPr lang="fr-BE" dirty="0" smtClean="0"/>
                        <a:t>- </a:t>
                      </a:r>
                      <a:r>
                        <a:rPr lang="fr-BE" sz="1400" dirty="0" smtClean="0"/>
                        <a:t>Musique classique</a:t>
                      </a:r>
                      <a:endParaRPr lang="fr-BE" sz="1400" dirty="0"/>
                    </a:p>
                  </a:txBody>
                  <a:tcPr/>
                </a:tc>
                <a:tc>
                  <a:txBody>
                    <a:bodyPr/>
                    <a:lstStyle/>
                    <a:p>
                      <a:pPr algn="r"/>
                      <a:r>
                        <a:rPr lang="fr-BE" dirty="0" smtClean="0"/>
                        <a:t>30%</a:t>
                      </a:r>
                      <a:endParaRPr lang="fr-BE" dirty="0"/>
                    </a:p>
                  </a:txBody>
                  <a:tcPr/>
                </a:tc>
                <a:tc>
                  <a:txBody>
                    <a:bodyPr/>
                    <a:lstStyle/>
                    <a:p>
                      <a:pPr algn="r"/>
                      <a:r>
                        <a:rPr lang="fr-BE" dirty="0" smtClean="0"/>
                        <a:t>29%</a:t>
                      </a:r>
                      <a:endParaRPr lang="fr-BE" dirty="0"/>
                    </a:p>
                  </a:txBody>
                  <a:tcPr/>
                </a:tc>
              </a:tr>
              <a:tr h="370840">
                <a:tc>
                  <a:txBody>
                    <a:bodyPr/>
                    <a:lstStyle/>
                    <a:p>
                      <a:r>
                        <a:rPr lang="fr-BE" dirty="0" smtClean="0"/>
                        <a:t>N total</a:t>
                      </a:r>
                      <a:endParaRPr lang="fr-BE" dirty="0"/>
                    </a:p>
                  </a:txBody>
                  <a:tcPr/>
                </a:tc>
                <a:tc>
                  <a:txBody>
                    <a:bodyPr/>
                    <a:lstStyle/>
                    <a:p>
                      <a:r>
                        <a:rPr lang="fr-BE" dirty="0" smtClean="0"/>
                        <a:t>1000</a:t>
                      </a:r>
                      <a:endParaRPr lang="fr-BE" dirty="0"/>
                    </a:p>
                  </a:txBody>
                  <a:tcPr/>
                </a:tc>
                <a:tc>
                  <a:txBody>
                    <a:bodyPr/>
                    <a:lstStyle/>
                    <a:p>
                      <a:r>
                        <a:rPr lang="fr-BE" dirty="0" smtClean="0"/>
                        <a:t>1300</a:t>
                      </a:r>
                      <a:endParaRPr lang="fr-BE" dirty="0"/>
                    </a:p>
                  </a:txBody>
                  <a:tcPr/>
                </a:tc>
              </a:tr>
            </a:tbl>
          </a:graphicData>
        </a:graphic>
      </p:graphicFrame>
      <p:graphicFrame>
        <p:nvGraphicFramePr>
          <p:cNvPr id="8" name="Espace réservé du contenu 7"/>
          <p:cNvGraphicFramePr>
            <a:graphicFrameLocks noGrp="1"/>
          </p:cNvGraphicFramePr>
          <p:nvPr>
            <p:ph sz="quarter" idx="14"/>
            <p:extLst>
              <p:ext uri="{D42A27DB-BD31-4B8C-83A1-F6EECF244321}">
                <p14:modId xmlns:p14="http://schemas.microsoft.com/office/powerpoint/2010/main" val="2412491445"/>
              </p:ext>
            </p:extLst>
          </p:nvPr>
        </p:nvGraphicFramePr>
        <p:xfrm>
          <a:off x="4572001" y="2529696"/>
          <a:ext cx="4032447" cy="2123440"/>
        </p:xfrm>
        <a:graphic>
          <a:graphicData uri="http://schemas.openxmlformats.org/drawingml/2006/table">
            <a:tbl>
              <a:tblPr firstRow="1" bandRow="1">
                <a:tableStyleId>{5C22544A-7EE6-4342-B048-85BDC9FD1C3A}</a:tableStyleId>
              </a:tblPr>
              <a:tblGrid>
                <a:gridCol w="999027"/>
                <a:gridCol w="758355"/>
                <a:gridCol w="758355"/>
                <a:gridCol w="758355"/>
                <a:gridCol w="758355"/>
              </a:tblGrid>
              <a:tr h="370840">
                <a:tc gridSpan="5">
                  <a:txBody>
                    <a:bodyPr/>
                    <a:lstStyle/>
                    <a:p>
                      <a:r>
                        <a:rPr lang="fr-BE" dirty="0" smtClean="0"/>
                        <a:t>Ecoute des programmes religieux par âge et niveau d’instruction</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rowSpan="2">
                  <a:txBody>
                    <a:bodyPr/>
                    <a:lstStyle/>
                    <a:p>
                      <a:endParaRPr lang="fr-BE" dirty="0"/>
                    </a:p>
                  </a:txBody>
                  <a:tcPr/>
                </a:tc>
                <a:tc gridSpan="2">
                  <a:txBody>
                    <a:bodyPr/>
                    <a:lstStyle/>
                    <a:p>
                      <a:pPr algn="ctr"/>
                      <a:r>
                        <a:rPr lang="fr-BE" dirty="0" smtClean="0"/>
                        <a:t>NI sup.</a:t>
                      </a:r>
                      <a:endParaRPr lang="fr-BE" dirty="0"/>
                    </a:p>
                  </a:txBody>
                  <a:tcPr/>
                </a:tc>
                <a:tc hMerge="1">
                  <a:txBody>
                    <a:bodyPr/>
                    <a:lstStyle/>
                    <a:p>
                      <a:endParaRPr lang="fr-BE" dirty="0"/>
                    </a:p>
                  </a:txBody>
                  <a:tcPr/>
                </a:tc>
                <a:tc gridSpan="2">
                  <a:txBody>
                    <a:bodyPr/>
                    <a:lstStyle/>
                    <a:p>
                      <a:pPr algn="ctr"/>
                      <a:r>
                        <a:rPr lang="fr-BE" dirty="0" smtClean="0"/>
                        <a:t>NI inf.</a:t>
                      </a:r>
                      <a:endParaRPr lang="fr-BE" dirty="0"/>
                    </a:p>
                  </a:txBody>
                  <a:tcPr/>
                </a:tc>
                <a:tc hMerge="1">
                  <a:txBody>
                    <a:bodyPr/>
                    <a:lstStyle/>
                    <a:p>
                      <a:endParaRPr lang="fr-BE" dirty="0"/>
                    </a:p>
                  </a:txBody>
                  <a:tcPr/>
                </a:tc>
              </a:tr>
              <a:tr h="370840">
                <a:tc vMerge="1">
                  <a:txBody>
                    <a:bodyPr/>
                    <a:lstStyle/>
                    <a:p>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r>
              <a:tr h="370840">
                <a:tc>
                  <a:txBody>
                    <a:bodyPr/>
                    <a:lstStyle/>
                    <a:p>
                      <a:r>
                        <a:rPr lang="fr-BE" dirty="0" smtClean="0"/>
                        <a:t>Ecoute</a:t>
                      </a:r>
                      <a:endParaRPr lang="fr-BE" dirty="0"/>
                    </a:p>
                  </a:txBody>
                  <a:tcPr/>
                </a:tc>
                <a:tc>
                  <a:txBody>
                    <a:bodyPr/>
                    <a:lstStyle/>
                    <a:p>
                      <a:pPr algn="r"/>
                      <a:r>
                        <a:rPr lang="fr-BE" dirty="0" smtClean="0"/>
                        <a:t>9%</a:t>
                      </a:r>
                      <a:endParaRPr lang="fr-BE" dirty="0"/>
                    </a:p>
                  </a:txBody>
                  <a:tcPr/>
                </a:tc>
                <a:tc>
                  <a:txBody>
                    <a:bodyPr/>
                    <a:lstStyle/>
                    <a:p>
                      <a:pPr algn="r"/>
                      <a:r>
                        <a:rPr lang="fr-BE" dirty="0" smtClean="0"/>
                        <a:t>11%</a:t>
                      </a:r>
                      <a:endParaRPr lang="fr-BE" dirty="0"/>
                    </a:p>
                  </a:txBody>
                  <a:tcPr/>
                </a:tc>
                <a:tc>
                  <a:txBody>
                    <a:bodyPr/>
                    <a:lstStyle/>
                    <a:p>
                      <a:pPr algn="r"/>
                      <a:r>
                        <a:rPr lang="fr-BE" dirty="0" smtClean="0"/>
                        <a:t>29%</a:t>
                      </a:r>
                      <a:endParaRPr lang="fr-BE" dirty="0"/>
                    </a:p>
                  </a:txBody>
                  <a:tcPr/>
                </a:tc>
                <a:tc>
                  <a:txBody>
                    <a:bodyPr/>
                    <a:lstStyle/>
                    <a:p>
                      <a:pPr algn="r"/>
                      <a:r>
                        <a:rPr lang="fr-BE" dirty="0" smtClean="0"/>
                        <a:t>32%</a:t>
                      </a:r>
                      <a:endParaRPr lang="fr-BE" dirty="0"/>
                    </a:p>
                  </a:txBody>
                  <a:tcPr/>
                </a:tc>
              </a:tr>
              <a:tr h="370840">
                <a:tc>
                  <a:txBody>
                    <a:bodyPr/>
                    <a:lstStyle/>
                    <a:p>
                      <a:r>
                        <a:rPr lang="fr-BE" dirty="0" smtClean="0"/>
                        <a:t>N</a:t>
                      </a:r>
                      <a:endParaRPr lang="fr-BE" dirty="0"/>
                    </a:p>
                  </a:txBody>
                  <a:tcPr/>
                </a:tc>
                <a:tc>
                  <a:txBody>
                    <a:bodyPr/>
                    <a:lstStyle/>
                    <a:p>
                      <a:r>
                        <a:rPr lang="fr-BE" dirty="0" smtClean="0"/>
                        <a:t>600</a:t>
                      </a:r>
                      <a:endParaRPr lang="fr-BE" dirty="0"/>
                    </a:p>
                  </a:txBody>
                  <a:tcPr/>
                </a:tc>
                <a:tc>
                  <a:txBody>
                    <a:bodyPr/>
                    <a:lstStyle/>
                    <a:p>
                      <a:r>
                        <a:rPr lang="fr-BE" dirty="0" smtClean="0"/>
                        <a:t>400</a:t>
                      </a:r>
                      <a:endParaRPr lang="fr-BE" dirty="0"/>
                    </a:p>
                  </a:txBody>
                  <a:tcPr/>
                </a:tc>
                <a:tc>
                  <a:txBody>
                    <a:bodyPr/>
                    <a:lstStyle/>
                    <a:p>
                      <a:r>
                        <a:rPr lang="fr-BE" dirty="0" smtClean="0"/>
                        <a:t>400</a:t>
                      </a:r>
                      <a:endParaRPr lang="fr-BE" dirty="0"/>
                    </a:p>
                  </a:txBody>
                  <a:tcPr/>
                </a:tc>
                <a:tc>
                  <a:txBody>
                    <a:bodyPr/>
                    <a:lstStyle/>
                    <a:p>
                      <a:r>
                        <a:rPr lang="fr-BE" dirty="0" smtClean="0"/>
                        <a:t>900</a:t>
                      </a:r>
                      <a:endParaRPr lang="fr-BE" dirty="0"/>
                    </a:p>
                  </a:txBody>
                  <a:tcPr/>
                </a:tc>
              </a:tr>
            </a:tbl>
          </a:graphicData>
        </a:graphic>
      </p:graphicFrame>
      <p:sp>
        <p:nvSpPr>
          <p:cNvPr id="6" name="Flèche droite 5"/>
          <p:cNvSpPr/>
          <p:nvPr/>
        </p:nvSpPr>
        <p:spPr>
          <a:xfrm>
            <a:off x="4139952" y="3861048"/>
            <a:ext cx="4892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Ellipse 8"/>
          <p:cNvSpPr/>
          <p:nvPr/>
        </p:nvSpPr>
        <p:spPr>
          <a:xfrm>
            <a:off x="5868144" y="2564904"/>
            <a:ext cx="2736304" cy="36004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71015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La véritable relation</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47</a:t>
            </a:fld>
            <a:endParaRPr lang="fr-BE"/>
          </a:p>
        </p:txBody>
      </p:sp>
      <p:graphicFrame>
        <p:nvGraphicFramePr>
          <p:cNvPr id="7" name="Espace réservé du contenu 6"/>
          <p:cNvGraphicFramePr>
            <a:graphicFrameLocks noGrp="1"/>
          </p:cNvGraphicFramePr>
          <p:nvPr>
            <p:ph sz="quarter" idx="13"/>
            <p:extLst>
              <p:ext uri="{D42A27DB-BD31-4B8C-83A1-F6EECF244321}">
                <p14:modId xmlns:p14="http://schemas.microsoft.com/office/powerpoint/2010/main" val="178013740"/>
              </p:ext>
            </p:extLst>
          </p:nvPr>
        </p:nvGraphicFramePr>
        <p:xfrm>
          <a:off x="539552" y="2348880"/>
          <a:ext cx="3600400" cy="3037840"/>
        </p:xfrm>
        <a:graphic>
          <a:graphicData uri="http://schemas.openxmlformats.org/drawingml/2006/table">
            <a:tbl>
              <a:tblPr firstRow="1" bandRow="1">
                <a:tableStyleId>{5C22544A-7EE6-4342-B048-85BDC9FD1C3A}</a:tableStyleId>
              </a:tblPr>
              <a:tblGrid>
                <a:gridCol w="2016224"/>
                <a:gridCol w="792088"/>
                <a:gridCol w="792088"/>
              </a:tblGrid>
              <a:tr h="370840">
                <a:tc gridSpan="3">
                  <a:txBody>
                    <a:bodyPr/>
                    <a:lstStyle/>
                    <a:p>
                      <a:r>
                        <a:rPr lang="fr-BE" dirty="0" smtClean="0"/>
                        <a:t>Relation entre l’âge et l’écoute de trois types d’émissions radiophoniques </a:t>
                      </a:r>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smtClean="0"/>
                        <a:t>Emissions</a:t>
                      </a:r>
                      <a:endParaRPr lang="fr-BE" dirty="0"/>
                    </a:p>
                  </a:txBody>
                  <a:tcPr/>
                </a:tc>
                <a:tc>
                  <a:txBody>
                    <a:bodyPr/>
                    <a:lstStyle/>
                    <a:p>
                      <a:r>
                        <a:rPr lang="fr-BE" dirty="0" smtClean="0"/>
                        <a:t>&gt;40 ans</a:t>
                      </a:r>
                      <a:endParaRPr lang="fr-BE" dirty="0"/>
                    </a:p>
                  </a:txBody>
                  <a:tcPr/>
                </a:tc>
                <a:tc>
                  <a:txBody>
                    <a:bodyPr/>
                    <a:lstStyle/>
                    <a:p>
                      <a:r>
                        <a:rPr lang="fr-BE" dirty="0" smtClean="0"/>
                        <a:t>41 et +</a:t>
                      </a:r>
                      <a:endParaRPr lang="fr-BE" dirty="0"/>
                    </a:p>
                  </a:txBody>
                  <a:tcPr/>
                </a:tc>
              </a:tr>
              <a:tr h="370840">
                <a:tc>
                  <a:txBody>
                    <a:bodyPr/>
                    <a:lstStyle/>
                    <a:p>
                      <a:pPr marL="0" indent="0">
                        <a:buFontTx/>
                        <a:buNone/>
                      </a:pPr>
                      <a:r>
                        <a:rPr lang="fr-BE" dirty="0" smtClean="0"/>
                        <a:t>- Religieuses</a:t>
                      </a:r>
                      <a:endParaRPr lang="fr-BE" dirty="0"/>
                    </a:p>
                  </a:txBody>
                  <a:tcPr/>
                </a:tc>
                <a:tc>
                  <a:txBody>
                    <a:bodyPr/>
                    <a:lstStyle/>
                    <a:p>
                      <a:pPr algn="r"/>
                      <a:r>
                        <a:rPr lang="fr-BE" dirty="0" smtClean="0"/>
                        <a:t>17%</a:t>
                      </a:r>
                      <a:endParaRPr lang="fr-BE" dirty="0"/>
                    </a:p>
                  </a:txBody>
                  <a:tcPr/>
                </a:tc>
                <a:tc>
                  <a:txBody>
                    <a:bodyPr/>
                    <a:lstStyle/>
                    <a:p>
                      <a:pPr algn="r"/>
                      <a:r>
                        <a:rPr lang="fr-BE" dirty="0" smtClean="0"/>
                        <a:t>26%</a:t>
                      </a:r>
                      <a:endParaRPr lang="fr-BE" dirty="0"/>
                    </a:p>
                  </a:txBody>
                  <a:tcPr/>
                </a:tc>
              </a:tr>
              <a:tr h="370840">
                <a:tc>
                  <a:txBody>
                    <a:bodyPr/>
                    <a:lstStyle/>
                    <a:p>
                      <a:r>
                        <a:rPr lang="fr-BE" dirty="0" smtClean="0"/>
                        <a:t>- Politiques </a:t>
                      </a:r>
                      <a:endParaRPr lang="fr-BE" dirty="0"/>
                    </a:p>
                  </a:txBody>
                  <a:tcPr/>
                </a:tc>
                <a:tc>
                  <a:txBody>
                    <a:bodyPr/>
                    <a:lstStyle/>
                    <a:p>
                      <a:pPr algn="r"/>
                      <a:r>
                        <a:rPr lang="fr-BE" dirty="0" smtClean="0"/>
                        <a:t>34%</a:t>
                      </a:r>
                      <a:endParaRPr lang="fr-BE" dirty="0"/>
                    </a:p>
                  </a:txBody>
                  <a:tcPr/>
                </a:tc>
                <a:tc>
                  <a:txBody>
                    <a:bodyPr/>
                    <a:lstStyle/>
                    <a:p>
                      <a:pPr algn="r"/>
                      <a:r>
                        <a:rPr lang="fr-BE" dirty="0" smtClean="0"/>
                        <a:t>45%</a:t>
                      </a:r>
                      <a:endParaRPr lang="fr-BE" dirty="0"/>
                    </a:p>
                  </a:txBody>
                  <a:tcPr/>
                </a:tc>
              </a:tr>
              <a:tr h="370840">
                <a:tc>
                  <a:txBody>
                    <a:bodyPr/>
                    <a:lstStyle/>
                    <a:p>
                      <a:r>
                        <a:rPr lang="fr-BE" dirty="0" smtClean="0"/>
                        <a:t>- </a:t>
                      </a:r>
                      <a:r>
                        <a:rPr lang="fr-BE" sz="1400" dirty="0" smtClean="0"/>
                        <a:t>Musique classique</a:t>
                      </a:r>
                      <a:endParaRPr lang="fr-BE" sz="1400" dirty="0"/>
                    </a:p>
                  </a:txBody>
                  <a:tcPr/>
                </a:tc>
                <a:tc>
                  <a:txBody>
                    <a:bodyPr/>
                    <a:lstStyle/>
                    <a:p>
                      <a:pPr algn="r"/>
                      <a:r>
                        <a:rPr lang="fr-BE" dirty="0" smtClean="0"/>
                        <a:t>30%</a:t>
                      </a:r>
                      <a:endParaRPr lang="fr-BE" dirty="0"/>
                    </a:p>
                  </a:txBody>
                  <a:tcPr/>
                </a:tc>
                <a:tc>
                  <a:txBody>
                    <a:bodyPr/>
                    <a:lstStyle/>
                    <a:p>
                      <a:pPr algn="r"/>
                      <a:r>
                        <a:rPr lang="fr-BE" dirty="0" smtClean="0"/>
                        <a:t>29%</a:t>
                      </a:r>
                      <a:endParaRPr lang="fr-BE" dirty="0"/>
                    </a:p>
                  </a:txBody>
                  <a:tcPr/>
                </a:tc>
              </a:tr>
              <a:tr h="370840">
                <a:tc>
                  <a:txBody>
                    <a:bodyPr/>
                    <a:lstStyle/>
                    <a:p>
                      <a:r>
                        <a:rPr lang="fr-BE" dirty="0" smtClean="0"/>
                        <a:t>N total</a:t>
                      </a:r>
                      <a:endParaRPr lang="fr-BE" dirty="0"/>
                    </a:p>
                  </a:txBody>
                  <a:tcPr/>
                </a:tc>
                <a:tc>
                  <a:txBody>
                    <a:bodyPr/>
                    <a:lstStyle/>
                    <a:p>
                      <a:r>
                        <a:rPr lang="fr-BE" dirty="0" smtClean="0"/>
                        <a:t>1000</a:t>
                      </a:r>
                      <a:endParaRPr lang="fr-BE" dirty="0"/>
                    </a:p>
                  </a:txBody>
                  <a:tcPr/>
                </a:tc>
                <a:tc>
                  <a:txBody>
                    <a:bodyPr/>
                    <a:lstStyle/>
                    <a:p>
                      <a:r>
                        <a:rPr lang="fr-BE" dirty="0" smtClean="0"/>
                        <a:t>1300</a:t>
                      </a:r>
                      <a:endParaRPr lang="fr-BE" dirty="0"/>
                    </a:p>
                  </a:txBody>
                  <a:tcPr/>
                </a:tc>
              </a:tr>
            </a:tbl>
          </a:graphicData>
        </a:graphic>
      </p:graphicFrame>
      <p:graphicFrame>
        <p:nvGraphicFramePr>
          <p:cNvPr id="8" name="Espace réservé du contenu 7"/>
          <p:cNvGraphicFramePr>
            <a:graphicFrameLocks noGrp="1"/>
          </p:cNvGraphicFramePr>
          <p:nvPr>
            <p:ph sz="quarter" idx="14"/>
            <p:extLst>
              <p:ext uri="{D42A27DB-BD31-4B8C-83A1-F6EECF244321}">
                <p14:modId xmlns:p14="http://schemas.microsoft.com/office/powerpoint/2010/main" val="3748177469"/>
              </p:ext>
            </p:extLst>
          </p:nvPr>
        </p:nvGraphicFramePr>
        <p:xfrm>
          <a:off x="4572001" y="2889736"/>
          <a:ext cx="4032447" cy="2123440"/>
        </p:xfrm>
        <a:graphic>
          <a:graphicData uri="http://schemas.openxmlformats.org/drawingml/2006/table">
            <a:tbl>
              <a:tblPr firstRow="1" bandRow="1">
                <a:tableStyleId>{5C22544A-7EE6-4342-B048-85BDC9FD1C3A}</a:tableStyleId>
              </a:tblPr>
              <a:tblGrid>
                <a:gridCol w="999027"/>
                <a:gridCol w="758355"/>
                <a:gridCol w="758355"/>
                <a:gridCol w="758355"/>
                <a:gridCol w="758355"/>
              </a:tblGrid>
              <a:tr h="370840">
                <a:tc gridSpan="5">
                  <a:txBody>
                    <a:bodyPr/>
                    <a:lstStyle/>
                    <a:p>
                      <a:r>
                        <a:rPr lang="fr-BE" dirty="0" smtClean="0"/>
                        <a:t>Ecoute des tribunes politiques par âge et niveau d’instruction</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rowSpan="2">
                  <a:txBody>
                    <a:bodyPr/>
                    <a:lstStyle/>
                    <a:p>
                      <a:endParaRPr lang="fr-BE" dirty="0"/>
                    </a:p>
                  </a:txBody>
                  <a:tcPr/>
                </a:tc>
                <a:tc gridSpan="2">
                  <a:txBody>
                    <a:bodyPr/>
                    <a:lstStyle/>
                    <a:p>
                      <a:pPr algn="ctr"/>
                      <a:r>
                        <a:rPr lang="fr-BE" dirty="0" smtClean="0"/>
                        <a:t>NI sup.</a:t>
                      </a:r>
                      <a:endParaRPr lang="fr-BE" dirty="0"/>
                    </a:p>
                  </a:txBody>
                  <a:tcPr/>
                </a:tc>
                <a:tc hMerge="1">
                  <a:txBody>
                    <a:bodyPr/>
                    <a:lstStyle/>
                    <a:p>
                      <a:endParaRPr lang="fr-BE" dirty="0"/>
                    </a:p>
                  </a:txBody>
                  <a:tcPr/>
                </a:tc>
                <a:tc gridSpan="2">
                  <a:txBody>
                    <a:bodyPr/>
                    <a:lstStyle/>
                    <a:p>
                      <a:pPr algn="ctr"/>
                      <a:r>
                        <a:rPr lang="fr-BE" dirty="0" smtClean="0"/>
                        <a:t>NI inf.</a:t>
                      </a:r>
                      <a:endParaRPr lang="fr-BE" dirty="0"/>
                    </a:p>
                  </a:txBody>
                  <a:tcPr/>
                </a:tc>
                <a:tc hMerge="1">
                  <a:txBody>
                    <a:bodyPr/>
                    <a:lstStyle/>
                    <a:p>
                      <a:endParaRPr lang="fr-BE" dirty="0"/>
                    </a:p>
                  </a:txBody>
                  <a:tcPr/>
                </a:tc>
              </a:tr>
              <a:tr h="370840">
                <a:tc vMerge="1">
                  <a:txBody>
                    <a:bodyPr/>
                    <a:lstStyle/>
                    <a:p>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r>
              <a:tr h="370840">
                <a:tc>
                  <a:txBody>
                    <a:bodyPr/>
                    <a:lstStyle/>
                    <a:p>
                      <a:r>
                        <a:rPr lang="fr-BE" dirty="0" smtClean="0"/>
                        <a:t>Ecoute</a:t>
                      </a:r>
                      <a:endParaRPr lang="fr-BE" dirty="0"/>
                    </a:p>
                  </a:txBody>
                  <a:tcPr/>
                </a:tc>
                <a:tc>
                  <a:txBody>
                    <a:bodyPr/>
                    <a:lstStyle/>
                    <a:p>
                      <a:pPr algn="r"/>
                      <a:r>
                        <a:rPr lang="fr-BE" dirty="0" smtClean="0"/>
                        <a:t>40%</a:t>
                      </a:r>
                      <a:endParaRPr lang="fr-BE" dirty="0"/>
                    </a:p>
                  </a:txBody>
                  <a:tcPr/>
                </a:tc>
                <a:tc>
                  <a:txBody>
                    <a:bodyPr/>
                    <a:lstStyle/>
                    <a:p>
                      <a:pPr algn="r"/>
                      <a:r>
                        <a:rPr lang="fr-BE" dirty="0" smtClean="0"/>
                        <a:t>55%</a:t>
                      </a:r>
                      <a:endParaRPr lang="fr-BE" dirty="0"/>
                    </a:p>
                  </a:txBody>
                  <a:tcPr/>
                </a:tc>
                <a:tc>
                  <a:txBody>
                    <a:bodyPr/>
                    <a:lstStyle/>
                    <a:p>
                      <a:pPr algn="r"/>
                      <a:r>
                        <a:rPr lang="fr-BE" dirty="0" smtClean="0"/>
                        <a:t>25%</a:t>
                      </a:r>
                      <a:endParaRPr lang="fr-BE" dirty="0"/>
                    </a:p>
                  </a:txBody>
                  <a:tcPr/>
                </a:tc>
                <a:tc>
                  <a:txBody>
                    <a:bodyPr/>
                    <a:lstStyle/>
                    <a:p>
                      <a:pPr algn="r"/>
                      <a:r>
                        <a:rPr lang="fr-BE" dirty="0" smtClean="0"/>
                        <a:t>40%</a:t>
                      </a:r>
                      <a:endParaRPr lang="fr-BE" dirty="0"/>
                    </a:p>
                  </a:txBody>
                  <a:tcPr/>
                </a:tc>
              </a:tr>
              <a:tr h="370840">
                <a:tc>
                  <a:txBody>
                    <a:bodyPr/>
                    <a:lstStyle/>
                    <a:p>
                      <a:r>
                        <a:rPr lang="fr-BE" dirty="0" smtClean="0"/>
                        <a:t>N</a:t>
                      </a:r>
                      <a:endParaRPr lang="fr-BE" dirty="0"/>
                    </a:p>
                  </a:txBody>
                  <a:tcPr/>
                </a:tc>
                <a:tc>
                  <a:txBody>
                    <a:bodyPr/>
                    <a:lstStyle/>
                    <a:p>
                      <a:r>
                        <a:rPr lang="fr-BE" dirty="0" smtClean="0"/>
                        <a:t>600</a:t>
                      </a:r>
                      <a:endParaRPr lang="fr-BE" dirty="0"/>
                    </a:p>
                  </a:txBody>
                  <a:tcPr/>
                </a:tc>
                <a:tc>
                  <a:txBody>
                    <a:bodyPr/>
                    <a:lstStyle/>
                    <a:p>
                      <a:r>
                        <a:rPr lang="fr-BE" dirty="0" smtClean="0"/>
                        <a:t>400</a:t>
                      </a:r>
                      <a:endParaRPr lang="fr-BE" dirty="0"/>
                    </a:p>
                  </a:txBody>
                  <a:tcPr/>
                </a:tc>
                <a:tc>
                  <a:txBody>
                    <a:bodyPr/>
                    <a:lstStyle/>
                    <a:p>
                      <a:r>
                        <a:rPr lang="fr-BE" dirty="0" smtClean="0"/>
                        <a:t>400</a:t>
                      </a:r>
                      <a:endParaRPr lang="fr-BE" dirty="0"/>
                    </a:p>
                  </a:txBody>
                  <a:tcPr/>
                </a:tc>
                <a:tc>
                  <a:txBody>
                    <a:bodyPr/>
                    <a:lstStyle/>
                    <a:p>
                      <a:r>
                        <a:rPr lang="fr-BE" dirty="0" smtClean="0"/>
                        <a:t>900</a:t>
                      </a:r>
                      <a:endParaRPr lang="fr-BE" dirty="0"/>
                    </a:p>
                  </a:txBody>
                  <a:tcPr/>
                </a:tc>
              </a:tr>
            </a:tbl>
          </a:graphicData>
        </a:graphic>
      </p:graphicFrame>
      <p:sp>
        <p:nvSpPr>
          <p:cNvPr id="5" name="Ellipse 4"/>
          <p:cNvSpPr/>
          <p:nvPr/>
        </p:nvSpPr>
        <p:spPr>
          <a:xfrm>
            <a:off x="5868144" y="2924944"/>
            <a:ext cx="2232248" cy="36004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Flèche droite 8"/>
          <p:cNvSpPr/>
          <p:nvPr/>
        </p:nvSpPr>
        <p:spPr>
          <a:xfrm>
            <a:off x="4139952" y="4221088"/>
            <a:ext cx="4892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2681547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L’interaction</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48</a:t>
            </a:fld>
            <a:endParaRPr lang="fr-BE"/>
          </a:p>
        </p:txBody>
      </p:sp>
      <p:graphicFrame>
        <p:nvGraphicFramePr>
          <p:cNvPr id="7" name="Espace réservé du contenu 6"/>
          <p:cNvGraphicFramePr>
            <a:graphicFrameLocks noGrp="1"/>
          </p:cNvGraphicFramePr>
          <p:nvPr>
            <p:ph sz="quarter" idx="13"/>
            <p:extLst>
              <p:ext uri="{D42A27DB-BD31-4B8C-83A1-F6EECF244321}">
                <p14:modId xmlns:p14="http://schemas.microsoft.com/office/powerpoint/2010/main" val="1782050095"/>
              </p:ext>
            </p:extLst>
          </p:nvPr>
        </p:nvGraphicFramePr>
        <p:xfrm>
          <a:off x="539552" y="2348880"/>
          <a:ext cx="3600400" cy="3037840"/>
        </p:xfrm>
        <a:graphic>
          <a:graphicData uri="http://schemas.openxmlformats.org/drawingml/2006/table">
            <a:tbl>
              <a:tblPr firstRow="1" bandRow="1">
                <a:tableStyleId>{5C22544A-7EE6-4342-B048-85BDC9FD1C3A}</a:tableStyleId>
              </a:tblPr>
              <a:tblGrid>
                <a:gridCol w="2016224"/>
                <a:gridCol w="792088"/>
                <a:gridCol w="792088"/>
              </a:tblGrid>
              <a:tr h="370840">
                <a:tc gridSpan="3">
                  <a:txBody>
                    <a:bodyPr/>
                    <a:lstStyle/>
                    <a:p>
                      <a:r>
                        <a:rPr lang="fr-BE" dirty="0" smtClean="0"/>
                        <a:t>Relation entre l’âge et l’écoute de trois types d’émissions radiophoniques </a:t>
                      </a:r>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smtClean="0"/>
                        <a:t>Emissions</a:t>
                      </a:r>
                      <a:endParaRPr lang="fr-BE" dirty="0"/>
                    </a:p>
                  </a:txBody>
                  <a:tcPr/>
                </a:tc>
                <a:tc>
                  <a:txBody>
                    <a:bodyPr/>
                    <a:lstStyle/>
                    <a:p>
                      <a:r>
                        <a:rPr lang="fr-BE" dirty="0" smtClean="0"/>
                        <a:t>&gt;40 ans</a:t>
                      </a:r>
                      <a:endParaRPr lang="fr-BE" dirty="0"/>
                    </a:p>
                  </a:txBody>
                  <a:tcPr/>
                </a:tc>
                <a:tc>
                  <a:txBody>
                    <a:bodyPr/>
                    <a:lstStyle/>
                    <a:p>
                      <a:r>
                        <a:rPr lang="fr-BE" dirty="0" smtClean="0"/>
                        <a:t>41 et +</a:t>
                      </a:r>
                      <a:endParaRPr lang="fr-BE" dirty="0"/>
                    </a:p>
                  </a:txBody>
                  <a:tcPr/>
                </a:tc>
              </a:tr>
              <a:tr h="370840">
                <a:tc>
                  <a:txBody>
                    <a:bodyPr/>
                    <a:lstStyle/>
                    <a:p>
                      <a:pPr marL="0" indent="0">
                        <a:buFontTx/>
                        <a:buNone/>
                      </a:pPr>
                      <a:r>
                        <a:rPr lang="fr-BE" dirty="0" smtClean="0"/>
                        <a:t>- Religieuses</a:t>
                      </a:r>
                      <a:endParaRPr lang="fr-BE" dirty="0"/>
                    </a:p>
                  </a:txBody>
                  <a:tcPr/>
                </a:tc>
                <a:tc>
                  <a:txBody>
                    <a:bodyPr/>
                    <a:lstStyle/>
                    <a:p>
                      <a:pPr algn="r"/>
                      <a:r>
                        <a:rPr lang="fr-BE" dirty="0" smtClean="0"/>
                        <a:t>17%</a:t>
                      </a:r>
                      <a:endParaRPr lang="fr-BE" dirty="0"/>
                    </a:p>
                  </a:txBody>
                  <a:tcPr/>
                </a:tc>
                <a:tc>
                  <a:txBody>
                    <a:bodyPr/>
                    <a:lstStyle/>
                    <a:p>
                      <a:pPr algn="r"/>
                      <a:r>
                        <a:rPr lang="fr-BE" dirty="0" smtClean="0"/>
                        <a:t>26%</a:t>
                      </a:r>
                      <a:endParaRPr lang="fr-BE" dirty="0"/>
                    </a:p>
                  </a:txBody>
                  <a:tcPr/>
                </a:tc>
              </a:tr>
              <a:tr h="370840">
                <a:tc>
                  <a:txBody>
                    <a:bodyPr/>
                    <a:lstStyle/>
                    <a:p>
                      <a:r>
                        <a:rPr lang="fr-BE" dirty="0" smtClean="0"/>
                        <a:t>- Politiques </a:t>
                      </a:r>
                      <a:endParaRPr lang="fr-BE" dirty="0"/>
                    </a:p>
                  </a:txBody>
                  <a:tcPr/>
                </a:tc>
                <a:tc>
                  <a:txBody>
                    <a:bodyPr/>
                    <a:lstStyle/>
                    <a:p>
                      <a:pPr algn="r"/>
                      <a:r>
                        <a:rPr lang="fr-BE" dirty="0" smtClean="0"/>
                        <a:t>34%</a:t>
                      </a:r>
                      <a:endParaRPr lang="fr-BE" dirty="0"/>
                    </a:p>
                  </a:txBody>
                  <a:tcPr/>
                </a:tc>
                <a:tc>
                  <a:txBody>
                    <a:bodyPr/>
                    <a:lstStyle/>
                    <a:p>
                      <a:pPr algn="r"/>
                      <a:r>
                        <a:rPr lang="fr-BE" dirty="0" smtClean="0"/>
                        <a:t>45%</a:t>
                      </a:r>
                      <a:endParaRPr lang="fr-BE" dirty="0"/>
                    </a:p>
                  </a:txBody>
                  <a:tcPr/>
                </a:tc>
              </a:tr>
              <a:tr h="370840">
                <a:tc>
                  <a:txBody>
                    <a:bodyPr/>
                    <a:lstStyle/>
                    <a:p>
                      <a:r>
                        <a:rPr lang="fr-BE" dirty="0" smtClean="0"/>
                        <a:t>- </a:t>
                      </a:r>
                      <a:r>
                        <a:rPr lang="fr-BE" sz="1400" dirty="0" smtClean="0"/>
                        <a:t>Musique classique</a:t>
                      </a:r>
                      <a:endParaRPr lang="fr-BE" sz="1400" dirty="0"/>
                    </a:p>
                  </a:txBody>
                  <a:tcPr/>
                </a:tc>
                <a:tc>
                  <a:txBody>
                    <a:bodyPr/>
                    <a:lstStyle/>
                    <a:p>
                      <a:pPr algn="r"/>
                      <a:r>
                        <a:rPr lang="fr-BE" dirty="0" smtClean="0"/>
                        <a:t>30%</a:t>
                      </a:r>
                      <a:endParaRPr lang="fr-BE" dirty="0"/>
                    </a:p>
                  </a:txBody>
                  <a:tcPr/>
                </a:tc>
                <a:tc>
                  <a:txBody>
                    <a:bodyPr/>
                    <a:lstStyle/>
                    <a:p>
                      <a:pPr algn="r"/>
                      <a:r>
                        <a:rPr lang="fr-BE" dirty="0" smtClean="0"/>
                        <a:t>29%</a:t>
                      </a:r>
                      <a:endParaRPr lang="fr-BE" dirty="0"/>
                    </a:p>
                  </a:txBody>
                  <a:tcPr/>
                </a:tc>
              </a:tr>
              <a:tr h="370840">
                <a:tc>
                  <a:txBody>
                    <a:bodyPr/>
                    <a:lstStyle/>
                    <a:p>
                      <a:r>
                        <a:rPr lang="fr-BE" dirty="0" smtClean="0"/>
                        <a:t>N total</a:t>
                      </a:r>
                      <a:endParaRPr lang="fr-BE" dirty="0"/>
                    </a:p>
                  </a:txBody>
                  <a:tcPr/>
                </a:tc>
                <a:tc>
                  <a:txBody>
                    <a:bodyPr/>
                    <a:lstStyle/>
                    <a:p>
                      <a:r>
                        <a:rPr lang="fr-BE" dirty="0" smtClean="0"/>
                        <a:t>1000</a:t>
                      </a:r>
                      <a:endParaRPr lang="fr-BE" dirty="0"/>
                    </a:p>
                  </a:txBody>
                  <a:tcPr/>
                </a:tc>
                <a:tc>
                  <a:txBody>
                    <a:bodyPr/>
                    <a:lstStyle/>
                    <a:p>
                      <a:r>
                        <a:rPr lang="fr-BE" dirty="0" smtClean="0"/>
                        <a:t>1300</a:t>
                      </a:r>
                      <a:endParaRPr lang="fr-BE" dirty="0"/>
                    </a:p>
                  </a:txBody>
                  <a:tcPr/>
                </a:tc>
              </a:tr>
            </a:tbl>
          </a:graphicData>
        </a:graphic>
      </p:graphicFrame>
      <p:graphicFrame>
        <p:nvGraphicFramePr>
          <p:cNvPr id="8" name="Espace réservé du contenu 7"/>
          <p:cNvGraphicFramePr>
            <a:graphicFrameLocks noGrp="1"/>
          </p:cNvGraphicFramePr>
          <p:nvPr>
            <p:ph sz="quarter" idx="14"/>
            <p:extLst>
              <p:ext uri="{D42A27DB-BD31-4B8C-83A1-F6EECF244321}">
                <p14:modId xmlns:p14="http://schemas.microsoft.com/office/powerpoint/2010/main" val="1603820416"/>
              </p:ext>
            </p:extLst>
          </p:nvPr>
        </p:nvGraphicFramePr>
        <p:xfrm>
          <a:off x="4572001" y="2975456"/>
          <a:ext cx="4032447" cy="2397760"/>
        </p:xfrm>
        <a:graphic>
          <a:graphicData uri="http://schemas.openxmlformats.org/drawingml/2006/table">
            <a:tbl>
              <a:tblPr firstRow="1" bandRow="1">
                <a:tableStyleId>{5C22544A-7EE6-4342-B048-85BDC9FD1C3A}</a:tableStyleId>
              </a:tblPr>
              <a:tblGrid>
                <a:gridCol w="999027"/>
                <a:gridCol w="758355"/>
                <a:gridCol w="758355"/>
                <a:gridCol w="758355"/>
                <a:gridCol w="758355"/>
              </a:tblGrid>
              <a:tr h="370840">
                <a:tc gridSpan="5">
                  <a:txBody>
                    <a:bodyPr/>
                    <a:lstStyle/>
                    <a:p>
                      <a:r>
                        <a:rPr lang="fr-BE" dirty="0" smtClean="0"/>
                        <a:t>Ecoute des programmes de musique classique par âge et niveau d’instruction</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rowSpan="2">
                  <a:txBody>
                    <a:bodyPr/>
                    <a:lstStyle/>
                    <a:p>
                      <a:endParaRPr lang="fr-BE" dirty="0"/>
                    </a:p>
                  </a:txBody>
                  <a:tcPr/>
                </a:tc>
                <a:tc gridSpan="2">
                  <a:txBody>
                    <a:bodyPr/>
                    <a:lstStyle/>
                    <a:p>
                      <a:pPr algn="ctr"/>
                      <a:r>
                        <a:rPr lang="fr-BE" dirty="0" smtClean="0"/>
                        <a:t>NI sup.</a:t>
                      </a:r>
                      <a:endParaRPr lang="fr-BE" dirty="0"/>
                    </a:p>
                  </a:txBody>
                  <a:tcPr/>
                </a:tc>
                <a:tc hMerge="1">
                  <a:txBody>
                    <a:bodyPr/>
                    <a:lstStyle/>
                    <a:p>
                      <a:endParaRPr lang="fr-BE" dirty="0"/>
                    </a:p>
                  </a:txBody>
                  <a:tcPr/>
                </a:tc>
                <a:tc gridSpan="2">
                  <a:txBody>
                    <a:bodyPr/>
                    <a:lstStyle/>
                    <a:p>
                      <a:pPr algn="ctr"/>
                      <a:r>
                        <a:rPr lang="fr-BE" dirty="0" smtClean="0"/>
                        <a:t>NI inf.</a:t>
                      </a:r>
                      <a:endParaRPr lang="fr-BE" dirty="0"/>
                    </a:p>
                  </a:txBody>
                  <a:tcPr/>
                </a:tc>
                <a:tc hMerge="1">
                  <a:txBody>
                    <a:bodyPr/>
                    <a:lstStyle/>
                    <a:p>
                      <a:endParaRPr lang="fr-BE" dirty="0"/>
                    </a:p>
                  </a:txBody>
                  <a:tcPr/>
                </a:tc>
              </a:tr>
              <a:tr h="370840">
                <a:tc vMerge="1">
                  <a:txBody>
                    <a:bodyPr/>
                    <a:lstStyle/>
                    <a:p>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c>
                  <a:txBody>
                    <a:bodyPr/>
                    <a:lstStyle/>
                    <a:p>
                      <a:r>
                        <a:rPr lang="fr-BE" dirty="0" smtClean="0"/>
                        <a:t>&gt;40</a:t>
                      </a:r>
                      <a:endParaRPr lang="fr-BE" dirty="0"/>
                    </a:p>
                  </a:txBody>
                  <a:tcPr/>
                </a:tc>
                <a:tc>
                  <a:txBody>
                    <a:bodyPr/>
                    <a:lstStyle/>
                    <a:p>
                      <a:r>
                        <a:rPr lang="fr-BE" dirty="0" smtClean="0"/>
                        <a:t>41+</a:t>
                      </a:r>
                      <a:endParaRPr lang="fr-BE" dirty="0"/>
                    </a:p>
                  </a:txBody>
                  <a:tcPr/>
                </a:tc>
              </a:tr>
              <a:tr h="370840">
                <a:tc>
                  <a:txBody>
                    <a:bodyPr/>
                    <a:lstStyle/>
                    <a:p>
                      <a:r>
                        <a:rPr lang="fr-BE" dirty="0" smtClean="0"/>
                        <a:t>Ecoute</a:t>
                      </a:r>
                      <a:endParaRPr lang="fr-BE" dirty="0"/>
                    </a:p>
                  </a:txBody>
                  <a:tcPr/>
                </a:tc>
                <a:tc>
                  <a:txBody>
                    <a:bodyPr/>
                    <a:lstStyle/>
                    <a:p>
                      <a:pPr algn="r"/>
                      <a:r>
                        <a:rPr lang="fr-BE" dirty="0" smtClean="0"/>
                        <a:t>32%</a:t>
                      </a:r>
                      <a:endParaRPr lang="fr-BE" dirty="0"/>
                    </a:p>
                  </a:txBody>
                  <a:tcPr/>
                </a:tc>
                <a:tc>
                  <a:txBody>
                    <a:bodyPr/>
                    <a:lstStyle/>
                    <a:p>
                      <a:pPr algn="r"/>
                      <a:r>
                        <a:rPr lang="fr-BE" dirty="0" smtClean="0"/>
                        <a:t>52%</a:t>
                      </a:r>
                      <a:endParaRPr lang="fr-BE" dirty="0"/>
                    </a:p>
                  </a:txBody>
                  <a:tcPr/>
                </a:tc>
                <a:tc>
                  <a:txBody>
                    <a:bodyPr/>
                    <a:lstStyle/>
                    <a:p>
                      <a:pPr algn="r"/>
                      <a:r>
                        <a:rPr lang="fr-BE" dirty="0" smtClean="0"/>
                        <a:t>28%</a:t>
                      </a:r>
                      <a:endParaRPr lang="fr-BE" dirty="0"/>
                    </a:p>
                  </a:txBody>
                  <a:tcPr/>
                </a:tc>
                <a:tc>
                  <a:txBody>
                    <a:bodyPr/>
                    <a:lstStyle/>
                    <a:p>
                      <a:pPr algn="r"/>
                      <a:r>
                        <a:rPr lang="fr-BE" dirty="0" smtClean="0"/>
                        <a:t>19%</a:t>
                      </a:r>
                      <a:endParaRPr lang="fr-BE" dirty="0"/>
                    </a:p>
                  </a:txBody>
                  <a:tcPr/>
                </a:tc>
              </a:tr>
              <a:tr h="370840">
                <a:tc>
                  <a:txBody>
                    <a:bodyPr/>
                    <a:lstStyle/>
                    <a:p>
                      <a:r>
                        <a:rPr lang="fr-BE" dirty="0" smtClean="0"/>
                        <a:t>N</a:t>
                      </a:r>
                      <a:endParaRPr lang="fr-BE" dirty="0"/>
                    </a:p>
                  </a:txBody>
                  <a:tcPr/>
                </a:tc>
                <a:tc>
                  <a:txBody>
                    <a:bodyPr/>
                    <a:lstStyle/>
                    <a:p>
                      <a:r>
                        <a:rPr lang="fr-BE" dirty="0" smtClean="0"/>
                        <a:t>600</a:t>
                      </a:r>
                      <a:endParaRPr lang="fr-BE" dirty="0"/>
                    </a:p>
                  </a:txBody>
                  <a:tcPr/>
                </a:tc>
                <a:tc>
                  <a:txBody>
                    <a:bodyPr/>
                    <a:lstStyle/>
                    <a:p>
                      <a:r>
                        <a:rPr lang="fr-BE" dirty="0" smtClean="0"/>
                        <a:t>400</a:t>
                      </a:r>
                      <a:endParaRPr lang="fr-BE" dirty="0"/>
                    </a:p>
                  </a:txBody>
                  <a:tcPr/>
                </a:tc>
                <a:tc>
                  <a:txBody>
                    <a:bodyPr/>
                    <a:lstStyle/>
                    <a:p>
                      <a:r>
                        <a:rPr lang="fr-BE" dirty="0" smtClean="0"/>
                        <a:t>400</a:t>
                      </a:r>
                      <a:endParaRPr lang="fr-BE" dirty="0"/>
                    </a:p>
                  </a:txBody>
                  <a:tcPr/>
                </a:tc>
                <a:tc>
                  <a:txBody>
                    <a:bodyPr/>
                    <a:lstStyle/>
                    <a:p>
                      <a:r>
                        <a:rPr lang="fr-BE" dirty="0" smtClean="0"/>
                        <a:t>900</a:t>
                      </a:r>
                      <a:endParaRPr lang="fr-BE" dirty="0"/>
                    </a:p>
                  </a:txBody>
                  <a:tcPr/>
                </a:tc>
              </a:tr>
            </a:tbl>
          </a:graphicData>
        </a:graphic>
      </p:graphicFrame>
      <p:sp>
        <p:nvSpPr>
          <p:cNvPr id="5" name="Ellipse 4"/>
          <p:cNvSpPr/>
          <p:nvPr/>
        </p:nvSpPr>
        <p:spPr>
          <a:xfrm>
            <a:off x="4629156" y="3284984"/>
            <a:ext cx="2175092" cy="360040"/>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Flèche droite 8"/>
          <p:cNvSpPr/>
          <p:nvPr/>
        </p:nvSpPr>
        <p:spPr>
          <a:xfrm>
            <a:off x="4139952" y="4528544"/>
            <a:ext cx="489204"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56666229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49</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1157675322"/>
              </p:ext>
            </p:extLst>
          </p:nvPr>
        </p:nvGraphicFramePr>
        <p:xfrm>
          <a:off x="755575" y="1340766"/>
          <a:ext cx="7416825" cy="3989042"/>
        </p:xfrm>
        <a:graphic>
          <a:graphicData uri="http://schemas.openxmlformats.org/drawingml/2006/table">
            <a:tbl>
              <a:tblPr>
                <a:tableStyleId>{5C22544A-7EE6-4342-B048-85BDC9FD1C3A}</a:tableStyleId>
              </a:tblPr>
              <a:tblGrid>
                <a:gridCol w="1236137"/>
                <a:gridCol w="1400956"/>
                <a:gridCol w="2011281"/>
                <a:gridCol w="955449"/>
                <a:gridCol w="906501"/>
                <a:gridCol w="906501"/>
              </a:tblGrid>
              <a:tr h="443227">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 : les effectifs</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43227">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dirty="0">
                          <a:effectLst/>
                        </a:rPr>
                        <a:t>sexe </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443227">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dirty="0">
                          <a:effectLst/>
                        </a:rPr>
                        <a:t>homme</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a:effectLst/>
                        </a:rPr>
                        <a:t>femme</a:t>
                      </a:r>
                      <a:endParaRPr lang="fr-BE" sz="1600" dirty="0">
                        <a:solidFill>
                          <a:srgbClr val="000000"/>
                        </a:solidFill>
                        <a:effectLst/>
                        <a:latin typeface="Courier New"/>
                        <a:ea typeface="Times New Roman"/>
                      </a:endParaRPr>
                    </a:p>
                  </a:txBody>
                  <a:tcPr marL="0" marR="0" marT="0" marB="0"/>
                </a:tc>
                <a:tc vMerge="1">
                  <a:txBody>
                    <a:bodyPr/>
                    <a:lstStyle/>
                    <a:p>
                      <a:endParaRPr lang="fr-BE"/>
                    </a:p>
                  </a:txBody>
                  <a:tcPr/>
                </a:tc>
              </a:tr>
              <a:tr h="443227">
                <a:tc rowSpan="4">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très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376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443227">
                <a:tc vMerge="1">
                  <a:txBody>
                    <a:bodyPr/>
                    <a:lstStyle/>
                    <a:p>
                      <a:endParaRPr lang="fr-BE"/>
                    </a:p>
                  </a:txBody>
                  <a:tcPr/>
                </a:tc>
                <a:tc>
                  <a:txBody>
                    <a:bodyPr/>
                    <a:lstStyle/>
                    <a:p>
                      <a:pPr marL="38100" marR="38100">
                        <a:lnSpc>
                          <a:spcPts val="1600"/>
                        </a:lnSpc>
                        <a:spcAft>
                          <a:spcPts val="0"/>
                        </a:spcAft>
                      </a:pPr>
                      <a:r>
                        <a:rPr lang="fr-BE" sz="1600">
                          <a:effectLst/>
                        </a:rPr>
                        <a:t>plutôt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40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a:t>
                      </a:r>
                      <a:endParaRPr lang="fr-BE" sz="1600" dirty="0">
                        <a:solidFill>
                          <a:srgbClr val="000000"/>
                        </a:solidFill>
                        <a:effectLst/>
                        <a:latin typeface="Courier New"/>
                        <a:ea typeface="Times New Roman"/>
                      </a:endParaRPr>
                    </a:p>
                  </a:txBody>
                  <a:tcPr marL="0" marR="0" marT="0" marB="0"/>
                </a:tc>
              </a:tr>
              <a:tr h="443227">
                <a:tc vMerge="1">
                  <a:txBody>
                    <a:bodyPr/>
                    <a:lstStyle/>
                    <a:p>
                      <a:endParaRPr lang="fr-BE"/>
                    </a:p>
                  </a:txBody>
                  <a:tcPr/>
                </a:tc>
                <a:tc>
                  <a:txBody>
                    <a:bodyPr/>
                    <a:lstStyle/>
                    <a:p>
                      <a:pPr marL="38100" marR="38100">
                        <a:lnSpc>
                          <a:spcPts val="1600"/>
                        </a:lnSpc>
                        <a:spcAft>
                          <a:spcPts val="0"/>
                        </a:spcAft>
                      </a:pPr>
                      <a:r>
                        <a:rPr lang="fr-BE" sz="1600">
                          <a:effectLst/>
                        </a:rPr>
                        <a:t>pas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886453">
                <a:tc vMerge="1">
                  <a:txBody>
                    <a:bodyPr/>
                    <a:lstStyle/>
                    <a:p>
                      <a:endParaRPr lang="fr-BE"/>
                    </a:p>
                  </a:txBody>
                  <a:tcPr/>
                </a:tc>
                <a:tc>
                  <a:txBody>
                    <a:bodyPr/>
                    <a:lstStyle/>
                    <a:p>
                      <a:pPr marL="38100" marR="38100">
                        <a:lnSpc>
                          <a:spcPts val="1600"/>
                        </a:lnSpc>
                        <a:spcAft>
                          <a:spcPts val="0"/>
                        </a:spcAft>
                      </a:pPr>
                      <a:r>
                        <a:rPr lang="fr-BE" sz="1600">
                          <a:effectLst/>
                        </a:rPr>
                        <a:t>pas du tout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a:t>
                      </a:r>
                      <a:endParaRPr lang="fr-BE" sz="1600" dirty="0">
                        <a:solidFill>
                          <a:srgbClr val="000000"/>
                        </a:solidFill>
                        <a:effectLst/>
                        <a:latin typeface="Courier New"/>
                        <a:ea typeface="Times New Roman"/>
                      </a:endParaRPr>
                    </a:p>
                  </a:txBody>
                  <a:tcPr marL="0" marR="0" marT="0" marB="0"/>
                </a:tc>
              </a:tr>
              <a:tr h="443227">
                <a:tc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hMerge="1">
                  <a:txBody>
                    <a:bodyPr/>
                    <a:lstStyle/>
                    <a:p>
                      <a:endParaRPr lang="fr-BE"/>
                    </a:p>
                  </a:txBody>
                  <a:tcP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a:t>
                      </a:r>
                      <a:endParaRPr lang="fr-BE" sz="1600" dirty="0">
                        <a:solidFill>
                          <a:srgbClr val="000000"/>
                        </a:solidFill>
                        <a:effectLst/>
                        <a:latin typeface="Courier New"/>
                        <a:ea typeface="Times New Roman"/>
                      </a:endParaRPr>
                    </a:p>
                  </a:txBody>
                  <a:tcPr marL="0" marR="0" marT="0" marB="0"/>
                </a:tc>
              </a:tr>
            </a:tbl>
          </a:graphicData>
        </a:graphic>
      </p:graphicFrame>
    </p:spTree>
    <p:extLst>
      <p:ext uri="{BB962C8B-B14F-4D97-AF65-F5344CB8AC3E}">
        <p14:creationId xmlns:p14="http://schemas.microsoft.com/office/powerpoint/2010/main" val="3435969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Produire des données chiffrées</a:t>
            </a:r>
            <a:endParaRPr lang="fr-BE" dirty="0"/>
          </a:p>
        </p:txBody>
      </p:sp>
      <p:sp>
        <p:nvSpPr>
          <p:cNvPr id="3" name="Espace réservé du contenu 2"/>
          <p:cNvSpPr>
            <a:spLocks noGrp="1"/>
          </p:cNvSpPr>
          <p:nvPr>
            <p:ph idx="1"/>
          </p:nvPr>
        </p:nvSpPr>
        <p:spPr/>
        <p:txBody>
          <a:bodyPr>
            <a:normAutofit fontScale="92500" lnSpcReduction="10000"/>
          </a:bodyPr>
          <a:lstStyle/>
          <a:p>
            <a:r>
              <a:rPr lang="fr-BE" dirty="0" smtClean="0"/>
              <a:t>François de </a:t>
            </a:r>
            <a:r>
              <a:rPr lang="fr-BE" dirty="0" err="1" smtClean="0"/>
              <a:t>Singly</a:t>
            </a:r>
            <a:r>
              <a:rPr lang="fr-BE" dirty="0" smtClean="0"/>
              <a:t> </a:t>
            </a:r>
            <a:r>
              <a:rPr lang="fr-BE" dirty="0"/>
              <a:t>[</a:t>
            </a:r>
            <a:r>
              <a:rPr lang="fr-BE" dirty="0" smtClean="0"/>
              <a:t>1] distingue </a:t>
            </a:r>
          </a:p>
          <a:p>
            <a:pPr lvl="1"/>
            <a:r>
              <a:rPr lang="fr-BE" dirty="0" smtClean="0"/>
              <a:t>Les chiffres </a:t>
            </a:r>
            <a:r>
              <a:rPr lang="fr-BE" u="sng" dirty="0" smtClean="0"/>
              <a:t>descriptifs</a:t>
            </a:r>
            <a:r>
              <a:rPr lang="fr-BE" dirty="0" smtClean="0"/>
              <a:t>, où il s’agit d’abord de dénombrer, de mesurer un phénomène</a:t>
            </a:r>
          </a:p>
          <a:p>
            <a:pPr lvl="2"/>
            <a:r>
              <a:rPr lang="fr-BE" dirty="0" smtClean="0"/>
              <a:t>Ex. Combien y a-t-il de chômeurs en Belgique? Combien de flamands vont voter pour Bart de Wever? Etc.</a:t>
            </a:r>
          </a:p>
          <a:p>
            <a:pPr lvl="1"/>
            <a:r>
              <a:rPr lang="fr-BE" dirty="0" smtClean="0"/>
              <a:t>Les chiffres </a:t>
            </a:r>
            <a:r>
              <a:rPr lang="fr-BE" u="sng" dirty="0" smtClean="0"/>
              <a:t>à visée explicative</a:t>
            </a:r>
            <a:r>
              <a:rPr lang="fr-BE" dirty="0" smtClean="0"/>
              <a:t>, où il s’agit de mettre en évidence les facteurs sociaux qui « expliquent » un phénomène social donné </a:t>
            </a:r>
          </a:p>
          <a:p>
            <a:pPr lvl="2"/>
            <a:r>
              <a:rPr lang="fr-BE" dirty="0" smtClean="0"/>
              <a:t>Ex. Y a-t-il des régularités qui président au choix du conjoint?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5</a:t>
            </a:fld>
            <a:endParaRPr lang="fr-BE"/>
          </a:p>
        </p:txBody>
      </p:sp>
    </p:spTree>
    <p:extLst>
      <p:ext uri="{BB962C8B-B14F-4D97-AF65-F5344CB8AC3E}">
        <p14:creationId xmlns:p14="http://schemas.microsoft.com/office/powerpoint/2010/main" val="270094219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50</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24515049"/>
              </p:ext>
            </p:extLst>
          </p:nvPr>
        </p:nvGraphicFramePr>
        <p:xfrm>
          <a:off x="899592" y="763736"/>
          <a:ext cx="7416825" cy="5185544"/>
        </p:xfrm>
        <a:graphic>
          <a:graphicData uri="http://schemas.openxmlformats.org/drawingml/2006/table">
            <a:tbl>
              <a:tblPr>
                <a:tableStyleId>{5C22544A-7EE6-4342-B048-85BDC9FD1C3A}</a:tableStyleId>
              </a:tblPr>
              <a:tblGrid>
                <a:gridCol w="1236137"/>
                <a:gridCol w="1400956"/>
                <a:gridCol w="2011281"/>
                <a:gridCol w="955449"/>
                <a:gridCol w="906501"/>
                <a:gridCol w="906501"/>
              </a:tblGrid>
              <a:tr h="398888">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 : les effectifs et % du total</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98888">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a:effectLst/>
                        </a:rPr>
                        <a:t>sexe </a:t>
                      </a:r>
                      <a:endParaRPr lang="fr-BE" sz="160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398888">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dirty="0">
                          <a:effectLst/>
                        </a:rPr>
                        <a:t>homme</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femme</a:t>
                      </a:r>
                      <a:endParaRPr lang="fr-BE" sz="1600">
                        <a:solidFill>
                          <a:srgbClr val="000000"/>
                        </a:solidFill>
                        <a:effectLst/>
                        <a:latin typeface="Courier New"/>
                        <a:ea typeface="Times New Roman"/>
                      </a:endParaRPr>
                    </a:p>
                  </a:txBody>
                  <a:tcPr marL="0" marR="0" marT="0" marB="0"/>
                </a:tc>
                <a:tc vMerge="1">
                  <a:txBody>
                    <a:bodyPr/>
                    <a:lstStyle/>
                    <a:p>
                      <a:endParaRPr lang="fr-BE"/>
                    </a:p>
                  </a:txBody>
                  <a:tcPr/>
                </a:tc>
              </a:tr>
              <a:tr h="398888">
                <a:tc rowSpan="8">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rowSpan="2">
                  <a:txBody>
                    <a:bodyPr/>
                    <a:lstStyle/>
                    <a:p>
                      <a:pPr marL="38100" marR="38100">
                        <a:lnSpc>
                          <a:spcPts val="1600"/>
                        </a:lnSpc>
                        <a:spcAft>
                          <a:spcPts val="0"/>
                        </a:spcAft>
                      </a:pPr>
                      <a:r>
                        <a:rPr lang="fr-BE" sz="1600" dirty="0">
                          <a:effectLst/>
                        </a:rPr>
                        <a:t>très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376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du total</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37,9%</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50,4%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88,3%</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a:effectLst/>
                        </a:rPr>
                        <a:t>plutôt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du total</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9,1%</a:t>
                      </a:r>
                      <a:endParaRPr lang="fr-BE" sz="160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a:effectLst/>
                        </a:rPr>
                        <a:t>pas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du total</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0,6%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a:effectLst/>
                        </a:rPr>
                        <a:t>pas du tout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du total</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0,4%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0,1%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0,5%</a:t>
                      </a:r>
                      <a:endParaRPr lang="fr-BE" sz="1600" dirty="0">
                        <a:solidFill>
                          <a:srgbClr val="000000"/>
                        </a:solidFill>
                        <a:effectLst/>
                        <a:latin typeface="Courier New"/>
                        <a:ea typeface="Times New Roman"/>
                      </a:endParaRPr>
                    </a:p>
                  </a:txBody>
                  <a:tcPr marL="0" marR="0" marT="0" marB="0"/>
                </a:tc>
              </a:tr>
              <a:tr h="398888">
                <a:tc rowSpan="2"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rowSpan="2" hMerge="1">
                  <a:txBody>
                    <a:bodyPr/>
                    <a:lstStyle/>
                    <a:p>
                      <a:endParaRPr lang="fr-BE"/>
                    </a:p>
                  </a:txBody>
                  <a:tcP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445</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547</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a:t>
                      </a:r>
                      <a:endParaRPr lang="fr-BE" sz="1600" dirty="0">
                        <a:solidFill>
                          <a:srgbClr val="000000"/>
                        </a:solidFill>
                        <a:effectLst/>
                        <a:latin typeface="Courier New"/>
                        <a:ea typeface="Times New Roman"/>
                      </a:endParaRPr>
                    </a:p>
                  </a:txBody>
                  <a:tcPr marL="0" marR="0" marT="0" marB="0"/>
                </a:tc>
              </a:tr>
              <a:tr h="398888">
                <a:tc gridSpan="2" vMerge="1">
                  <a:txBody>
                    <a:bodyPr/>
                    <a:lstStyle/>
                    <a:p>
                      <a:endParaRPr lang="fr-BE"/>
                    </a:p>
                  </a:txBody>
                  <a:tcPr/>
                </a:tc>
                <a:tc hMerge="1" vMerge="1">
                  <a:txBody>
                    <a:bodyPr/>
                    <a:lstStyle/>
                    <a:p>
                      <a:endParaRPr lang="fr-BE"/>
                    </a:p>
                  </a:txBody>
                  <a:tcPr/>
                </a:tc>
                <a:tc>
                  <a:txBody>
                    <a:bodyPr/>
                    <a:lstStyle/>
                    <a:p>
                      <a:pPr marL="38100" marR="38100">
                        <a:lnSpc>
                          <a:spcPts val="1600"/>
                        </a:lnSpc>
                        <a:spcAft>
                          <a:spcPts val="0"/>
                        </a:spcAft>
                      </a:pPr>
                      <a:r>
                        <a:rPr lang="fr-BE" sz="1600">
                          <a:effectLst/>
                        </a:rPr>
                        <a:t>% du total</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44,9%</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55,1%</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bl>
          </a:graphicData>
        </a:graphic>
      </p:graphicFrame>
      <p:sp>
        <p:nvSpPr>
          <p:cNvPr id="5" name="Ellipse 4"/>
          <p:cNvSpPr/>
          <p:nvPr/>
        </p:nvSpPr>
        <p:spPr>
          <a:xfrm>
            <a:off x="7884368" y="5013176"/>
            <a:ext cx="504056"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llipse 5"/>
          <p:cNvSpPr/>
          <p:nvPr/>
        </p:nvSpPr>
        <p:spPr>
          <a:xfrm>
            <a:off x="6084168" y="1772816"/>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6"/>
          <p:cNvSpPr/>
          <p:nvPr/>
        </p:nvSpPr>
        <p:spPr>
          <a:xfrm>
            <a:off x="5868144" y="2204864"/>
            <a:ext cx="648072" cy="36004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73691511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51</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3288050093"/>
              </p:ext>
            </p:extLst>
          </p:nvPr>
        </p:nvGraphicFramePr>
        <p:xfrm>
          <a:off x="1043608" y="609083"/>
          <a:ext cx="7056785" cy="5223104"/>
        </p:xfrm>
        <a:graphic>
          <a:graphicData uri="http://schemas.openxmlformats.org/drawingml/2006/table">
            <a:tbl>
              <a:tblPr>
                <a:tableStyleId>{5C22544A-7EE6-4342-B048-85BDC9FD1C3A}</a:tableStyleId>
              </a:tblPr>
              <a:tblGrid>
                <a:gridCol w="1176131"/>
                <a:gridCol w="1097722"/>
                <a:gridCol w="2148872"/>
                <a:gridCol w="909068"/>
                <a:gridCol w="862496"/>
                <a:gridCol w="862496"/>
              </a:tblGrid>
              <a:tr h="398888">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 : les effectifs et % en ligne</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98888">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a:effectLst/>
                        </a:rPr>
                        <a:t>sexe </a:t>
                      </a:r>
                      <a:endParaRPr lang="fr-BE" sz="160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398888">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dirty="0">
                          <a:effectLst/>
                        </a:rPr>
                        <a:t>homme</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femme</a:t>
                      </a:r>
                      <a:endParaRPr lang="fr-BE" sz="1600">
                        <a:solidFill>
                          <a:srgbClr val="000000"/>
                        </a:solidFill>
                        <a:effectLst/>
                        <a:latin typeface="Courier New"/>
                        <a:ea typeface="Times New Roman"/>
                      </a:endParaRPr>
                    </a:p>
                  </a:txBody>
                  <a:tcPr marL="0" marR="0" marT="0" marB="0"/>
                </a:tc>
                <a:tc vMerge="1">
                  <a:txBody>
                    <a:bodyPr/>
                    <a:lstStyle/>
                    <a:p>
                      <a:endParaRPr lang="fr-BE"/>
                    </a:p>
                  </a:txBody>
                  <a:tcPr/>
                </a:tc>
              </a:tr>
              <a:tr h="398888">
                <a:tc rowSpan="8">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rowSpan="2">
                  <a:txBody>
                    <a:bodyPr/>
                    <a:lstStyle/>
                    <a:p>
                      <a:pPr marL="38100" marR="38100">
                        <a:lnSpc>
                          <a:spcPts val="1600"/>
                        </a:lnSpc>
                        <a:spcAft>
                          <a:spcPts val="0"/>
                        </a:spcAft>
                      </a:pPr>
                      <a:r>
                        <a:rPr lang="fr-BE" sz="1600" dirty="0">
                          <a:effectLst/>
                        </a:rPr>
                        <a:t>très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376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 dans importance famille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42,9%</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57,1%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dirty="0">
                          <a:effectLst/>
                        </a:rPr>
                        <a:t>plutôt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dans importance famille</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55,6%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44,4%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100,0%</a:t>
                      </a:r>
                      <a:endParaRPr lang="fr-BE" sz="160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dirty="0">
                          <a:effectLst/>
                        </a:rPr>
                        <a:t>pas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dans importance famille</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71,4%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28,6%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rowSpan="2">
                  <a:txBody>
                    <a:bodyPr/>
                    <a:lstStyle/>
                    <a:p>
                      <a:pPr marL="38100" marR="38100">
                        <a:lnSpc>
                          <a:spcPts val="1600"/>
                        </a:lnSpc>
                        <a:spcAft>
                          <a:spcPts val="0"/>
                        </a:spcAft>
                      </a:pPr>
                      <a:r>
                        <a:rPr lang="fr-BE" sz="1600">
                          <a:effectLst/>
                        </a:rPr>
                        <a:t>pas du tout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4</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a:t>
                      </a:r>
                      <a:endParaRPr lang="fr-BE" sz="1600" dirty="0">
                        <a:solidFill>
                          <a:srgbClr val="000000"/>
                        </a:solidFill>
                        <a:effectLst/>
                        <a:latin typeface="Courier New"/>
                        <a:ea typeface="Times New Roman"/>
                      </a:endParaRPr>
                    </a:p>
                  </a:txBody>
                  <a:tcPr marL="0" marR="0" marT="0" marB="0"/>
                </a:tc>
              </a:tr>
              <a:tr h="398888">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 dans importance famille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80,0%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20,0%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r h="398888">
                <a:tc rowSpan="2"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rowSpan="2" hMerge="1">
                  <a:txBody>
                    <a:bodyPr/>
                    <a:lstStyle/>
                    <a:p>
                      <a:endParaRPr lang="fr-BE"/>
                    </a:p>
                  </a:txBody>
                  <a:tcP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a:t>
                      </a:r>
                      <a:endParaRPr lang="fr-BE" sz="1600" dirty="0">
                        <a:solidFill>
                          <a:srgbClr val="000000"/>
                        </a:solidFill>
                        <a:effectLst/>
                        <a:latin typeface="Courier New"/>
                        <a:ea typeface="Times New Roman"/>
                      </a:endParaRPr>
                    </a:p>
                  </a:txBody>
                  <a:tcPr marL="0" marR="0" marT="0" marB="0"/>
                </a:tc>
              </a:tr>
              <a:tr h="398888">
                <a:tc gridSpan="2" vMerge="1">
                  <a:txBody>
                    <a:bodyPr/>
                    <a:lstStyle/>
                    <a:p>
                      <a:endParaRPr lang="fr-BE"/>
                    </a:p>
                  </a:txBody>
                  <a:tcPr/>
                </a:tc>
                <a:tc hMerge="1" vMerge="1">
                  <a:txBody>
                    <a:bodyPr/>
                    <a:lstStyle/>
                    <a:p>
                      <a:endParaRPr lang="fr-BE"/>
                    </a:p>
                  </a:txBody>
                  <a:tcPr/>
                </a:tc>
                <a:tc>
                  <a:txBody>
                    <a:bodyPr/>
                    <a:lstStyle/>
                    <a:p>
                      <a:pPr marL="38100" marR="38100">
                        <a:lnSpc>
                          <a:spcPts val="1600"/>
                        </a:lnSpc>
                        <a:spcAft>
                          <a:spcPts val="0"/>
                        </a:spcAft>
                      </a:pPr>
                      <a:r>
                        <a:rPr lang="fr-BE" sz="1600" dirty="0">
                          <a:effectLst/>
                        </a:rPr>
                        <a:t>% dans importance famille</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44,9%</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55,1%</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bl>
          </a:graphicData>
        </a:graphic>
      </p:graphicFrame>
      <p:sp>
        <p:nvSpPr>
          <p:cNvPr id="5" name="Ellipse 4"/>
          <p:cNvSpPr/>
          <p:nvPr/>
        </p:nvSpPr>
        <p:spPr>
          <a:xfrm>
            <a:off x="7668344" y="1700808"/>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llipse 5"/>
          <p:cNvSpPr/>
          <p:nvPr/>
        </p:nvSpPr>
        <p:spPr>
          <a:xfrm>
            <a:off x="5940152" y="1700808"/>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Rectangle 6"/>
          <p:cNvSpPr/>
          <p:nvPr/>
        </p:nvSpPr>
        <p:spPr>
          <a:xfrm>
            <a:off x="5724128" y="2132856"/>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75311688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52</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1271874198"/>
              </p:ext>
            </p:extLst>
          </p:nvPr>
        </p:nvGraphicFramePr>
        <p:xfrm>
          <a:off x="683568" y="764704"/>
          <a:ext cx="7560840" cy="4825509"/>
        </p:xfrm>
        <a:graphic>
          <a:graphicData uri="http://schemas.openxmlformats.org/drawingml/2006/table">
            <a:tbl>
              <a:tblPr>
                <a:tableStyleId>{5C22544A-7EE6-4342-B048-85BDC9FD1C3A}</a:tableStyleId>
              </a:tblPr>
              <a:tblGrid>
                <a:gridCol w="1560173"/>
                <a:gridCol w="1360151"/>
                <a:gridCol w="1952700"/>
                <a:gridCol w="927620"/>
                <a:gridCol w="880098"/>
                <a:gridCol w="880098"/>
              </a:tblGrid>
              <a:tr h="371193">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 : les effectifs et % en colonne</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71193">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a:effectLst/>
                        </a:rPr>
                        <a:t>sexe </a:t>
                      </a:r>
                      <a:endParaRPr lang="fr-BE" sz="160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371193">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dirty="0">
                          <a:effectLst/>
                        </a:rPr>
                        <a:t>homme</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femme</a:t>
                      </a:r>
                      <a:endParaRPr lang="fr-BE" sz="1600">
                        <a:solidFill>
                          <a:srgbClr val="000000"/>
                        </a:solidFill>
                        <a:effectLst/>
                        <a:latin typeface="Courier New"/>
                        <a:ea typeface="Times New Roman"/>
                      </a:endParaRPr>
                    </a:p>
                  </a:txBody>
                  <a:tcPr marL="0" marR="0" marT="0" marB="0"/>
                </a:tc>
                <a:tc vMerge="1">
                  <a:txBody>
                    <a:bodyPr/>
                    <a:lstStyle/>
                    <a:p>
                      <a:endParaRPr lang="fr-BE"/>
                    </a:p>
                  </a:txBody>
                  <a:tcPr/>
                </a:tc>
              </a:tr>
              <a:tr h="371193">
                <a:tc rowSpan="8">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rowSpan="2">
                  <a:txBody>
                    <a:bodyPr/>
                    <a:lstStyle/>
                    <a:p>
                      <a:pPr marL="38100" marR="38100">
                        <a:lnSpc>
                          <a:spcPts val="1600"/>
                        </a:lnSpc>
                        <a:spcAft>
                          <a:spcPts val="0"/>
                        </a:spcAft>
                      </a:pPr>
                      <a:r>
                        <a:rPr lang="fr-BE" sz="1600">
                          <a:effectLst/>
                        </a:rPr>
                        <a:t>très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376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37119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dans sexe </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84,5%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91,4%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88,3%</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rowSpan="2">
                  <a:txBody>
                    <a:bodyPr/>
                    <a:lstStyle/>
                    <a:p>
                      <a:pPr marL="38100" marR="38100">
                        <a:lnSpc>
                          <a:spcPts val="1600"/>
                        </a:lnSpc>
                        <a:spcAft>
                          <a:spcPts val="0"/>
                        </a:spcAft>
                      </a:pPr>
                      <a:r>
                        <a:rPr lang="fr-BE" sz="1600" dirty="0">
                          <a:effectLst/>
                        </a:rPr>
                        <a:t>plutôt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dirty="0">
                          <a:effectLst/>
                        </a:rPr>
                        <a:t>Effectif</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40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 dans sexe </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11,2%</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7,3%</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9,1%</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rowSpan="2">
                  <a:txBody>
                    <a:bodyPr/>
                    <a:lstStyle/>
                    <a:p>
                      <a:pPr marL="38100" marR="38100">
                        <a:lnSpc>
                          <a:spcPts val="1600"/>
                        </a:lnSpc>
                        <a:spcAft>
                          <a:spcPts val="0"/>
                        </a:spcAft>
                      </a:pPr>
                      <a:r>
                        <a:rPr lang="fr-BE" sz="1600">
                          <a:effectLst/>
                        </a:rPr>
                        <a:t>pas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15</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 dans sexe </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3,4%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1,1%</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rowSpan="2">
                  <a:txBody>
                    <a:bodyPr/>
                    <a:lstStyle/>
                    <a:p>
                      <a:pPr marL="38100" marR="38100">
                        <a:lnSpc>
                          <a:spcPts val="1600"/>
                        </a:lnSpc>
                        <a:spcAft>
                          <a:spcPts val="0"/>
                        </a:spcAft>
                      </a:pPr>
                      <a:r>
                        <a:rPr lang="fr-BE" sz="1600">
                          <a:effectLst/>
                        </a:rPr>
                        <a:t>pas du tout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a:t>
                      </a:r>
                      <a:endParaRPr lang="fr-BE" sz="1600" dirty="0">
                        <a:solidFill>
                          <a:srgbClr val="000000"/>
                        </a:solidFill>
                        <a:effectLst/>
                        <a:latin typeface="Courier New"/>
                        <a:ea typeface="Times New Roman"/>
                      </a:endParaRPr>
                    </a:p>
                  </a:txBody>
                  <a:tcPr marL="0" marR="0" marT="0" marB="0"/>
                </a:tc>
              </a:tr>
              <a:tr h="37119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 dans sexe </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0,9%</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0,2%</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0,5%</a:t>
                      </a:r>
                      <a:endParaRPr lang="fr-BE" sz="1600" dirty="0">
                        <a:solidFill>
                          <a:srgbClr val="000000"/>
                        </a:solidFill>
                        <a:effectLst/>
                        <a:latin typeface="Courier New"/>
                        <a:ea typeface="Times New Roman"/>
                      </a:endParaRPr>
                    </a:p>
                  </a:txBody>
                  <a:tcPr marL="0" marR="0" marT="0" marB="0"/>
                </a:tc>
              </a:tr>
              <a:tr h="371193">
                <a:tc rowSpan="2"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rowSpan="2" hMerge="1">
                  <a:txBody>
                    <a:bodyPr/>
                    <a:lstStyle/>
                    <a:p>
                      <a:endParaRPr lang="fr-BE"/>
                    </a:p>
                  </a:txBody>
                  <a:tcP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a:t>
                      </a:r>
                      <a:endParaRPr lang="fr-BE" sz="1600" dirty="0">
                        <a:solidFill>
                          <a:srgbClr val="000000"/>
                        </a:solidFill>
                        <a:effectLst/>
                        <a:latin typeface="Courier New"/>
                        <a:ea typeface="Times New Roman"/>
                      </a:endParaRPr>
                    </a:p>
                  </a:txBody>
                  <a:tcPr marL="0" marR="0" marT="0" marB="0"/>
                </a:tc>
              </a:tr>
              <a:tr h="371193">
                <a:tc gridSpan="2" vMerge="1">
                  <a:txBody>
                    <a:bodyPr/>
                    <a:lstStyle/>
                    <a:p>
                      <a:endParaRPr lang="fr-BE"/>
                    </a:p>
                  </a:txBody>
                  <a:tcPr/>
                </a:tc>
                <a:tc hMerge="1" vMerge="1">
                  <a:txBody>
                    <a:bodyPr/>
                    <a:lstStyle/>
                    <a:p>
                      <a:endParaRPr lang="fr-BE"/>
                    </a:p>
                  </a:txBody>
                  <a:tcPr/>
                </a:tc>
                <a:tc>
                  <a:txBody>
                    <a:bodyPr/>
                    <a:lstStyle/>
                    <a:p>
                      <a:pPr marL="38100" marR="38100">
                        <a:lnSpc>
                          <a:spcPts val="1600"/>
                        </a:lnSpc>
                        <a:spcAft>
                          <a:spcPts val="0"/>
                        </a:spcAft>
                      </a:pPr>
                      <a:r>
                        <a:rPr lang="fr-BE" sz="1600">
                          <a:effectLst/>
                        </a:rPr>
                        <a:t>% dans sexe </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100,0%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100,0%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100,0%</a:t>
                      </a:r>
                      <a:endParaRPr lang="fr-BE" sz="1600" dirty="0">
                        <a:solidFill>
                          <a:srgbClr val="000000"/>
                        </a:solidFill>
                        <a:effectLst/>
                        <a:latin typeface="Courier New"/>
                        <a:ea typeface="Times New Roman"/>
                      </a:endParaRPr>
                    </a:p>
                  </a:txBody>
                  <a:tcPr marL="0" marR="0" marT="0" marB="0"/>
                </a:tc>
              </a:tr>
            </a:tbl>
          </a:graphicData>
        </a:graphic>
      </p:graphicFrame>
      <p:sp>
        <p:nvSpPr>
          <p:cNvPr id="5" name="Rectangle 4"/>
          <p:cNvSpPr/>
          <p:nvPr/>
        </p:nvSpPr>
        <p:spPr>
          <a:xfrm>
            <a:off x="5796136" y="2204864"/>
            <a:ext cx="720080" cy="21602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llipse 5"/>
          <p:cNvSpPr/>
          <p:nvPr/>
        </p:nvSpPr>
        <p:spPr>
          <a:xfrm>
            <a:off x="6084168" y="1844824"/>
            <a:ext cx="360040" cy="21602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6084168" y="4797152"/>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6398824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53</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182427276"/>
              </p:ext>
            </p:extLst>
          </p:nvPr>
        </p:nvGraphicFramePr>
        <p:xfrm>
          <a:off x="755576" y="859408"/>
          <a:ext cx="7560840" cy="4772396"/>
        </p:xfrm>
        <a:graphic>
          <a:graphicData uri="http://schemas.openxmlformats.org/drawingml/2006/table">
            <a:tbl>
              <a:tblPr>
                <a:tableStyleId>{5C22544A-7EE6-4342-B048-85BDC9FD1C3A}</a:tableStyleId>
              </a:tblPr>
              <a:tblGrid>
                <a:gridCol w="1560173"/>
                <a:gridCol w="1360151"/>
                <a:gridCol w="1952700"/>
                <a:gridCol w="927620"/>
                <a:gridCol w="880098"/>
                <a:gridCol w="880098"/>
              </a:tblGrid>
              <a:tr h="363833">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 : les effectifs et fréquence théorique</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63833">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a:effectLst/>
                        </a:rPr>
                        <a:t>sexe </a:t>
                      </a:r>
                      <a:endParaRPr lang="fr-BE" sz="160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363833">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dirty="0">
                          <a:effectLst/>
                        </a:rPr>
                        <a:t>homme</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femme</a:t>
                      </a:r>
                      <a:endParaRPr lang="fr-BE" sz="1600">
                        <a:solidFill>
                          <a:srgbClr val="000000"/>
                        </a:solidFill>
                        <a:effectLst/>
                        <a:latin typeface="Courier New"/>
                        <a:ea typeface="Times New Roman"/>
                      </a:endParaRPr>
                    </a:p>
                  </a:txBody>
                  <a:tcPr marL="0" marR="0" marT="0" marB="0"/>
                </a:tc>
                <a:tc vMerge="1">
                  <a:txBody>
                    <a:bodyPr/>
                    <a:lstStyle/>
                    <a:p>
                      <a:endParaRPr lang="fr-BE"/>
                    </a:p>
                  </a:txBody>
                  <a:tcPr/>
                </a:tc>
              </a:tr>
              <a:tr h="363833">
                <a:tc rowSpan="8">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rowSpan="2">
                  <a:txBody>
                    <a:bodyPr/>
                    <a:lstStyle/>
                    <a:p>
                      <a:pPr marL="38100" marR="38100">
                        <a:lnSpc>
                          <a:spcPts val="1600"/>
                        </a:lnSpc>
                        <a:spcAft>
                          <a:spcPts val="0"/>
                        </a:spcAft>
                      </a:pPr>
                      <a:r>
                        <a:rPr lang="fr-BE" sz="1600">
                          <a:effectLst/>
                        </a:rPr>
                        <a:t>très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376</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36383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393,0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483,0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876,0</a:t>
                      </a:r>
                      <a:endParaRPr lang="fr-BE" sz="1600">
                        <a:solidFill>
                          <a:srgbClr val="000000"/>
                        </a:solidFill>
                        <a:effectLst/>
                        <a:latin typeface="Courier New"/>
                        <a:ea typeface="Times New Roman"/>
                      </a:endParaRPr>
                    </a:p>
                  </a:txBody>
                  <a:tcPr marL="0" marR="0" marT="0" marB="0"/>
                </a:tc>
              </a:tr>
              <a:tr h="363833">
                <a:tc vMerge="1">
                  <a:txBody>
                    <a:bodyPr/>
                    <a:lstStyle/>
                    <a:p>
                      <a:endParaRPr lang="fr-BE"/>
                    </a:p>
                  </a:txBody>
                  <a:tcPr/>
                </a:tc>
                <a:tc rowSpan="2">
                  <a:txBody>
                    <a:bodyPr/>
                    <a:lstStyle/>
                    <a:p>
                      <a:pPr marL="38100" marR="38100">
                        <a:lnSpc>
                          <a:spcPts val="1600"/>
                        </a:lnSpc>
                        <a:spcAft>
                          <a:spcPts val="0"/>
                        </a:spcAft>
                      </a:pPr>
                      <a:r>
                        <a:rPr lang="fr-BE" sz="1600" dirty="0">
                          <a:effectLst/>
                        </a:rPr>
                        <a:t>plutôt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a:t>
                      </a:r>
                      <a:endParaRPr lang="fr-BE" sz="1600" dirty="0">
                        <a:solidFill>
                          <a:srgbClr val="000000"/>
                        </a:solidFill>
                        <a:effectLst/>
                        <a:latin typeface="Courier New"/>
                        <a:ea typeface="Times New Roman"/>
                      </a:endParaRPr>
                    </a:p>
                  </a:txBody>
                  <a:tcPr marL="0" marR="0" marT="0" marB="0"/>
                </a:tc>
              </a:tr>
              <a:tr h="36383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40,4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49,6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90,0</a:t>
                      </a:r>
                      <a:endParaRPr lang="fr-BE" sz="1600" dirty="0">
                        <a:solidFill>
                          <a:srgbClr val="000000"/>
                        </a:solidFill>
                        <a:effectLst/>
                        <a:latin typeface="Courier New"/>
                        <a:ea typeface="Times New Roman"/>
                      </a:endParaRPr>
                    </a:p>
                  </a:txBody>
                  <a:tcPr marL="0" marR="0" marT="0" marB="0"/>
                </a:tc>
              </a:tr>
              <a:tr h="363833">
                <a:tc vMerge="1">
                  <a:txBody>
                    <a:bodyPr/>
                    <a:lstStyle/>
                    <a:p>
                      <a:endParaRPr lang="fr-BE"/>
                    </a:p>
                  </a:txBody>
                  <a:tcPr/>
                </a:tc>
                <a:tc rowSpan="2">
                  <a:txBody>
                    <a:bodyPr/>
                    <a:lstStyle/>
                    <a:p>
                      <a:pPr marL="38100" marR="38100">
                        <a:lnSpc>
                          <a:spcPts val="1600"/>
                        </a:lnSpc>
                        <a:spcAft>
                          <a:spcPts val="0"/>
                        </a:spcAft>
                      </a:pPr>
                      <a:r>
                        <a:rPr lang="fr-BE" sz="1600" dirty="0">
                          <a:effectLst/>
                        </a:rPr>
                        <a:t>pas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a:t>
                      </a:r>
                      <a:endParaRPr lang="fr-BE" sz="1600" dirty="0">
                        <a:solidFill>
                          <a:srgbClr val="000000"/>
                        </a:solidFill>
                        <a:effectLst/>
                        <a:latin typeface="Courier New"/>
                        <a:ea typeface="Times New Roman"/>
                      </a:endParaRPr>
                    </a:p>
                  </a:txBody>
                  <a:tcPr marL="0" marR="0" marT="0" marB="0"/>
                </a:tc>
              </a:tr>
              <a:tr h="36383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9,4</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11,6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21,0</a:t>
                      </a:r>
                      <a:endParaRPr lang="fr-BE" sz="1600" dirty="0">
                        <a:solidFill>
                          <a:srgbClr val="000000"/>
                        </a:solidFill>
                        <a:effectLst/>
                        <a:latin typeface="Courier New"/>
                        <a:ea typeface="Times New Roman"/>
                      </a:endParaRPr>
                    </a:p>
                  </a:txBody>
                  <a:tcPr marL="0" marR="0" marT="0" marB="0"/>
                </a:tc>
              </a:tr>
              <a:tr h="363833">
                <a:tc vMerge="1">
                  <a:txBody>
                    <a:bodyPr/>
                    <a:lstStyle/>
                    <a:p>
                      <a:endParaRPr lang="fr-BE"/>
                    </a:p>
                  </a:txBody>
                  <a:tcPr/>
                </a:tc>
                <a:tc rowSpan="2">
                  <a:txBody>
                    <a:bodyPr/>
                    <a:lstStyle/>
                    <a:p>
                      <a:pPr marL="38100" marR="38100">
                        <a:lnSpc>
                          <a:spcPts val="1600"/>
                        </a:lnSpc>
                        <a:spcAft>
                          <a:spcPts val="0"/>
                        </a:spcAft>
                      </a:pPr>
                      <a:r>
                        <a:rPr lang="fr-BE" sz="1600" dirty="0">
                          <a:effectLst/>
                        </a:rPr>
                        <a:t>pas du tout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1</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a:t>
                      </a:r>
                      <a:endParaRPr lang="fr-BE" sz="1600" dirty="0">
                        <a:solidFill>
                          <a:srgbClr val="000000"/>
                        </a:solidFill>
                        <a:effectLst/>
                        <a:latin typeface="Courier New"/>
                        <a:ea typeface="Times New Roman"/>
                      </a:endParaRPr>
                    </a:p>
                  </a:txBody>
                  <a:tcPr marL="0" marR="0" marT="0" marB="0"/>
                </a:tc>
              </a:tr>
              <a:tr h="363833">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dirty="0">
                          <a:effectLst/>
                        </a:rPr>
                        <a:t>Effectif théorique</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2,2</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2,8</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a:t>
                      </a:r>
                      <a:endParaRPr lang="fr-BE" sz="1600" dirty="0">
                        <a:solidFill>
                          <a:srgbClr val="000000"/>
                        </a:solidFill>
                        <a:effectLst/>
                        <a:latin typeface="Courier New"/>
                        <a:ea typeface="Times New Roman"/>
                      </a:endParaRPr>
                    </a:p>
                  </a:txBody>
                  <a:tcPr marL="0" marR="0" marT="0" marB="0"/>
                </a:tc>
              </a:tr>
              <a:tr h="363833">
                <a:tc rowSpan="2"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rowSpan="2" hMerge="1">
                  <a:txBody>
                    <a:bodyPr/>
                    <a:lstStyle/>
                    <a:p>
                      <a:endParaRPr lang="fr-BE"/>
                    </a:p>
                  </a:txBody>
                  <a:tcP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445</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547</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a:t>
                      </a:r>
                      <a:endParaRPr lang="fr-BE" sz="1600" dirty="0">
                        <a:solidFill>
                          <a:srgbClr val="000000"/>
                        </a:solidFill>
                        <a:effectLst/>
                        <a:latin typeface="Courier New"/>
                        <a:ea typeface="Times New Roman"/>
                      </a:endParaRPr>
                    </a:p>
                  </a:txBody>
                  <a:tcPr marL="0" marR="0" marT="0" marB="0"/>
                </a:tc>
              </a:tr>
              <a:tr h="363833">
                <a:tc gridSpan="2" vMerge="1">
                  <a:txBody>
                    <a:bodyPr/>
                    <a:lstStyle/>
                    <a:p>
                      <a:endParaRPr lang="fr-BE"/>
                    </a:p>
                  </a:txBody>
                  <a:tcPr/>
                </a:tc>
                <a:tc hMerge="1"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992,0</a:t>
                      </a:r>
                      <a:endParaRPr lang="fr-BE" sz="1600" dirty="0">
                        <a:solidFill>
                          <a:srgbClr val="000000"/>
                        </a:solidFill>
                        <a:effectLst/>
                        <a:latin typeface="Courier New"/>
                        <a:ea typeface="Times New Roman"/>
                      </a:endParaRPr>
                    </a:p>
                  </a:txBody>
                  <a:tcPr marL="0" marR="0" marT="0" marB="0"/>
                </a:tc>
              </a:tr>
            </a:tbl>
          </a:graphicData>
        </a:graphic>
      </p:graphicFrame>
      <p:sp>
        <p:nvSpPr>
          <p:cNvPr id="5" name="Ellipse 4"/>
          <p:cNvSpPr/>
          <p:nvPr/>
        </p:nvSpPr>
        <p:spPr>
          <a:xfrm>
            <a:off x="7884368" y="1916832"/>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6" name="Ellipse 5"/>
          <p:cNvSpPr/>
          <p:nvPr/>
        </p:nvSpPr>
        <p:spPr>
          <a:xfrm>
            <a:off x="7884368" y="4797152"/>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6156176" y="4797152"/>
            <a:ext cx="432048" cy="28803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Rectangle à coins arrondis 8"/>
          <p:cNvSpPr/>
          <p:nvPr/>
        </p:nvSpPr>
        <p:spPr>
          <a:xfrm>
            <a:off x="5940152" y="2258870"/>
            <a:ext cx="648072" cy="30603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Rectangle à coins arrondis 9"/>
          <p:cNvSpPr/>
          <p:nvPr/>
        </p:nvSpPr>
        <p:spPr>
          <a:xfrm>
            <a:off x="5940152" y="1898830"/>
            <a:ext cx="648072" cy="306034"/>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Interdiction 10"/>
          <p:cNvSpPr/>
          <p:nvPr/>
        </p:nvSpPr>
        <p:spPr>
          <a:xfrm>
            <a:off x="6156176" y="4509120"/>
            <a:ext cx="432048" cy="288032"/>
          </a:xfrm>
          <a:prstGeom prst="noSmoking">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
        <p:nvSpPr>
          <p:cNvPr id="12" name="Interdiction 11"/>
          <p:cNvSpPr/>
          <p:nvPr/>
        </p:nvSpPr>
        <p:spPr>
          <a:xfrm>
            <a:off x="7020272" y="4509120"/>
            <a:ext cx="432048" cy="288032"/>
          </a:xfrm>
          <a:prstGeom prst="noSmoking">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solidFill>
                <a:schemeClr val="tx1"/>
              </a:solidFill>
            </a:endParaRPr>
          </a:p>
        </p:txBody>
      </p:sp>
    </p:spTree>
    <p:extLst>
      <p:ext uri="{BB962C8B-B14F-4D97-AF65-F5344CB8AC3E}">
        <p14:creationId xmlns:p14="http://schemas.microsoft.com/office/powerpoint/2010/main" val="19774533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961176"/>
          </a:xfrm>
        </p:spPr>
        <p:txBody>
          <a:bodyPr/>
          <a:lstStyle/>
          <a:p>
            <a:r>
              <a:rPr lang="fr-BE" dirty="0" smtClean="0"/>
              <a:t>Le test du Chi-2</a:t>
            </a:r>
            <a:endParaRPr lang="fr-BE" dirty="0"/>
          </a:p>
        </p:txBody>
      </p:sp>
      <p:sp>
        <p:nvSpPr>
          <p:cNvPr id="3" name="Espace réservé du contenu 2"/>
          <p:cNvSpPr>
            <a:spLocks noGrp="1"/>
          </p:cNvSpPr>
          <p:nvPr>
            <p:ph idx="1"/>
          </p:nvPr>
        </p:nvSpPr>
        <p:spPr/>
        <p:txBody>
          <a:bodyPr>
            <a:normAutofit/>
          </a:bodyPr>
          <a:lstStyle/>
          <a:p>
            <a:r>
              <a:rPr lang="fr-BE" dirty="0"/>
              <a:t>Le test de Chi-deux est utilisé pour tester l'hypothèse nulle d'absence de relation entre deux variables catégorielles. </a:t>
            </a:r>
          </a:p>
          <a:p>
            <a:r>
              <a:rPr lang="fr-BE" dirty="0"/>
              <a:t>Si deux variables dépendent l’une de l’autre, elles partagent quelque chose, la variation de l'une influence la variation de l’autre</a:t>
            </a:r>
            <a:r>
              <a:rPr lang="fr-BE" dirty="0" smtClean="0"/>
              <a:t>…</a:t>
            </a:r>
          </a:p>
          <a:p>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54</a:t>
            </a:fld>
            <a:endParaRPr lang="fr-BE"/>
          </a:p>
        </p:txBody>
      </p:sp>
    </p:spTree>
    <p:extLst>
      <p:ext uri="{BB962C8B-B14F-4D97-AF65-F5344CB8AC3E}">
        <p14:creationId xmlns:p14="http://schemas.microsoft.com/office/powerpoint/2010/main" val="91702250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601136"/>
          </a:xfrm>
        </p:spPr>
        <p:txBody>
          <a:bodyPr>
            <a:normAutofit fontScale="90000"/>
          </a:bodyPr>
          <a:lstStyle/>
          <a:p>
            <a:r>
              <a:rPr lang="fr-BE" dirty="0" smtClean="0"/>
              <a:t>Le test du Chi-2</a:t>
            </a:r>
            <a:endParaRPr lang="fr-BE" dirty="0"/>
          </a:p>
        </p:txBody>
      </p:sp>
      <p:sp>
        <p:nvSpPr>
          <p:cNvPr id="3" name="Espace réservé du contenu 2"/>
          <p:cNvSpPr>
            <a:spLocks noGrp="1"/>
          </p:cNvSpPr>
          <p:nvPr>
            <p:ph idx="1"/>
          </p:nvPr>
        </p:nvSpPr>
        <p:spPr>
          <a:xfrm>
            <a:off x="899592" y="3573016"/>
            <a:ext cx="7416824" cy="1872208"/>
          </a:xfrm>
        </p:spPr>
        <p:txBody>
          <a:bodyPr>
            <a:normAutofit fontScale="85000" lnSpcReduction="10000"/>
          </a:bodyPr>
          <a:lstStyle/>
          <a:p>
            <a:r>
              <a:rPr lang="fr-BE" dirty="0" smtClean="0"/>
              <a:t>Condition : la </a:t>
            </a:r>
            <a:r>
              <a:rPr lang="fr-BE" dirty="0"/>
              <a:t>plupart </a:t>
            </a:r>
            <a:r>
              <a:rPr lang="fr-BE" dirty="0" smtClean="0"/>
              <a:t>(80%) des fréquences attendues </a:t>
            </a:r>
            <a:r>
              <a:rPr lang="fr-BE" dirty="0"/>
              <a:t>(fréquences théoriques) d’un tableau croisé doivent être supérieures ou égales à 5 et aucune occurrence attendue ne doit être inférieure à </a:t>
            </a:r>
            <a:r>
              <a:rPr lang="fr-BE" dirty="0" smtClean="0"/>
              <a:t>1… et donc le tableau précédent pose problème!!!</a:t>
            </a:r>
          </a:p>
          <a:p>
            <a:r>
              <a:rPr lang="fr-BE" dirty="0" smtClean="0"/>
              <a:t>=&gt; </a:t>
            </a:r>
            <a:r>
              <a:rPr lang="fr-BE" dirty="0"/>
              <a:t>nécessité de recodage…</a:t>
            </a:r>
          </a:p>
          <a:p>
            <a:endParaRPr lang="fr-BE" dirty="0"/>
          </a:p>
          <a:p>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55</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2746797997"/>
              </p:ext>
            </p:extLst>
          </p:nvPr>
        </p:nvGraphicFramePr>
        <p:xfrm>
          <a:off x="1331641" y="1556792"/>
          <a:ext cx="6984775" cy="1718821"/>
        </p:xfrm>
        <a:graphic>
          <a:graphicData uri="http://schemas.openxmlformats.org/drawingml/2006/table">
            <a:tbl>
              <a:tblPr>
                <a:tableStyleId>{5C22544A-7EE6-4342-B048-85BDC9FD1C3A}</a:tableStyleId>
              </a:tblPr>
              <a:tblGrid>
                <a:gridCol w="3215372"/>
                <a:gridCol w="1076972"/>
                <a:gridCol w="1076972"/>
                <a:gridCol w="1615459"/>
              </a:tblGrid>
              <a:tr h="328105">
                <a:tc gridSpan="4">
                  <a:txBody>
                    <a:bodyPr/>
                    <a:lstStyle/>
                    <a:p>
                      <a:pPr marL="38100" marR="38100" algn="ctr">
                        <a:lnSpc>
                          <a:spcPts val="1600"/>
                        </a:lnSpc>
                        <a:spcAft>
                          <a:spcPts val="0"/>
                        </a:spcAft>
                      </a:pPr>
                      <a:r>
                        <a:rPr lang="fr-BE" sz="1600" dirty="0">
                          <a:effectLst/>
                        </a:rPr>
                        <a:t>Tests du Khi-deux</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r>
              <a:tr h="656211">
                <a:tc>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a:effectLst/>
                        </a:rPr>
                        <a:t>Valeur</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err="1">
                          <a:effectLst/>
                        </a:rPr>
                        <a:t>ddl</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a:effectLst/>
                        </a:rPr>
                        <a:t>Signification asymptotique (bilatérale)</a:t>
                      </a:r>
                      <a:endParaRPr lang="fr-BE" sz="1600" dirty="0">
                        <a:solidFill>
                          <a:srgbClr val="000000"/>
                        </a:solidFill>
                        <a:effectLst/>
                        <a:latin typeface="Courier New"/>
                        <a:ea typeface="Times New Roman"/>
                      </a:endParaRPr>
                    </a:p>
                  </a:txBody>
                  <a:tcPr marL="0" marR="0" marT="0" marB="0"/>
                </a:tc>
              </a:tr>
              <a:tr h="328105">
                <a:tc>
                  <a:txBody>
                    <a:bodyPr/>
                    <a:lstStyle/>
                    <a:p>
                      <a:pPr marL="38100" marR="38100">
                        <a:lnSpc>
                          <a:spcPts val="1600"/>
                        </a:lnSpc>
                        <a:spcAft>
                          <a:spcPts val="0"/>
                        </a:spcAft>
                      </a:pPr>
                      <a:r>
                        <a:rPr lang="fr-BE" sz="1600" dirty="0">
                          <a:effectLst/>
                        </a:rPr>
                        <a:t>Khi-deux de Pearson</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13,981</a:t>
                      </a:r>
                      <a:r>
                        <a:rPr lang="fr-BE" sz="1600" baseline="30000">
                          <a:effectLst/>
                        </a:rPr>
                        <a:t>a</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3</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,003</a:t>
                      </a:r>
                      <a:endParaRPr lang="fr-BE" sz="1600" dirty="0">
                        <a:solidFill>
                          <a:srgbClr val="000000"/>
                        </a:solidFill>
                        <a:effectLst/>
                        <a:latin typeface="Courier New"/>
                        <a:ea typeface="Times New Roman"/>
                      </a:endParaRPr>
                    </a:p>
                  </a:txBody>
                  <a:tcPr marL="0" marR="0" marT="0" marB="0"/>
                </a:tc>
              </a:tr>
              <a:tr h="328105">
                <a:tc gridSpan="4">
                  <a:txBody>
                    <a:bodyPr/>
                    <a:lstStyle/>
                    <a:p>
                      <a:pPr marL="38100" marR="38100">
                        <a:lnSpc>
                          <a:spcPts val="1600"/>
                        </a:lnSpc>
                        <a:spcAft>
                          <a:spcPts val="0"/>
                        </a:spcAft>
                      </a:pPr>
                      <a:r>
                        <a:rPr lang="fr-BE" sz="1600" dirty="0">
                          <a:effectLst/>
                        </a:rPr>
                        <a:t>a. 2 cellules (25,0%) ont un effectif théorique inférieur à 5. L'effectif théorique minimum est de 2,24.</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
        <p:nvSpPr>
          <p:cNvPr id="7" name="Ellipse 6"/>
          <p:cNvSpPr/>
          <p:nvPr/>
        </p:nvSpPr>
        <p:spPr>
          <a:xfrm>
            <a:off x="1547664" y="2708920"/>
            <a:ext cx="5400600"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771819215"/>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pied de page 1"/>
          <p:cNvSpPr>
            <a:spLocks noGrp="1"/>
          </p:cNvSpPr>
          <p:nvPr>
            <p:ph type="ftr" sz="quarter" idx="11"/>
          </p:nvPr>
        </p:nvSpPr>
        <p:spPr/>
        <p:txBody>
          <a:bodyPr/>
          <a:lstStyle/>
          <a:p>
            <a:r>
              <a:rPr lang="fr-BE" smtClean="0"/>
              <a:t>Jacques Marquet - UCL</a:t>
            </a:r>
            <a:endParaRPr lang="fr-BE"/>
          </a:p>
        </p:txBody>
      </p:sp>
      <p:sp>
        <p:nvSpPr>
          <p:cNvPr id="3" name="Espace réservé du numéro de diapositive 2"/>
          <p:cNvSpPr>
            <a:spLocks noGrp="1"/>
          </p:cNvSpPr>
          <p:nvPr>
            <p:ph type="sldNum" sz="quarter" idx="12"/>
          </p:nvPr>
        </p:nvSpPr>
        <p:spPr/>
        <p:txBody>
          <a:bodyPr/>
          <a:lstStyle/>
          <a:p>
            <a:fld id="{8B86615E-E714-4BC7-954C-DDBB76C3CC62}" type="slidenum">
              <a:rPr lang="fr-BE" smtClean="0"/>
              <a:t>56</a:t>
            </a:fld>
            <a:endParaRPr lang="fr-BE"/>
          </a:p>
        </p:txBody>
      </p:sp>
      <p:sp>
        <p:nvSpPr>
          <p:cNvPr id="5" name="Rectangle 1"/>
          <p:cNvSpPr>
            <a:spLocks noChangeArrowheads="1"/>
          </p:cNvSpPr>
          <p:nvPr/>
        </p:nvSpPr>
        <p:spPr bwMode="auto">
          <a:xfrm>
            <a:off x="3224213" y="-6969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BE" altLang="fr-FR" sz="1300" b="1" i="0" u="none" strike="noStrike" cap="none" normalizeH="0" baseline="0" smtClean="0">
                <a:ln>
                  <a:noFill/>
                </a:ln>
                <a:solidFill>
                  <a:srgbClr val="000000"/>
                </a:solidFill>
                <a:effectLst/>
                <a:latin typeface="Arial" pitchFamily="34" charset="0"/>
                <a:ea typeface="Times New Roman" pitchFamily="18" charset="0"/>
                <a:cs typeface="Arial" pitchFamily="34" charset="0"/>
              </a:rPr>
              <a:t>importance famille * sexe respondant</a:t>
            </a:r>
            <a:endParaRPr kumimoji="0" lang="fr-BE" altLang="fr-FR" sz="800" b="0" i="0" u="none" strike="noStrike" cap="none" normalizeH="0" baseline="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fr-FR" sz="1800" b="0" i="0" u="none" strike="noStrike" cap="none" normalizeH="0" baseline="0" smtClean="0">
              <a:ln>
                <a:noFill/>
              </a:ln>
              <a:solidFill>
                <a:schemeClr val="tx1"/>
              </a:solidFill>
              <a:effectLst/>
              <a:latin typeface="Arial" pitchFamily="34" charset="0"/>
              <a:cs typeface="Arial" pitchFamily="34" charset="0"/>
            </a:endParaRPr>
          </a:p>
        </p:txBody>
      </p:sp>
      <p:graphicFrame>
        <p:nvGraphicFramePr>
          <p:cNvPr id="6" name="Tableau 5"/>
          <p:cNvGraphicFramePr>
            <a:graphicFrameLocks noGrp="1"/>
          </p:cNvGraphicFramePr>
          <p:nvPr>
            <p:extLst>
              <p:ext uri="{D42A27DB-BD31-4B8C-83A1-F6EECF244321}">
                <p14:modId xmlns:p14="http://schemas.microsoft.com/office/powerpoint/2010/main" val="1512672320"/>
              </p:ext>
            </p:extLst>
          </p:nvPr>
        </p:nvGraphicFramePr>
        <p:xfrm>
          <a:off x="827584" y="792559"/>
          <a:ext cx="7704855" cy="4796681"/>
        </p:xfrm>
        <a:graphic>
          <a:graphicData uri="http://schemas.openxmlformats.org/drawingml/2006/table">
            <a:tbl>
              <a:tblPr>
                <a:tableStyleId>{5C22544A-7EE6-4342-B048-85BDC9FD1C3A}</a:tableStyleId>
              </a:tblPr>
              <a:tblGrid>
                <a:gridCol w="1463922"/>
                <a:gridCol w="1232777"/>
                <a:gridCol w="1926214"/>
                <a:gridCol w="1001632"/>
                <a:gridCol w="1078679"/>
                <a:gridCol w="1001631"/>
              </a:tblGrid>
              <a:tr h="415041">
                <a:tc gridSpan="6">
                  <a:txBody>
                    <a:bodyPr/>
                    <a:lstStyle/>
                    <a:p>
                      <a:pPr marL="38100" marR="38100" algn="ctr">
                        <a:lnSpc>
                          <a:spcPts val="1600"/>
                        </a:lnSpc>
                        <a:spcAft>
                          <a:spcPts val="0"/>
                        </a:spcAft>
                      </a:pPr>
                      <a:r>
                        <a:rPr lang="fr-BE" sz="1600" dirty="0">
                          <a:effectLst/>
                        </a:rPr>
                        <a:t>Tableau croisé Importance famille * sexe </a:t>
                      </a:r>
                      <a:r>
                        <a:rPr lang="fr-BE" sz="1600" dirty="0" smtClean="0">
                          <a:effectLst/>
                        </a:rPr>
                        <a:t>répondant</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21526">
                <a:tc rowSpan="2" gridSpan="3">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rowSpan="2" hMerge="1">
                  <a:txBody>
                    <a:bodyPr/>
                    <a:lstStyle/>
                    <a:p>
                      <a:endParaRPr lang="fr-BE"/>
                    </a:p>
                  </a:txBody>
                  <a:tcPr/>
                </a:tc>
                <a:tc rowSpan="2" hMerge="1">
                  <a:txBody>
                    <a:bodyPr/>
                    <a:lstStyle/>
                    <a:p>
                      <a:endParaRPr lang="fr-BE"/>
                    </a:p>
                  </a:txBody>
                  <a:tcPr/>
                </a:tc>
                <a:tc gridSpan="2">
                  <a:txBody>
                    <a:bodyPr/>
                    <a:lstStyle/>
                    <a:p>
                      <a:pPr marL="38100" marR="38100" algn="ctr">
                        <a:lnSpc>
                          <a:spcPts val="1600"/>
                        </a:lnSpc>
                        <a:spcAft>
                          <a:spcPts val="0"/>
                        </a:spcAft>
                      </a:pPr>
                      <a:r>
                        <a:rPr lang="fr-BE" sz="1600">
                          <a:effectLst/>
                        </a:rPr>
                        <a:t>sexe respondant</a:t>
                      </a:r>
                      <a:endParaRPr lang="fr-BE" sz="1600">
                        <a:solidFill>
                          <a:srgbClr val="000000"/>
                        </a:solidFill>
                        <a:effectLst/>
                        <a:latin typeface="Courier New"/>
                        <a:ea typeface="Times New Roman"/>
                      </a:endParaRPr>
                    </a:p>
                  </a:txBody>
                  <a:tcPr marL="0" marR="0" marT="0" marB="0"/>
                </a:tc>
                <a:tc hMerge="1">
                  <a:txBody>
                    <a:bodyPr/>
                    <a:lstStyle/>
                    <a:p>
                      <a:endParaRPr lang="fr-BE"/>
                    </a:p>
                  </a:txBody>
                  <a:tcPr/>
                </a:tc>
                <a:tc rowSpan="2">
                  <a:txBody>
                    <a:bodyPr/>
                    <a:lstStyle/>
                    <a:p>
                      <a:pPr marL="38100" marR="38100" algn="ctr">
                        <a:lnSpc>
                          <a:spcPts val="1600"/>
                        </a:lnSpc>
                        <a:spcAft>
                          <a:spcPts val="0"/>
                        </a:spcAft>
                      </a:pPr>
                      <a:r>
                        <a:rPr lang="fr-BE" sz="1600">
                          <a:effectLst/>
                        </a:rPr>
                        <a:t>Total</a:t>
                      </a:r>
                      <a:endParaRPr lang="fr-BE" sz="1600">
                        <a:solidFill>
                          <a:srgbClr val="000000"/>
                        </a:solidFill>
                        <a:effectLst/>
                        <a:latin typeface="Courier New"/>
                        <a:ea typeface="Times New Roman"/>
                      </a:endParaRPr>
                    </a:p>
                  </a:txBody>
                  <a:tcPr marL="0" marR="0" marT="0" marB="0"/>
                </a:tc>
              </a:tr>
              <a:tr h="421526">
                <a:tc gridSpan="3" vMerge="1">
                  <a:txBody>
                    <a:bodyPr/>
                    <a:lstStyle/>
                    <a:p>
                      <a:endParaRPr lang="fr-BE"/>
                    </a:p>
                  </a:txBody>
                  <a:tcPr/>
                </a:tc>
                <a:tc hMerge="1" vMerge="1">
                  <a:txBody>
                    <a:bodyPr/>
                    <a:lstStyle/>
                    <a:p>
                      <a:endParaRPr lang="fr-BE"/>
                    </a:p>
                  </a:txBody>
                  <a:tcPr/>
                </a:tc>
                <a:tc hMerge="1" vMerge="1">
                  <a:txBody>
                    <a:bodyPr/>
                    <a:lstStyle/>
                    <a:p>
                      <a:endParaRPr lang="fr-BE"/>
                    </a:p>
                  </a:txBody>
                  <a:tcPr/>
                </a:tc>
                <a:tc>
                  <a:txBody>
                    <a:bodyPr/>
                    <a:lstStyle/>
                    <a:p>
                      <a:pPr marL="38100" marR="38100" algn="ctr">
                        <a:lnSpc>
                          <a:spcPts val="1600"/>
                        </a:lnSpc>
                        <a:spcAft>
                          <a:spcPts val="0"/>
                        </a:spcAft>
                      </a:pPr>
                      <a:r>
                        <a:rPr lang="fr-BE" sz="1600">
                          <a:effectLst/>
                        </a:rPr>
                        <a:t>homme</a:t>
                      </a:r>
                      <a:endParaRPr lang="fr-BE" sz="160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femme</a:t>
                      </a:r>
                      <a:endParaRPr lang="fr-BE" sz="1600">
                        <a:solidFill>
                          <a:srgbClr val="000000"/>
                        </a:solidFill>
                        <a:effectLst/>
                        <a:latin typeface="Courier New"/>
                        <a:ea typeface="Times New Roman"/>
                      </a:endParaRPr>
                    </a:p>
                  </a:txBody>
                  <a:tcPr marL="0" marR="0" marT="0" marB="0"/>
                </a:tc>
                <a:tc vMerge="1">
                  <a:txBody>
                    <a:bodyPr/>
                    <a:lstStyle/>
                    <a:p>
                      <a:endParaRPr lang="fr-BE"/>
                    </a:p>
                  </a:txBody>
                  <a:tcPr/>
                </a:tc>
              </a:tr>
              <a:tr h="415041">
                <a:tc rowSpan="6">
                  <a:txBody>
                    <a:bodyPr/>
                    <a:lstStyle/>
                    <a:p>
                      <a:pPr marL="38100" marR="38100">
                        <a:lnSpc>
                          <a:spcPts val="1600"/>
                        </a:lnSpc>
                        <a:spcAft>
                          <a:spcPts val="0"/>
                        </a:spcAft>
                      </a:pPr>
                      <a:r>
                        <a:rPr lang="fr-BE" sz="1600" dirty="0">
                          <a:effectLst/>
                        </a:rPr>
                        <a:t>Importance famille</a:t>
                      </a:r>
                      <a:endParaRPr lang="fr-BE" sz="1600" dirty="0">
                        <a:solidFill>
                          <a:srgbClr val="000000"/>
                        </a:solidFill>
                        <a:effectLst/>
                        <a:latin typeface="Courier New"/>
                        <a:ea typeface="Times New Roman"/>
                      </a:endParaRPr>
                    </a:p>
                  </a:txBody>
                  <a:tcPr marL="0" marR="0" marT="0" marB="0" anchor="ctr"/>
                </a:tc>
                <a:tc rowSpan="2">
                  <a:txBody>
                    <a:bodyPr/>
                    <a:lstStyle/>
                    <a:p>
                      <a:pPr marL="38100" marR="38100">
                        <a:lnSpc>
                          <a:spcPts val="1600"/>
                        </a:lnSpc>
                        <a:spcAft>
                          <a:spcPts val="0"/>
                        </a:spcAft>
                      </a:pPr>
                      <a:r>
                        <a:rPr lang="fr-BE" sz="1600" dirty="0">
                          <a:effectLst/>
                        </a:rPr>
                        <a:t>très important</a:t>
                      </a:r>
                      <a:endParaRPr lang="fr-BE" sz="1600" dirty="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376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500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a:t>
                      </a:r>
                      <a:endParaRPr lang="fr-BE" sz="1600">
                        <a:solidFill>
                          <a:srgbClr val="000000"/>
                        </a:solidFill>
                        <a:effectLst/>
                        <a:latin typeface="Courier New"/>
                        <a:ea typeface="Times New Roman"/>
                      </a:endParaRPr>
                    </a:p>
                  </a:txBody>
                  <a:tcPr marL="0" marR="0" marT="0" marB="0"/>
                </a:tc>
              </a:tr>
              <a:tr h="415041">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393,0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483,0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876,0</a:t>
                      </a:r>
                      <a:endParaRPr lang="fr-BE" sz="1600">
                        <a:solidFill>
                          <a:srgbClr val="000000"/>
                        </a:solidFill>
                        <a:effectLst/>
                        <a:latin typeface="Courier New"/>
                        <a:ea typeface="Times New Roman"/>
                      </a:endParaRPr>
                    </a:p>
                  </a:txBody>
                  <a:tcPr marL="0" marR="0" marT="0" marB="0"/>
                </a:tc>
              </a:tr>
              <a:tr h="415041">
                <a:tc vMerge="1">
                  <a:txBody>
                    <a:bodyPr/>
                    <a:lstStyle/>
                    <a:p>
                      <a:endParaRPr lang="fr-BE"/>
                    </a:p>
                  </a:txBody>
                  <a:tcPr/>
                </a:tc>
                <a:tc rowSpan="2">
                  <a:txBody>
                    <a:bodyPr/>
                    <a:lstStyle/>
                    <a:p>
                      <a:pPr marL="38100" marR="38100">
                        <a:lnSpc>
                          <a:spcPts val="1600"/>
                        </a:lnSpc>
                        <a:spcAft>
                          <a:spcPts val="0"/>
                        </a:spcAft>
                      </a:pPr>
                      <a:r>
                        <a:rPr lang="fr-BE" sz="1600">
                          <a:effectLst/>
                        </a:rPr>
                        <a:t>plutôt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50</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90</a:t>
                      </a:r>
                      <a:endParaRPr lang="fr-BE" sz="1600">
                        <a:solidFill>
                          <a:srgbClr val="000000"/>
                        </a:solidFill>
                        <a:effectLst/>
                        <a:latin typeface="Courier New"/>
                        <a:ea typeface="Times New Roman"/>
                      </a:endParaRPr>
                    </a:p>
                  </a:txBody>
                  <a:tcPr marL="0" marR="0" marT="0" marB="0"/>
                </a:tc>
              </a:tr>
              <a:tr h="415041">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dirty="0">
                          <a:effectLst/>
                        </a:rPr>
                        <a:t>40,4</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49,6</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90,0</a:t>
                      </a:r>
                      <a:endParaRPr lang="fr-BE" sz="1600">
                        <a:solidFill>
                          <a:srgbClr val="000000"/>
                        </a:solidFill>
                        <a:effectLst/>
                        <a:latin typeface="Courier New"/>
                        <a:ea typeface="Times New Roman"/>
                      </a:endParaRPr>
                    </a:p>
                  </a:txBody>
                  <a:tcPr marL="0" marR="0" marT="0" marB="0"/>
                </a:tc>
              </a:tr>
              <a:tr h="415041">
                <a:tc vMerge="1">
                  <a:txBody>
                    <a:bodyPr/>
                    <a:lstStyle/>
                    <a:p>
                      <a:endParaRPr lang="fr-BE"/>
                    </a:p>
                  </a:txBody>
                  <a:tcPr/>
                </a:tc>
                <a:tc rowSpan="2">
                  <a:txBody>
                    <a:bodyPr/>
                    <a:lstStyle/>
                    <a:p>
                      <a:pPr marL="38100" marR="38100">
                        <a:lnSpc>
                          <a:spcPts val="1600"/>
                        </a:lnSpc>
                        <a:spcAft>
                          <a:spcPts val="0"/>
                        </a:spcAft>
                      </a:pPr>
                      <a:r>
                        <a:rPr lang="fr-BE" sz="1600">
                          <a:effectLst/>
                        </a:rPr>
                        <a:t>pas important</a:t>
                      </a:r>
                      <a:endParaRPr lang="fr-BE" sz="1600">
                        <a:solidFill>
                          <a:srgbClr val="000000"/>
                        </a:solidFill>
                        <a:effectLst/>
                        <a:latin typeface="Courier New"/>
                        <a:ea typeface="Times New Roman"/>
                      </a:endParaRPr>
                    </a:p>
                  </a:txBody>
                  <a:tcPr marL="0" marR="0" marT="0" marB="0" anchor="ct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19</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26</a:t>
                      </a:r>
                      <a:endParaRPr lang="fr-BE" sz="1600">
                        <a:solidFill>
                          <a:srgbClr val="000000"/>
                        </a:solidFill>
                        <a:effectLst/>
                        <a:latin typeface="Courier New"/>
                        <a:ea typeface="Times New Roman"/>
                      </a:endParaRPr>
                    </a:p>
                  </a:txBody>
                  <a:tcPr marL="0" marR="0" marT="0" marB="0"/>
                </a:tc>
              </a:tr>
              <a:tr h="415041">
                <a:tc vMerge="1">
                  <a:txBody>
                    <a:bodyPr/>
                    <a:lstStyle/>
                    <a:p>
                      <a:endParaRPr lang="fr-BE"/>
                    </a:p>
                  </a:txBody>
                  <a:tcPr/>
                </a:tc>
                <a:tc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11,7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14,3</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26,0</a:t>
                      </a:r>
                      <a:endParaRPr lang="fr-BE" sz="1600">
                        <a:solidFill>
                          <a:srgbClr val="000000"/>
                        </a:solidFill>
                        <a:effectLst/>
                        <a:latin typeface="Courier New"/>
                        <a:ea typeface="Times New Roman"/>
                      </a:endParaRPr>
                    </a:p>
                  </a:txBody>
                  <a:tcPr marL="0" marR="0" marT="0" marB="0"/>
                </a:tc>
              </a:tr>
              <a:tr h="415041">
                <a:tc rowSpan="2" gridSpan="2">
                  <a:txBody>
                    <a:bodyPr/>
                    <a:lstStyle/>
                    <a:p>
                      <a:pPr marL="38100" marR="38100">
                        <a:lnSpc>
                          <a:spcPts val="1600"/>
                        </a:lnSpc>
                        <a:spcAft>
                          <a:spcPts val="0"/>
                        </a:spcAft>
                      </a:pPr>
                      <a:r>
                        <a:rPr lang="fr-BE" sz="1600" dirty="0">
                          <a:effectLst/>
                        </a:rPr>
                        <a:t>Total</a:t>
                      </a:r>
                      <a:endParaRPr lang="fr-BE" sz="1600" dirty="0">
                        <a:solidFill>
                          <a:srgbClr val="000000"/>
                        </a:solidFill>
                        <a:effectLst/>
                        <a:latin typeface="Courier New"/>
                        <a:ea typeface="Times New Roman"/>
                      </a:endParaRPr>
                    </a:p>
                  </a:txBody>
                  <a:tcPr marL="0" marR="0" marT="0" marB="0" anchor="ctr"/>
                </a:tc>
                <a:tc rowSpan="2" hMerge="1">
                  <a:txBody>
                    <a:bodyPr/>
                    <a:lstStyle/>
                    <a:p>
                      <a:endParaRPr lang="fr-BE"/>
                    </a:p>
                  </a:txBody>
                  <a:tcPr/>
                </a:tc>
                <a:tc>
                  <a:txBody>
                    <a:bodyPr/>
                    <a:lstStyle/>
                    <a:p>
                      <a:pPr marL="38100" marR="38100">
                        <a:lnSpc>
                          <a:spcPts val="1600"/>
                        </a:lnSpc>
                        <a:spcAft>
                          <a:spcPts val="0"/>
                        </a:spcAft>
                      </a:pPr>
                      <a:r>
                        <a:rPr lang="fr-BE" sz="1600">
                          <a:effectLst/>
                        </a:rPr>
                        <a:t>Effectif</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992</a:t>
                      </a:r>
                      <a:endParaRPr lang="fr-BE" sz="1600">
                        <a:solidFill>
                          <a:srgbClr val="000000"/>
                        </a:solidFill>
                        <a:effectLst/>
                        <a:latin typeface="Courier New"/>
                        <a:ea typeface="Times New Roman"/>
                      </a:endParaRPr>
                    </a:p>
                  </a:txBody>
                  <a:tcPr marL="0" marR="0" marT="0" marB="0"/>
                </a:tc>
              </a:tr>
              <a:tr h="633301">
                <a:tc gridSpan="2" vMerge="1">
                  <a:txBody>
                    <a:bodyPr/>
                    <a:lstStyle/>
                    <a:p>
                      <a:endParaRPr lang="fr-BE"/>
                    </a:p>
                  </a:txBody>
                  <a:tcPr/>
                </a:tc>
                <a:tc hMerge="1" vMerge="1">
                  <a:txBody>
                    <a:bodyPr/>
                    <a:lstStyle/>
                    <a:p>
                      <a:endParaRPr lang="fr-BE"/>
                    </a:p>
                  </a:txBody>
                  <a:tcPr/>
                </a:tc>
                <a:tc>
                  <a:txBody>
                    <a:bodyPr/>
                    <a:lstStyle/>
                    <a:p>
                      <a:pPr marL="38100" marR="38100">
                        <a:lnSpc>
                          <a:spcPts val="1600"/>
                        </a:lnSpc>
                        <a:spcAft>
                          <a:spcPts val="0"/>
                        </a:spcAft>
                      </a:pPr>
                      <a:r>
                        <a:rPr lang="fr-BE" sz="1600">
                          <a:effectLst/>
                        </a:rPr>
                        <a:t>Effectif théorique</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445,0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547,0</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992,0</a:t>
                      </a:r>
                      <a:endParaRPr lang="fr-BE" sz="1600" dirty="0">
                        <a:solidFill>
                          <a:srgbClr val="000000"/>
                        </a:solidFill>
                        <a:effectLst/>
                        <a:latin typeface="Courier New"/>
                        <a:ea typeface="Times New Roman"/>
                      </a:endParaRPr>
                    </a:p>
                  </a:txBody>
                  <a:tcPr marL="0" marR="0" marT="0" marB="0"/>
                </a:tc>
              </a:tr>
            </a:tbl>
          </a:graphicData>
        </a:graphic>
      </p:graphicFrame>
      <p:sp>
        <p:nvSpPr>
          <p:cNvPr id="7" name="Rectangle 2"/>
          <p:cNvSpPr>
            <a:spLocks noChangeArrowheads="1"/>
          </p:cNvSpPr>
          <p:nvPr/>
        </p:nvSpPr>
        <p:spPr bwMode="auto">
          <a:xfrm>
            <a:off x="2974975" y="319088"/>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4" name="Ellipse 3"/>
          <p:cNvSpPr/>
          <p:nvPr/>
        </p:nvSpPr>
        <p:spPr>
          <a:xfrm>
            <a:off x="5868144" y="234888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Ellipse 7"/>
          <p:cNvSpPr/>
          <p:nvPr/>
        </p:nvSpPr>
        <p:spPr>
          <a:xfrm>
            <a:off x="6948264" y="2348880"/>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Ellipse 8"/>
          <p:cNvSpPr/>
          <p:nvPr/>
        </p:nvSpPr>
        <p:spPr>
          <a:xfrm>
            <a:off x="6948264" y="31409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p:cNvSpPr/>
          <p:nvPr/>
        </p:nvSpPr>
        <p:spPr>
          <a:xfrm>
            <a:off x="5868144" y="3140968"/>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Ellipse 10"/>
          <p:cNvSpPr/>
          <p:nvPr/>
        </p:nvSpPr>
        <p:spPr>
          <a:xfrm>
            <a:off x="5868144" y="40050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6948264" y="4005064"/>
            <a:ext cx="576064"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637009063"/>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Le test p du Chi-2</a:t>
            </a:r>
            <a:endParaRPr lang="fr-BE"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3424081123"/>
              </p:ext>
            </p:extLst>
          </p:nvPr>
        </p:nvGraphicFramePr>
        <p:xfrm>
          <a:off x="971601" y="2348877"/>
          <a:ext cx="7327601" cy="3168354"/>
        </p:xfrm>
        <a:graphic>
          <a:graphicData uri="http://schemas.openxmlformats.org/drawingml/2006/table">
            <a:tbl>
              <a:tblPr>
                <a:tableStyleId>{5C22544A-7EE6-4342-B048-85BDC9FD1C3A}</a:tableStyleId>
              </a:tblPr>
              <a:tblGrid>
                <a:gridCol w="3372561"/>
                <a:gridCol w="1130011"/>
                <a:gridCol w="1130011"/>
                <a:gridCol w="1695018"/>
              </a:tblGrid>
              <a:tr h="378740">
                <a:tc gridSpan="4">
                  <a:txBody>
                    <a:bodyPr/>
                    <a:lstStyle/>
                    <a:p>
                      <a:pPr marL="38100" marR="38100" algn="ctr">
                        <a:lnSpc>
                          <a:spcPts val="1600"/>
                        </a:lnSpc>
                        <a:spcAft>
                          <a:spcPts val="0"/>
                        </a:spcAft>
                      </a:pPr>
                      <a:r>
                        <a:rPr lang="fr-BE" sz="1600" dirty="0">
                          <a:effectLst/>
                        </a:rPr>
                        <a:t>Tests du Khi-deux</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r>
              <a:tr h="1206019">
                <a:tc>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a:effectLst/>
                        </a:rPr>
                        <a:t>Valeur</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dirty="0" err="1">
                          <a:effectLst/>
                        </a:rPr>
                        <a:t>ddl</a:t>
                      </a:r>
                      <a:endParaRPr lang="fr-BE" sz="1600" dirty="0">
                        <a:solidFill>
                          <a:srgbClr val="000000"/>
                        </a:solidFill>
                        <a:effectLst/>
                        <a:latin typeface="Courier New"/>
                        <a:ea typeface="Times New Roman"/>
                      </a:endParaRPr>
                    </a:p>
                  </a:txBody>
                  <a:tcPr marL="0" marR="0" marT="0" marB="0"/>
                </a:tc>
                <a:tc>
                  <a:txBody>
                    <a:bodyPr/>
                    <a:lstStyle/>
                    <a:p>
                      <a:pPr marL="38100" marR="38100" algn="ctr">
                        <a:lnSpc>
                          <a:spcPts val="1600"/>
                        </a:lnSpc>
                        <a:spcAft>
                          <a:spcPts val="0"/>
                        </a:spcAft>
                      </a:pPr>
                      <a:r>
                        <a:rPr lang="fr-BE" sz="1600">
                          <a:effectLst/>
                        </a:rPr>
                        <a:t>Signification asymptotique (bilatérale)</a:t>
                      </a:r>
                      <a:endParaRPr lang="fr-BE" sz="1600">
                        <a:solidFill>
                          <a:srgbClr val="000000"/>
                        </a:solidFill>
                        <a:effectLst/>
                        <a:latin typeface="Courier New"/>
                        <a:ea typeface="Times New Roman"/>
                      </a:endParaRPr>
                    </a:p>
                  </a:txBody>
                  <a:tcPr marL="0" marR="0" marT="0" marB="0"/>
                </a:tc>
              </a:tr>
              <a:tr h="378740">
                <a:tc>
                  <a:txBody>
                    <a:bodyPr/>
                    <a:lstStyle/>
                    <a:p>
                      <a:pPr marL="38100" marR="38100">
                        <a:lnSpc>
                          <a:spcPts val="1600"/>
                        </a:lnSpc>
                        <a:spcAft>
                          <a:spcPts val="0"/>
                        </a:spcAft>
                      </a:pPr>
                      <a:r>
                        <a:rPr lang="fr-BE" sz="1600">
                          <a:effectLst/>
                        </a:rPr>
                        <a:t>Khi-deux de Pearson</a:t>
                      </a:r>
                      <a:endParaRPr lang="fr-BE" sz="160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13,861</a:t>
                      </a:r>
                      <a:r>
                        <a:rPr lang="fr-BE" sz="1600" baseline="30000">
                          <a:effectLst/>
                        </a:rPr>
                        <a:t>a</a:t>
                      </a:r>
                      <a:endParaRPr lang="fr-BE" sz="160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dirty="0">
                          <a:effectLst/>
                        </a:rPr>
                        <a:t>2</a:t>
                      </a:r>
                      <a:endParaRPr lang="fr-BE" sz="1600" dirty="0">
                        <a:solidFill>
                          <a:srgbClr val="000000"/>
                        </a:solidFill>
                        <a:effectLst/>
                        <a:latin typeface="Courier New"/>
                        <a:ea typeface="Times New Roman"/>
                      </a:endParaRPr>
                    </a:p>
                  </a:txBody>
                  <a:tcPr marL="0" marR="0" marT="0" marB="0"/>
                </a:tc>
                <a:tc>
                  <a:txBody>
                    <a:bodyPr/>
                    <a:lstStyle/>
                    <a:p>
                      <a:pPr marL="38100" marR="38100" algn="r">
                        <a:lnSpc>
                          <a:spcPts val="1600"/>
                        </a:lnSpc>
                        <a:spcAft>
                          <a:spcPts val="0"/>
                        </a:spcAft>
                      </a:pPr>
                      <a:r>
                        <a:rPr lang="fr-BE" sz="1600">
                          <a:effectLst/>
                        </a:rPr>
                        <a:t>,001</a:t>
                      </a:r>
                      <a:endParaRPr lang="fr-BE" sz="1600">
                        <a:solidFill>
                          <a:srgbClr val="000000"/>
                        </a:solidFill>
                        <a:effectLst/>
                        <a:latin typeface="Courier New"/>
                        <a:ea typeface="Times New Roman"/>
                      </a:endParaRPr>
                    </a:p>
                  </a:txBody>
                  <a:tcPr marL="0" marR="0" marT="0" marB="0"/>
                </a:tc>
              </a:tr>
              <a:tr h="412477">
                <a:tc>
                  <a:txBody>
                    <a:bodyPr/>
                    <a:lstStyle/>
                    <a:p>
                      <a:pPr marL="38100" marR="38100">
                        <a:lnSpc>
                          <a:spcPts val="1600"/>
                        </a:lnSpc>
                        <a:spcAft>
                          <a:spcPts val="0"/>
                        </a:spcAft>
                      </a:pPr>
                      <a:r>
                        <a:rPr lang="fr-BE" sz="1600" dirty="0">
                          <a:effectLst/>
                        </a:rPr>
                        <a:t>Nombre d'observations valides</a:t>
                      </a:r>
                      <a:endParaRPr lang="fr-BE" sz="1600" dirty="0">
                        <a:solidFill>
                          <a:srgbClr val="000000"/>
                        </a:solidFill>
                        <a:effectLst/>
                        <a:latin typeface="Courier New"/>
                        <a:ea typeface="Times New Roman"/>
                      </a:endParaRPr>
                    </a:p>
                  </a:txBody>
                  <a:tcPr marL="0" marR="0" marT="0" marB="0" anchor="ctr"/>
                </a:tc>
                <a:tc>
                  <a:txBody>
                    <a:bodyPr/>
                    <a:lstStyle/>
                    <a:p>
                      <a:pPr marL="38100" marR="38100" algn="r">
                        <a:lnSpc>
                          <a:spcPts val="1600"/>
                        </a:lnSpc>
                        <a:spcAft>
                          <a:spcPts val="0"/>
                        </a:spcAft>
                      </a:pPr>
                      <a:r>
                        <a:rPr lang="fr-BE" sz="1600">
                          <a:effectLst/>
                        </a:rPr>
                        <a:t>992</a:t>
                      </a:r>
                      <a:endParaRPr lang="fr-BE" sz="1600">
                        <a:solidFill>
                          <a:srgbClr val="000000"/>
                        </a:solidFill>
                        <a:effectLst/>
                        <a:latin typeface="Courier New"/>
                        <a:ea typeface="Times New Roman"/>
                      </a:endParaRPr>
                    </a:p>
                  </a:txBody>
                  <a:tcPr marL="0" marR="0" marT="0" marB="0"/>
                </a:tc>
                <a:tc>
                  <a:txBody>
                    <a:bodyPr/>
                    <a:lstStyle/>
                    <a:p>
                      <a:pPr>
                        <a:lnSpc>
                          <a:spcPct val="115000"/>
                        </a:lnSpc>
                        <a:spcAft>
                          <a:spcPts val="0"/>
                        </a:spcAft>
                      </a:pPr>
                      <a:r>
                        <a:rPr lang="fr-BE" sz="1600">
                          <a:effectLst/>
                        </a:rPr>
                        <a:t> </a:t>
                      </a:r>
                      <a:endParaRPr lang="fr-BE" sz="1600">
                        <a:solidFill>
                          <a:srgbClr val="000000"/>
                        </a:solidFill>
                        <a:effectLst/>
                        <a:latin typeface="Courier New"/>
                        <a:ea typeface="Times New Roman"/>
                      </a:endParaRPr>
                    </a:p>
                  </a:txBody>
                  <a:tcPr marL="0" marR="0" marT="0" marB="0"/>
                </a:tc>
                <a:tc>
                  <a:txBody>
                    <a:bodyPr/>
                    <a:lstStyle/>
                    <a:p>
                      <a:pPr>
                        <a:lnSpc>
                          <a:spcPct val="115000"/>
                        </a:lnSpc>
                        <a:spcAft>
                          <a:spcPts val="0"/>
                        </a:spcAft>
                      </a:pPr>
                      <a:r>
                        <a:rPr lang="fr-BE" sz="1600" dirty="0">
                          <a:effectLst/>
                        </a:rPr>
                        <a:t> </a:t>
                      </a:r>
                      <a:endParaRPr lang="fr-BE" sz="1600" dirty="0">
                        <a:solidFill>
                          <a:srgbClr val="000000"/>
                        </a:solidFill>
                        <a:effectLst/>
                        <a:latin typeface="Courier New"/>
                        <a:ea typeface="Times New Roman"/>
                      </a:endParaRPr>
                    </a:p>
                  </a:txBody>
                  <a:tcPr marL="0" marR="0" marT="0" marB="0"/>
                </a:tc>
              </a:tr>
              <a:tr h="792378">
                <a:tc gridSpan="4">
                  <a:txBody>
                    <a:bodyPr/>
                    <a:lstStyle/>
                    <a:p>
                      <a:pPr marL="38100" marR="38100">
                        <a:lnSpc>
                          <a:spcPts val="1600"/>
                        </a:lnSpc>
                        <a:spcAft>
                          <a:spcPts val="0"/>
                        </a:spcAft>
                      </a:pPr>
                      <a:r>
                        <a:rPr lang="fr-BE" sz="1600" dirty="0">
                          <a:effectLst/>
                        </a:rPr>
                        <a:t>a. 0 cellules (,0%) ont un effectif théorique inférieur à 5. L'effectif théorique minimum est de 11,66.</a:t>
                      </a:r>
                      <a:endParaRPr lang="fr-BE" sz="1600" dirty="0">
                        <a:solidFill>
                          <a:srgbClr val="000000"/>
                        </a:solidFill>
                        <a:effectLst/>
                        <a:latin typeface="Courier New"/>
                        <a:ea typeface="Times New Roman"/>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57</a:t>
            </a:fld>
            <a:endParaRPr lang="fr-BE"/>
          </a:p>
        </p:txBody>
      </p:sp>
      <p:sp>
        <p:nvSpPr>
          <p:cNvPr id="7" name="Rectangle 1"/>
          <p:cNvSpPr>
            <a:spLocks noChangeArrowheads="1"/>
          </p:cNvSpPr>
          <p:nvPr/>
        </p:nvSpPr>
        <p:spPr bwMode="auto">
          <a:xfrm>
            <a:off x="2436813" y="3059113"/>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3" name="Ellipse 2"/>
          <p:cNvSpPr/>
          <p:nvPr/>
        </p:nvSpPr>
        <p:spPr>
          <a:xfrm>
            <a:off x="1115616" y="4509120"/>
            <a:ext cx="547260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41926781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11560" y="1027664"/>
            <a:ext cx="8064896" cy="1143000"/>
          </a:xfrm>
        </p:spPr>
        <p:txBody>
          <a:bodyPr>
            <a:normAutofit fontScale="90000"/>
          </a:bodyPr>
          <a:lstStyle/>
          <a:p>
            <a:r>
              <a:rPr lang="fr-BE" dirty="0" smtClean="0"/>
              <a:t>Autres mesures d’association entre variables nominales et/ou ordinales</a:t>
            </a:r>
            <a:endParaRPr lang="fr-BE" dirty="0"/>
          </a:p>
        </p:txBody>
      </p:sp>
      <p:sp>
        <p:nvSpPr>
          <p:cNvPr id="3" name="Espace réservé du contenu 2"/>
          <p:cNvSpPr>
            <a:spLocks noGrp="1"/>
          </p:cNvSpPr>
          <p:nvPr>
            <p:ph idx="1"/>
          </p:nvPr>
        </p:nvSpPr>
        <p:spPr/>
        <p:txBody>
          <a:bodyPr>
            <a:normAutofit lnSpcReduction="10000"/>
          </a:bodyPr>
          <a:lstStyle/>
          <a:p>
            <a:r>
              <a:rPr lang="fr-BE" dirty="0" smtClean="0"/>
              <a:t>Le V de Cramer nécessite au moins une variable nominale ; il varie de 0 à 1.</a:t>
            </a:r>
          </a:p>
          <a:p>
            <a:r>
              <a:rPr lang="fr-BE" dirty="0"/>
              <a:t>Le </a:t>
            </a:r>
            <a:r>
              <a:rPr lang="fr-BE" dirty="0" smtClean="0"/>
              <a:t>Phi (</a:t>
            </a:r>
            <a:r>
              <a:rPr lang="fr-BE" dirty="0" smtClean="0">
                <a:sym typeface="Symbol" panose="05050102010706020507" pitchFamily="18" charset="2"/>
              </a:rPr>
              <a:t>) </a:t>
            </a:r>
            <a:r>
              <a:rPr lang="fr-BE" dirty="0" smtClean="0"/>
              <a:t>nécessite </a:t>
            </a:r>
            <a:r>
              <a:rPr lang="fr-BE" dirty="0"/>
              <a:t>au moins une variable </a:t>
            </a:r>
            <a:r>
              <a:rPr lang="fr-BE" dirty="0" smtClean="0"/>
              <a:t>nominale, n’est utilisable que pour un tableau avec 2 lignes et 2 colonnes </a:t>
            </a:r>
            <a:r>
              <a:rPr lang="fr-BE" dirty="0"/>
              <a:t>; il varie de 0 à </a:t>
            </a:r>
            <a:r>
              <a:rPr lang="fr-BE" dirty="0" smtClean="0"/>
              <a:t>1.</a:t>
            </a:r>
          </a:p>
          <a:p>
            <a:r>
              <a:rPr lang="fr-BE" dirty="0" smtClean="0"/>
              <a:t>Tau-c nécessite deux variables ordinales ; il varie de -1 à 1.</a:t>
            </a:r>
          </a:p>
          <a:p>
            <a:r>
              <a:rPr lang="fr-BE" dirty="0" smtClean="0"/>
              <a:t>Et bien d’autres…</a:t>
            </a:r>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58</a:t>
            </a:fld>
            <a:endParaRPr lang="fr-BE"/>
          </a:p>
        </p:txBody>
      </p:sp>
    </p:spTree>
    <p:extLst>
      <p:ext uri="{BB962C8B-B14F-4D97-AF65-F5344CB8AC3E}">
        <p14:creationId xmlns:p14="http://schemas.microsoft.com/office/powerpoint/2010/main" val="1190003450"/>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33365" y="2708476"/>
            <a:ext cx="3313355" cy="2160684"/>
          </a:xfrm>
        </p:spPr>
        <p:txBody>
          <a:bodyPr>
            <a:normAutofit fontScale="90000"/>
          </a:bodyPr>
          <a:lstStyle/>
          <a:p>
            <a:r>
              <a:rPr lang="fr-BE" dirty="0" smtClean="0"/>
              <a:t>Chapitre 3</a:t>
            </a:r>
            <a:br>
              <a:rPr lang="fr-BE" dirty="0" smtClean="0"/>
            </a:br>
            <a:r>
              <a:rPr lang="fr-BE" dirty="0" smtClean="0"/>
              <a:t>Le classement </a:t>
            </a:r>
            <a:r>
              <a:rPr lang="fr-BE" dirty="0"/>
              <a:t>des techniques</a:t>
            </a:r>
            <a:br>
              <a:rPr lang="fr-BE" dirty="0"/>
            </a:br>
            <a:endParaRPr lang="fr-BE" dirty="0"/>
          </a:p>
        </p:txBody>
      </p:sp>
      <p:sp>
        <p:nvSpPr>
          <p:cNvPr id="3" name="Sous-titre 2"/>
          <p:cNvSpPr>
            <a:spLocks noGrp="1"/>
          </p:cNvSpPr>
          <p:nvPr>
            <p:ph type="subTitle" idx="1"/>
          </p:nvPr>
        </p:nvSpPr>
        <p:spPr>
          <a:xfrm>
            <a:off x="4733365" y="5445224"/>
            <a:ext cx="3309803" cy="236485"/>
          </a:xfrm>
        </p:spPr>
        <p:txBody>
          <a:bodyPr>
            <a:normAutofit fontScale="62500" lnSpcReduction="20000"/>
          </a:bodyPr>
          <a:lstStyle/>
          <a:p>
            <a:r>
              <a:rPr lang="fr-BE" dirty="0" smtClean="0"/>
              <a:t> </a:t>
            </a:r>
            <a:endParaRPr lang="fr-BE" dirty="0"/>
          </a:p>
        </p:txBody>
      </p:sp>
    </p:spTree>
    <p:extLst>
      <p:ext uri="{BB962C8B-B14F-4D97-AF65-F5344CB8AC3E}">
        <p14:creationId xmlns:p14="http://schemas.microsoft.com/office/powerpoint/2010/main" val="2765201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BE" dirty="0" smtClean="0"/>
              <a:t>La transformation du réel </a:t>
            </a:r>
            <a:endParaRPr lang="fr-BE" dirty="0"/>
          </a:p>
        </p:txBody>
      </p:sp>
      <p:sp>
        <p:nvSpPr>
          <p:cNvPr id="3" name="Espace réservé du contenu 2"/>
          <p:cNvSpPr>
            <a:spLocks noGrp="1"/>
          </p:cNvSpPr>
          <p:nvPr>
            <p:ph idx="1"/>
          </p:nvPr>
        </p:nvSpPr>
        <p:spPr/>
        <p:txBody>
          <a:bodyPr/>
          <a:lstStyle/>
          <a:p>
            <a:r>
              <a:rPr lang="fr-BE" dirty="0" smtClean="0"/>
              <a:t>Les quatre temps de la recherche </a:t>
            </a:r>
            <a:r>
              <a:rPr lang="fr-BE" dirty="0"/>
              <a:t>[</a:t>
            </a:r>
            <a:r>
              <a:rPr lang="fr-BE" dirty="0" smtClean="0"/>
              <a:t>1] :</a:t>
            </a:r>
          </a:p>
          <a:p>
            <a:pPr lvl="1"/>
            <a:r>
              <a:rPr lang="fr-BE" dirty="0" smtClean="0"/>
              <a:t>1. Délimiter l’objet de recherche en le définissant</a:t>
            </a:r>
          </a:p>
          <a:p>
            <a:pPr lvl="1"/>
            <a:r>
              <a:rPr lang="fr-BE" dirty="0" smtClean="0"/>
              <a:t>2. Sélectionner les éléments considérés comme pertinents, objets des questions à poser</a:t>
            </a:r>
          </a:p>
          <a:p>
            <a:pPr lvl="1"/>
            <a:r>
              <a:rPr lang="fr-BE" dirty="0" smtClean="0"/>
              <a:t>3. Coder l’information recueillie</a:t>
            </a:r>
          </a:p>
          <a:p>
            <a:pPr lvl="1"/>
            <a:r>
              <a:rPr lang="fr-BE" dirty="0" smtClean="0"/>
              <a:t>4. Isoler les informations à mettre en évidence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a:t>
            </a:fld>
            <a:endParaRPr lang="fr-BE"/>
          </a:p>
        </p:txBody>
      </p:sp>
    </p:spTree>
    <p:extLst>
      <p:ext uri="{BB962C8B-B14F-4D97-AF65-F5344CB8AC3E}">
        <p14:creationId xmlns:p14="http://schemas.microsoft.com/office/powerpoint/2010/main" val="1354439957"/>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BE" dirty="0" smtClean="0"/>
              <a:t>Référence</a:t>
            </a:r>
            <a:endParaRPr lang="fr-BE" dirty="0"/>
          </a:p>
        </p:txBody>
      </p:sp>
      <p:sp>
        <p:nvSpPr>
          <p:cNvPr id="3" name="Espace réservé du contenu 2"/>
          <p:cNvSpPr>
            <a:spLocks noGrp="1"/>
          </p:cNvSpPr>
          <p:nvPr>
            <p:ph idx="1"/>
          </p:nvPr>
        </p:nvSpPr>
        <p:spPr>
          <a:xfrm>
            <a:off x="1043492" y="2323652"/>
            <a:ext cx="7272924" cy="3508977"/>
          </a:xfrm>
        </p:spPr>
        <p:txBody>
          <a:bodyPr/>
          <a:lstStyle/>
          <a:p>
            <a:r>
              <a:rPr lang="fr-BE" dirty="0" err="1" smtClean="0"/>
              <a:t>Lorenzi-Cioldi</a:t>
            </a:r>
            <a:r>
              <a:rPr lang="fr-BE" dirty="0" smtClean="0"/>
              <a:t> F. (1997), « Analyses des données : I. Classement des techniques », </a:t>
            </a:r>
            <a:r>
              <a:rPr lang="fr-BE" dirty="0"/>
              <a:t>in </a:t>
            </a:r>
            <a:r>
              <a:rPr lang="fr-BE" dirty="0" err="1"/>
              <a:t>Lorenzi-Cioldi</a:t>
            </a:r>
            <a:r>
              <a:rPr lang="fr-BE" dirty="0"/>
              <a:t> F</a:t>
            </a:r>
            <a:r>
              <a:rPr lang="fr-BE" dirty="0" smtClean="0"/>
              <a:t>., </a:t>
            </a:r>
            <a:r>
              <a:rPr lang="fr-BE" i="1" dirty="0" smtClean="0"/>
              <a:t>Questions de méthodologie en sciences sociales</a:t>
            </a:r>
            <a:r>
              <a:rPr lang="fr-BE" dirty="0" smtClean="0"/>
              <a:t>, Lausanne, </a:t>
            </a:r>
            <a:r>
              <a:rPr lang="fr-BE" dirty="0" err="1" smtClean="0"/>
              <a:t>Delachaux</a:t>
            </a:r>
            <a:r>
              <a:rPr lang="fr-BE" dirty="0" smtClean="0"/>
              <a:t> et </a:t>
            </a:r>
            <a:r>
              <a:rPr lang="fr-BE" dirty="0" err="1" smtClean="0"/>
              <a:t>Niestlé</a:t>
            </a:r>
            <a:r>
              <a:rPr lang="fr-BE" dirty="0" smtClean="0"/>
              <a:t>, pp.181-218.</a:t>
            </a:r>
          </a:p>
          <a:p>
            <a:endParaRPr lang="fr-BE" dirty="0" smtClean="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60</a:t>
            </a:fld>
            <a:endParaRPr lang="fr-BE"/>
          </a:p>
        </p:txBody>
      </p:sp>
    </p:spTree>
    <p:extLst>
      <p:ext uri="{BB962C8B-B14F-4D97-AF65-F5344CB8AC3E}">
        <p14:creationId xmlns:p14="http://schemas.microsoft.com/office/powerpoint/2010/main" val="2109859589"/>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89168"/>
          </a:xfrm>
        </p:spPr>
        <p:txBody>
          <a:bodyPr>
            <a:normAutofit fontScale="90000"/>
          </a:bodyPr>
          <a:lstStyle/>
          <a:p>
            <a:r>
              <a:rPr lang="fr-BE" dirty="0" smtClean="0"/>
              <a:t>Le classement des techniques</a:t>
            </a:r>
            <a:endParaRPr lang="fr-BE" dirty="0"/>
          </a:p>
        </p:txBody>
      </p:sp>
      <p:sp>
        <p:nvSpPr>
          <p:cNvPr id="3" name="Espace réservé du contenu 2"/>
          <p:cNvSpPr>
            <a:spLocks noGrp="1"/>
          </p:cNvSpPr>
          <p:nvPr>
            <p:ph idx="1"/>
          </p:nvPr>
        </p:nvSpPr>
        <p:spPr/>
        <p:txBody>
          <a:bodyPr/>
          <a:lstStyle/>
          <a:p>
            <a:r>
              <a:rPr lang="fr-BE" dirty="0" smtClean="0"/>
              <a:t>Chaque technique mobilise les données d’un point de vue spécifique…</a:t>
            </a:r>
          </a:p>
          <a:p>
            <a:r>
              <a:rPr lang="fr-BE" dirty="0" smtClean="0"/>
              <a:t>Les techniques peuvent être classées selon le type d’information mis en évidence :</a:t>
            </a:r>
          </a:p>
          <a:p>
            <a:pPr lvl="1"/>
            <a:r>
              <a:rPr lang="fr-BE" dirty="0" smtClean="0"/>
              <a:t>Le niveau &gt;&gt;&gt; la moyenne</a:t>
            </a:r>
          </a:p>
          <a:p>
            <a:pPr lvl="1"/>
            <a:r>
              <a:rPr lang="fr-BE" dirty="0" smtClean="0"/>
              <a:t>La dispersion &gt;&gt;&gt; la dispersion</a:t>
            </a:r>
          </a:p>
          <a:p>
            <a:pPr lvl="1"/>
            <a:r>
              <a:rPr lang="fr-BE" dirty="0" smtClean="0"/>
              <a:t>Le profil &gt;&gt;&gt; la corrélation</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61</a:t>
            </a:fld>
            <a:endParaRPr lang="fr-BE"/>
          </a:p>
        </p:txBody>
      </p:sp>
    </p:spTree>
    <p:extLst>
      <p:ext uri="{BB962C8B-B14F-4D97-AF65-F5344CB8AC3E}">
        <p14:creationId xmlns:p14="http://schemas.microsoft.com/office/powerpoint/2010/main" val="324546704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99592" y="1027664"/>
            <a:ext cx="7416942" cy="745152"/>
          </a:xfrm>
        </p:spPr>
        <p:txBody>
          <a:bodyPr>
            <a:normAutofit fontScale="90000"/>
          </a:bodyPr>
          <a:lstStyle/>
          <a:p>
            <a:r>
              <a:rPr lang="fr-BE" dirty="0" smtClean="0"/>
              <a:t>Cas fictif inspiré de </a:t>
            </a:r>
            <a:r>
              <a:rPr lang="fr-BE" dirty="0" err="1" smtClean="0"/>
              <a:t>Lorenzi-Cioldi</a:t>
            </a:r>
            <a:endParaRPr lang="fr-BE" dirty="0"/>
          </a:p>
        </p:txBody>
      </p:sp>
      <p:sp>
        <p:nvSpPr>
          <p:cNvPr id="3" name="Espace réservé du contenu 2"/>
          <p:cNvSpPr>
            <a:spLocks noGrp="1"/>
          </p:cNvSpPr>
          <p:nvPr>
            <p:ph idx="1"/>
          </p:nvPr>
        </p:nvSpPr>
        <p:spPr>
          <a:xfrm>
            <a:off x="1043492" y="2492896"/>
            <a:ext cx="7273042" cy="3339733"/>
          </a:xfrm>
        </p:spPr>
        <p:txBody>
          <a:bodyPr/>
          <a:lstStyle/>
          <a:p>
            <a:r>
              <a:rPr lang="fr-BE" dirty="0" smtClean="0"/>
              <a:t>Imaginons que l’on demande à </a:t>
            </a:r>
            <a:r>
              <a:rPr lang="fr-BE" b="1" dirty="0" smtClean="0"/>
              <a:t>6 individus </a:t>
            </a:r>
            <a:r>
              <a:rPr lang="fr-BE" dirty="0" smtClean="0"/>
              <a:t>de se positionner par rapport à </a:t>
            </a:r>
            <a:r>
              <a:rPr lang="fr-BE" b="1" dirty="0" smtClean="0"/>
              <a:t>4 opinions </a:t>
            </a:r>
            <a:r>
              <a:rPr lang="fr-BE" dirty="0" smtClean="0"/>
              <a:t>(V1 à V4) en se situant sur </a:t>
            </a:r>
            <a:r>
              <a:rPr lang="fr-BE" b="1" dirty="0" smtClean="0"/>
              <a:t>une échelle à 7 positions</a:t>
            </a:r>
            <a:r>
              <a:rPr lang="fr-BE" dirty="0" smtClean="0"/>
              <a:t> allant de « tout à fait d’accord » (1) à « pas du tout d’accord » (7).</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62</a:t>
            </a:fld>
            <a:endParaRPr lang="fr-BE"/>
          </a:p>
        </p:txBody>
      </p:sp>
    </p:spTree>
    <p:extLst>
      <p:ext uri="{BB962C8B-B14F-4D97-AF65-F5344CB8AC3E}">
        <p14:creationId xmlns:p14="http://schemas.microsoft.com/office/powerpoint/2010/main" val="59361070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008112"/>
          </a:xfrm>
        </p:spPr>
        <p:txBody>
          <a:bodyPr>
            <a:normAutofit fontScale="90000"/>
          </a:bodyPr>
          <a:lstStyle/>
          <a:p>
            <a:r>
              <a:rPr lang="fr-BE" dirty="0" smtClean="0"/>
              <a:t>Données brutes et données centrées</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63</a:t>
            </a:fld>
            <a:endParaRPr lang="fr-BE"/>
          </a:p>
        </p:txBody>
      </p:sp>
      <p:graphicFrame>
        <p:nvGraphicFramePr>
          <p:cNvPr id="7" name="Espace réservé du contenu 6"/>
          <p:cNvGraphicFramePr>
            <a:graphicFrameLocks noGrp="1"/>
          </p:cNvGraphicFramePr>
          <p:nvPr>
            <p:ph sz="quarter" idx="13"/>
            <p:extLst>
              <p:ext uri="{D42A27DB-BD31-4B8C-83A1-F6EECF244321}">
                <p14:modId xmlns:p14="http://schemas.microsoft.com/office/powerpoint/2010/main" val="1601515555"/>
              </p:ext>
            </p:extLst>
          </p:nvPr>
        </p:nvGraphicFramePr>
        <p:xfrm>
          <a:off x="1042988" y="2204864"/>
          <a:ext cx="3419475" cy="3708400"/>
        </p:xfrm>
        <a:graphic>
          <a:graphicData uri="http://schemas.openxmlformats.org/drawingml/2006/table">
            <a:tbl>
              <a:tblPr firstRow="1" bandRow="1">
                <a:tableStyleId>{5C22544A-7EE6-4342-B048-85BDC9FD1C3A}</a:tableStyleId>
              </a:tblPr>
              <a:tblGrid>
                <a:gridCol w="683895"/>
                <a:gridCol w="683895"/>
                <a:gridCol w="683895"/>
                <a:gridCol w="683895"/>
                <a:gridCol w="683895"/>
              </a:tblGrid>
              <a:tr h="370840">
                <a:tc gridSpan="5">
                  <a:txBody>
                    <a:bodyPr/>
                    <a:lstStyle/>
                    <a:p>
                      <a:r>
                        <a:rPr lang="fr-BE" dirty="0" smtClean="0"/>
                        <a:t>Données brutes</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err="1" smtClean="0"/>
                        <a:t>Ind</a:t>
                      </a:r>
                      <a:r>
                        <a:rPr lang="fr-BE" dirty="0" smtClean="0"/>
                        <a:t>.</a:t>
                      </a:r>
                      <a:endParaRPr lang="fr-BE" dirty="0"/>
                    </a:p>
                  </a:txBody>
                  <a:tcPr/>
                </a:tc>
                <a:tc>
                  <a:txBody>
                    <a:bodyPr/>
                    <a:lstStyle/>
                    <a:p>
                      <a:r>
                        <a:rPr lang="fr-BE" dirty="0" smtClean="0"/>
                        <a:t>V1</a:t>
                      </a:r>
                      <a:endParaRPr lang="fr-BE" dirty="0"/>
                    </a:p>
                  </a:txBody>
                  <a:tcPr/>
                </a:tc>
                <a:tc>
                  <a:txBody>
                    <a:bodyPr/>
                    <a:lstStyle/>
                    <a:p>
                      <a:r>
                        <a:rPr lang="fr-BE" dirty="0" smtClean="0"/>
                        <a:t>V2</a:t>
                      </a:r>
                      <a:endParaRPr lang="fr-BE" dirty="0"/>
                    </a:p>
                  </a:txBody>
                  <a:tcPr/>
                </a:tc>
                <a:tc>
                  <a:txBody>
                    <a:bodyPr/>
                    <a:lstStyle/>
                    <a:p>
                      <a:r>
                        <a:rPr lang="fr-BE" dirty="0" smtClean="0"/>
                        <a:t>V3</a:t>
                      </a:r>
                      <a:endParaRPr lang="fr-BE" dirty="0"/>
                    </a:p>
                  </a:txBody>
                  <a:tcPr/>
                </a:tc>
                <a:tc>
                  <a:txBody>
                    <a:bodyPr/>
                    <a:lstStyle/>
                    <a:p>
                      <a:r>
                        <a:rPr lang="fr-BE" dirty="0" smtClean="0"/>
                        <a:t>V4</a:t>
                      </a:r>
                      <a:endParaRPr lang="fr-BE" dirty="0"/>
                    </a:p>
                  </a:txBody>
                  <a:tcPr/>
                </a:tc>
              </a:tr>
              <a:tr h="370840">
                <a:tc>
                  <a:txBody>
                    <a:bodyPr/>
                    <a:lstStyle/>
                    <a:p>
                      <a:r>
                        <a:rPr lang="fr-BE" dirty="0" smtClean="0"/>
                        <a:t>I1</a:t>
                      </a:r>
                      <a:endParaRPr lang="fr-BE" dirty="0"/>
                    </a:p>
                  </a:txBody>
                  <a:tcPr/>
                </a:tc>
                <a:tc>
                  <a:txBody>
                    <a:bodyPr/>
                    <a:lstStyle/>
                    <a:p>
                      <a:pPr algn="r"/>
                      <a:r>
                        <a:rPr lang="fr-BE" dirty="0" smtClean="0"/>
                        <a:t>1</a:t>
                      </a:r>
                      <a:endParaRPr lang="fr-BE" dirty="0"/>
                    </a:p>
                  </a:txBody>
                  <a:tcPr/>
                </a:tc>
                <a:tc>
                  <a:txBody>
                    <a:bodyPr/>
                    <a:lstStyle/>
                    <a:p>
                      <a:pPr algn="r"/>
                      <a:r>
                        <a:rPr lang="fr-BE" dirty="0" smtClean="0"/>
                        <a:t>1</a:t>
                      </a:r>
                      <a:endParaRPr lang="fr-BE" dirty="0"/>
                    </a:p>
                  </a:txBody>
                  <a:tcPr/>
                </a:tc>
                <a:tc>
                  <a:txBody>
                    <a:bodyPr/>
                    <a:lstStyle/>
                    <a:p>
                      <a:pPr algn="r"/>
                      <a:r>
                        <a:rPr lang="fr-BE" dirty="0" smtClean="0"/>
                        <a:t>5</a:t>
                      </a:r>
                      <a:endParaRPr lang="fr-BE" dirty="0"/>
                    </a:p>
                  </a:txBody>
                  <a:tcPr/>
                </a:tc>
                <a:tc>
                  <a:txBody>
                    <a:bodyPr/>
                    <a:lstStyle/>
                    <a:p>
                      <a:pPr algn="r"/>
                      <a:r>
                        <a:rPr lang="fr-BE" dirty="0" smtClean="0"/>
                        <a:t>7</a:t>
                      </a:r>
                      <a:endParaRPr lang="fr-BE" dirty="0"/>
                    </a:p>
                  </a:txBody>
                  <a:tcPr/>
                </a:tc>
              </a:tr>
              <a:tr h="370840">
                <a:tc>
                  <a:txBody>
                    <a:bodyPr/>
                    <a:lstStyle/>
                    <a:p>
                      <a:r>
                        <a:rPr lang="fr-BE" dirty="0" smtClean="0"/>
                        <a:t>I2</a:t>
                      </a:r>
                      <a:endParaRPr lang="fr-BE" dirty="0"/>
                    </a:p>
                  </a:txBody>
                  <a:tcPr/>
                </a:tc>
                <a:tc>
                  <a:txBody>
                    <a:bodyPr/>
                    <a:lstStyle/>
                    <a:p>
                      <a:pPr algn="r"/>
                      <a:r>
                        <a:rPr lang="fr-BE" dirty="0" smtClean="0"/>
                        <a:t>2</a:t>
                      </a:r>
                      <a:endParaRPr lang="fr-BE" dirty="0"/>
                    </a:p>
                  </a:txBody>
                  <a:tcPr/>
                </a:tc>
                <a:tc>
                  <a:txBody>
                    <a:bodyPr/>
                    <a:lstStyle/>
                    <a:p>
                      <a:pPr algn="r"/>
                      <a:r>
                        <a:rPr lang="fr-BE" dirty="0" smtClean="0"/>
                        <a:t>3</a:t>
                      </a:r>
                      <a:endParaRPr lang="fr-BE" dirty="0"/>
                    </a:p>
                  </a:txBody>
                  <a:tcPr/>
                </a:tc>
                <a:tc>
                  <a:txBody>
                    <a:bodyPr/>
                    <a:lstStyle/>
                    <a:p>
                      <a:pPr algn="r"/>
                      <a:r>
                        <a:rPr lang="fr-BE" dirty="0" smtClean="0"/>
                        <a:t>7</a:t>
                      </a:r>
                      <a:endParaRPr lang="fr-BE" dirty="0"/>
                    </a:p>
                  </a:txBody>
                  <a:tcPr/>
                </a:tc>
                <a:tc>
                  <a:txBody>
                    <a:bodyPr/>
                    <a:lstStyle/>
                    <a:p>
                      <a:pPr algn="r"/>
                      <a:r>
                        <a:rPr lang="fr-BE" dirty="0" smtClean="0"/>
                        <a:t>6</a:t>
                      </a:r>
                      <a:endParaRPr lang="fr-BE" dirty="0"/>
                    </a:p>
                  </a:txBody>
                  <a:tcPr/>
                </a:tc>
              </a:tr>
              <a:tr h="370840">
                <a:tc>
                  <a:txBody>
                    <a:bodyPr/>
                    <a:lstStyle/>
                    <a:p>
                      <a:r>
                        <a:rPr lang="fr-BE" dirty="0" smtClean="0"/>
                        <a:t>I3</a:t>
                      </a:r>
                      <a:endParaRPr lang="fr-BE" dirty="0"/>
                    </a:p>
                  </a:txBody>
                  <a:tcPr/>
                </a:tc>
                <a:tc>
                  <a:txBody>
                    <a:bodyPr/>
                    <a:lstStyle/>
                    <a:p>
                      <a:pPr algn="r"/>
                      <a:r>
                        <a:rPr lang="fr-BE" dirty="0" smtClean="0"/>
                        <a:t>3</a:t>
                      </a:r>
                      <a:endParaRPr lang="fr-BE" dirty="0"/>
                    </a:p>
                  </a:txBody>
                  <a:tcPr/>
                </a:tc>
                <a:tc>
                  <a:txBody>
                    <a:bodyPr/>
                    <a:lstStyle/>
                    <a:p>
                      <a:pPr algn="r"/>
                      <a:r>
                        <a:rPr lang="fr-BE" dirty="0" smtClean="0"/>
                        <a:t>4</a:t>
                      </a:r>
                      <a:endParaRPr lang="fr-BE" dirty="0"/>
                    </a:p>
                  </a:txBody>
                  <a:tcPr/>
                </a:tc>
                <a:tc>
                  <a:txBody>
                    <a:bodyPr/>
                    <a:lstStyle/>
                    <a:p>
                      <a:pPr algn="r"/>
                      <a:r>
                        <a:rPr lang="fr-BE" dirty="0" smtClean="0"/>
                        <a:t>7</a:t>
                      </a:r>
                      <a:endParaRPr lang="fr-BE" dirty="0"/>
                    </a:p>
                  </a:txBody>
                  <a:tcPr/>
                </a:tc>
                <a:tc>
                  <a:txBody>
                    <a:bodyPr/>
                    <a:lstStyle/>
                    <a:p>
                      <a:pPr algn="r"/>
                      <a:r>
                        <a:rPr lang="fr-BE" dirty="0" smtClean="0"/>
                        <a:t>5</a:t>
                      </a:r>
                      <a:endParaRPr lang="fr-BE" dirty="0"/>
                    </a:p>
                  </a:txBody>
                  <a:tcPr/>
                </a:tc>
              </a:tr>
              <a:tr h="370840">
                <a:tc>
                  <a:txBody>
                    <a:bodyPr/>
                    <a:lstStyle/>
                    <a:p>
                      <a:r>
                        <a:rPr lang="fr-BE" dirty="0" smtClean="0"/>
                        <a:t>I4</a:t>
                      </a:r>
                      <a:endParaRPr lang="fr-BE" dirty="0"/>
                    </a:p>
                  </a:txBody>
                  <a:tcPr/>
                </a:tc>
                <a:tc>
                  <a:txBody>
                    <a:bodyPr/>
                    <a:lstStyle/>
                    <a:p>
                      <a:pPr algn="r"/>
                      <a:r>
                        <a:rPr lang="fr-BE" dirty="0" smtClean="0"/>
                        <a:t>2</a:t>
                      </a:r>
                      <a:endParaRPr lang="fr-BE" dirty="0"/>
                    </a:p>
                  </a:txBody>
                  <a:tcPr/>
                </a:tc>
                <a:tc>
                  <a:txBody>
                    <a:bodyPr/>
                    <a:lstStyle/>
                    <a:p>
                      <a:pPr algn="r"/>
                      <a:r>
                        <a:rPr lang="fr-BE" dirty="0" smtClean="0"/>
                        <a:t>3</a:t>
                      </a:r>
                      <a:endParaRPr lang="fr-BE" dirty="0"/>
                    </a:p>
                  </a:txBody>
                  <a:tcPr/>
                </a:tc>
                <a:tc>
                  <a:txBody>
                    <a:bodyPr/>
                    <a:lstStyle/>
                    <a:p>
                      <a:pPr algn="r"/>
                      <a:r>
                        <a:rPr lang="fr-BE" dirty="0" smtClean="0"/>
                        <a:t>6</a:t>
                      </a:r>
                      <a:endParaRPr lang="fr-BE" dirty="0"/>
                    </a:p>
                  </a:txBody>
                  <a:tcPr/>
                </a:tc>
                <a:tc>
                  <a:txBody>
                    <a:bodyPr/>
                    <a:lstStyle/>
                    <a:p>
                      <a:pPr algn="r"/>
                      <a:r>
                        <a:rPr lang="fr-BE" dirty="0" smtClean="0"/>
                        <a:t>7</a:t>
                      </a:r>
                      <a:endParaRPr lang="fr-BE" dirty="0"/>
                    </a:p>
                  </a:txBody>
                  <a:tcPr/>
                </a:tc>
              </a:tr>
              <a:tr h="370840">
                <a:tc>
                  <a:txBody>
                    <a:bodyPr/>
                    <a:lstStyle/>
                    <a:p>
                      <a:r>
                        <a:rPr lang="fr-BE" dirty="0" smtClean="0"/>
                        <a:t>I5</a:t>
                      </a:r>
                      <a:endParaRPr lang="fr-BE" dirty="0"/>
                    </a:p>
                  </a:txBody>
                  <a:tcPr/>
                </a:tc>
                <a:tc>
                  <a:txBody>
                    <a:bodyPr/>
                    <a:lstStyle/>
                    <a:p>
                      <a:pPr algn="r"/>
                      <a:r>
                        <a:rPr lang="fr-BE" dirty="0" smtClean="0"/>
                        <a:t>3</a:t>
                      </a:r>
                      <a:endParaRPr lang="fr-BE" dirty="0"/>
                    </a:p>
                  </a:txBody>
                  <a:tcPr/>
                </a:tc>
                <a:tc>
                  <a:txBody>
                    <a:bodyPr/>
                    <a:lstStyle/>
                    <a:p>
                      <a:pPr algn="r"/>
                      <a:r>
                        <a:rPr lang="fr-BE" dirty="0" smtClean="0"/>
                        <a:t>4</a:t>
                      </a:r>
                      <a:endParaRPr lang="fr-BE" dirty="0"/>
                    </a:p>
                  </a:txBody>
                  <a:tcPr/>
                </a:tc>
                <a:tc>
                  <a:txBody>
                    <a:bodyPr/>
                    <a:lstStyle/>
                    <a:p>
                      <a:pPr algn="r"/>
                      <a:r>
                        <a:rPr lang="fr-BE" dirty="0" smtClean="0"/>
                        <a:t>7</a:t>
                      </a:r>
                      <a:endParaRPr lang="fr-BE" dirty="0"/>
                    </a:p>
                  </a:txBody>
                  <a:tcPr/>
                </a:tc>
                <a:tc>
                  <a:txBody>
                    <a:bodyPr/>
                    <a:lstStyle/>
                    <a:p>
                      <a:pPr algn="r"/>
                      <a:r>
                        <a:rPr lang="fr-BE" dirty="0" smtClean="0"/>
                        <a:t>5</a:t>
                      </a:r>
                      <a:endParaRPr lang="fr-BE" dirty="0"/>
                    </a:p>
                  </a:txBody>
                  <a:tcPr/>
                </a:tc>
              </a:tr>
              <a:tr h="370840">
                <a:tc>
                  <a:txBody>
                    <a:bodyPr/>
                    <a:lstStyle/>
                    <a:p>
                      <a:r>
                        <a:rPr lang="fr-BE" dirty="0" smtClean="0"/>
                        <a:t>I6</a:t>
                      </a:r>
                      <a:endParaRPr lang="fr-BE" dirty="0"/>
                    </a:p>
                  </a:txBody>
                  <a:tcPr/>
                </a:tc>
                <a:tc>
                  <a:txBody>
                    <a:bodyPr/>
                    <a:lstStyle/>
                    <a:p>
                      <a:pPr algn="r"/>
                      <a:r>
                        <a:rPr lang="fr-BE" dirty="0" smtClean="0"/>
                        <a:t>2</a:t>
                      </a:r>
                      <a:endParaRPr lang="fr-BE" dirty="0"/>
                    </a:p>
                  </a:txBody>
                  <a:tcPr/>
                </a:tc>
                <a:tc>
                  <a:txBody>
                    <a:bodyPr/>
                    <a:lstStyle/>
                    <a:p>
                      <a:pPr algn="r"/>
                      <a:r>
                        <a:rPr lang="fr-BE" dirty="0" smtClean="0"/>
                        <a:t>1</a:t>
                      </a:r>
                      <a:endParaRPr lang="fr-BE" dirty="0"/>
                    </a:p>
                  </a:txBody>
                  <a:tcPr/>
                </a:tc>
                <a:tc>
                  <a:txBody>
                    <a:bodyPr/>
                    <a:lstStyle/>
                    <a:p>
                      <a:pPr algn="r"/>
                      <a:r>
                        <a:rPr lang="fr-BE" dirty="0" smtClean="0"/>
                        <a:t>6</a:t>
                      </a:r>
                      <a:endParaRPr lang="fr-BE" dirty="0"/>
                    </a:p>
                  </a:txBody>
                  <a:tcPr/>
                </a:tc>
                <a:tc>
                  <a:txBody>
                    <a:bodyPr/>
                    <a:lstStyle/>
                    <a:p>
                      <a:pPr algn="r"/>
                      <a:r>
                        <a:rPr lang="fr-BE" dirty="0" smtClean="0"/>
                        <a:t>7</a:t>
                      </a:r>
                      <a:endParaRPr lang="fr-BE" dirty="0"/>
                    </a:p>
                  </a:txBody>
                  <a:tcPr/>
                </a:tc>
              </a:tr>
              <a:tr h="370840">
                <a:tc>
                  <a:txBody>
                    <a:bodyPr/>
                    <a:lstStyle/>
                    <a:p>
                      <a:r>
                        <a:rPr lang="fr-BE" dirty="0" err="1" smtClean="0"/>
                        <a:t>Moy</a:t>
                      </a:r>
                      <a:endParaRPr lang="fr-BE" dirty="0"/>
                    </a:p>
                  </a:txBody>
                  <a:tcPr/>
                </a:tc>
                <a:tc>
                  <a:txBody>
                    <a:bodyPr/>
                    <a:lstStyle/>
                    <a:p>
                      <a:pPr algn="r"/>
                      <a:r>
                        <a:rPr lang="fr-BE" dirty="0" smtClean="0"/>
                        <a:t>2.17</a:t>
                      </a:r>
                      <a:endParaRPr lang="fr-BE" dirty="0"/>
                    </a:p>
                  </a:txBody>
                  <a:tcPr/>
                </a:tc>
                <a:tc>
                  <a:txBody>
                    <a:bodyPr/>
                    <a:lstStyle/>
                    <a:p>
                      <a:pPr algn="r"/>
                      <a:r>
                        <a:rPr lang="fr-BE" dirty="0" smtClean="0"/>
                        <a:t>2.67</a:t>
                      </a:r>
                      <a:endParaRPr lang="fr-BE" dirty="0"/>
                    </a:p>
                  </a:txBody>
                  <a:tcPr/>
                </a:tc>
                <a:tc>
                  <a:txBody>
                    <a:bodyPr/>
                    <a:lstStyle/>
                    <a:p>
                      <a:pPr algn="r"/>
                      <a:r>
                        <a:rPr lang="fr-BE" dirty="0" smtClean="0"/>
                        <a:t>6.33</a:t>
                      </a:r>
                      <a:endParaRPr lang="fr-BE" dirty="0"/>
                    </a:p>
                  </a:txBody>
                  <a:tcPr/>
                </a:tc>
                <a:tc>
                  <a:txBody>
                    <a:bodyPr/>
                    <a:lstStyle/>
                    <a:p>
                      <a:pPr algn="r"/>
                      <a:r>
                        <a:rPr lang="fr-BE" dirty="0" smtClean="0"/>
                        <a:t>6.17</a:t>
                      </a:r>
                      <a:endParaRPr lang="fr-BE" dirty="0"/>
                    </a:p>
                  </a:txBody>
                  <a:tcPr/>
                </a:tc>
              </a:tr>
              <a:tr h="370840">
                <a:tc>
                  <a:txBody>
                    <a:bodyPr/>
                    <a:lstStyle/>
                    <a:p>
                      <a:r>
                        <a:rPr lang="fr-BE" dirty="0" smtClean="0"/>
                        <a:t>E-T</a:t>
                      </a:r>
                      <a:endParaRPr lang="fr-BE" dirty="0"/>
                    </a:p>
                  </a:txBody>
                  <a:tcPr/>
                </a:tc>
                <a:tc>
                  <a:txBody>
                    <a:bodyPr/>
                    <a:lstStyle/>
                    <a:p>
                      <a:pPr algn="r"/>
                      <a:r>
                        <a:rPr lang="fr-BE" dirty="0" smtClean="0"/>
                        <a:t>0.75</a:t>
                      </a:r>
                      <a:endParaRPr lang="fr-BE" dirty="0"/>
                    </a:p>
                  </a:txBody>
                  <a:tcPr/>
                </a:tc>
                <a:tc>
                  <a:txBody>
                    <a:bodyPr/>
                    <a:lstStyle/>
                    <a:p>
                      <a:pPr algn="r"/>
                      <a:r>
                        <a:rPr lang="fr-BE" dirty="0" smtClean="0"/>
                        <a:t>1.37</a:t>
                      </a:r>
                      <a:endParaRPr lang="fr-BE" dirty="0"/>
                    </a:p>
                  </a:txBody>
                  <a:tcPr/>
                </a:tc>
                <a:tc>
                  <a:txBody>
                    <a:bodyPr/>
                    <a:lstStyle/>
                    <a:p>
                      <a:pPr algn="r"/>
                      <a:r>
                        <a:rPr lang="fr-BE" dirty="0" smtClean="0"/>
                        <a:t>0.82</a:t>
                      </a:r>
                      <a:endParaRPr lang="fr-BE" dirty="0"/>
                    </a:p>
                  </a:txBody>
                  <a:tcPr/>
                </a:tc>
                <a:tc>
                  <a:txBody>
                    <a:bodyPr/>
                    <a:lstStyle/>
                    <a:p>
                      <a:pPr algn="r"/>
                      <a:r>
                        <a:rPr lang="fr-BE" dirty="0" smtClean="0"/>
                        <a:t>0.98</a:t>
                      </a:r>
                      <a:endParaRPr lang="fr-BE" dirty="0"/>
                    </a:p>
                  </a:txBody>
                  <a:tcPr/>
                </a:tc>
              </a:tr>
            </a:tbl>
          </a:graphicData>
        </a:graphic>
      </p:graphicFrame>
      <p:graphicFrame>
        <p:nvGraphicFramePr>
          <p:cNvPr id="8" name="Espace réservé du contenu 6"/>
          <p:cNvGraphicFramePr>
            <a:graphicFrameLocks/>
          </p:cNvGraphicFramePr>
          <p:nvPr>
            <p:extLst>
              <p:ext uri="{D42A27DB-BD31-4B8C-83A1-F6EECF244321}">
                <p14:modId xmlns:p14="http://schemas.microsoft.com/office/powerpoint/2010/main" val="1062632795"/>
              </p:ext>
            </p:extLst>
          </p:nvPr>
        </p:nvGraphicFramePr>
        <p:xfrm>
          <a:off x="5004048" y="2132856"/>
          <a:ext cx="3419475" cy="3708400"/>
        </p:xfrm>
        <a:graphic>
          <a:graphicData uri="http://schemas.openxmlformats.org/drawingml/2006/table">
            <a:tbl>
              <a:tblPr firstRow="1" bandRow="1">
                <a:tableStyleId>{5C22544A-7EE6-4342-B048-85BDC9FD1C3A}</a:tableStyleId>
              </a:tblPr>
              <a:tblGrid>
                <a:gridCol w="683895"/>
                <a:gridCol w="683895"/>
                <a:gridCol w="683895"/>
                <a:gridCol w="683895"/>
                <a:gridCol w="683895"/>
              </a:tblGrid>
              <a:tr h="370840">
                <a:tc gridSpan="5">
                  <a:txBody>
                    <a:bodyPr/>
                    <a:lstStyle/>
                    <a:p>
                      <a:r>
                        <a:rPr lang="fr-BE" dirty="0" smtClean="0"/>
                        <a:t>Données centrées</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err="1" smtClean="0"/>
                        <a:t>Ind</a:t>
                      </a:r>
                      <a:r>
                        <a:rPr lang="fr-BE" dirty="0" smtClean="0"/>
                        <a:t>.</a:t>
                      </a:r>
                      <a:endParaRPr lang="fr-BE" dirty="0"/>
                    </a:p>
                  </a:txBody>
                  <a:tcPr/>
                </a:tc>
                <a:tc>
                  <a:txBody>
                    <a:bodyPr/>
                    <a:lstStyle/>
                    <a:p>
                      <a:r>
                        <a:rPr lang="fr-BE" dirty="0" smtClean="0"/>
                        <a:t>V1</a:t>
                      </a:r>
                      <a:endParaRPr lang="fr-BE" dirty="0"/>
                    </a:p>
                  </a:txBody>
                  <a:tcPr/>
                </a:tc>
                <a:tc>
                  <a:txBody>
                    <a:bodyPr/>
                    <a:lstStyle/>
                    <a:p>
                      <a:r>
                        <a:rPr lang="fr-BE" dirty="0" smtClean="0"/>
                        <a:t>V2</a:t>
                      </a:r>
                      <a:endParaRPr lang="fr-BE" dirty="0"/>
                    </a:p>
                  </a:txBody>
                  <a:tcPr/>
                </a:tc>
                <a:tc>
                  <a:txBody>
                    <a:bodyPr/>
                    <a:lstStyle/>
                    <a:p>
                      <a:r>
                        <a:rPr lang="fr-BE" dirty="0" smtClean="0"/>
                        <a:t>V3</a:t>
                      </a:r>
                      <a:endParaRPr lang="fr-BE" dirty="0"/>
                    </a:p>
                  </a:txBody>
                  <a:tcPr/>
                </a:tc>
                <a:tc>
                  <a:txBody>
                    <a:bodyPr/>
                    <a:lstStyle/>
                    <a:p>
                      <a:r>
                        <a:rPr lang="fr-BE" dirty="0" smtClean="0"/>
                        <a:t>V4</a:t>
                      </a:r>
                      <a:endParaRPr lang="fr-BE" dirty="0"/>
                    </a:p>
                  </a:txBody>
                  <a:tcPr/>
                </a:tc>
              </a:tr>
              <a:tr h="370840">
                <a:tc>
                  <a:txBody>
                    <a:bodyPr/>
                    <a:lstStyle/>
                    <a:p>
                      <a:r>
                        <a:rPr lang="fr-BE" dirty="0" smtClean="0"/>
                        <a:t>I1</a:t>
                      </a:r>
                      <a:endParaRPr lang="fr-BE" dirty="0"/>
                    </a:p>
                  </a:txBody>
                  <a:tcPr/>
                </a:tc>
                <a:tc>
                  <a:txBody>
                    <a:bodyPr/>
                    <a:lstStyle/>
                    <a:p>
                      <a:pPr algn="r"/>
                      <a:r>
                        <a:rPr lang="fr-BE" sz="1600" dirty="0" smtClean="0"/>
                        <a:t>-1.17</a:t>
                      </a:r>
                      <a:endParaRPr lang="fr-BE" sz="1600" dirty="0"/>
                    </a:p>
                  </a:txBody>
                  <a:tcPr/>
                </a:tc>
                <a:tc>
                  <a:txBody>
                    <a:bodyPr/>
                    <a:lstStyle/>
                    <a:p>
                      <a:pPr algn="r"/>
                      <a:r>
                        <a:rPr lang="fr-BE" sz="1600" dirty="0" smtClean="0"/>
                        <a:t>-1.67</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smtClean="0"/>
                        <a:t>I2</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-0.17</a:t>
                      </a:r>
                      <a:endParaRPr lang="fr-BE" sz="1600" dirty="0"/>
                    </a:p>
                  </a:txBody>
                  <a:tcPr/>
                </a:tc>
              </a:tr>
              <a:tr h="370840">
                <a:tc>
                  <a:txBody>
                    <a:bodyPr/>
                    <a:lstStyle/>
                    <a:p>
                      <a:r>
                        <a:rPr lang="fr-BE" dirty="0" smtClean="0"/>
                        <a:t>I3</a:t>
                      </a:r>
                      <a:endParaRPr lang="fr-BE" dirty="0"/>
                    </a:p>
                  </a:txBody>
                  <a:tcPr/>
                </a:tc>
                <a:tc>
                  <a:txBody>
                    <a:bodyPr/>
                    <a:lstStyle/>
                    <a:p>
                      <a:pPr algn="r"/>
                      <a:r>
                        <a:rPr lang="fr-BE" sz="1600" dirty="0" smtClean="0"/>
                        <a:t>0.83</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-1.17</a:t>
                      </a:r>
                      <a:endParaRPr lang="fr-BE" sz="1600" dirty="0"/>
                    </a:p>
                  </a:txBody>
                  <a:tcPr/>
                </a:tc>
              </a:tr>
              <a:tr h="370840">
                <a:tc>
                  <a:txBody>
                    <a:bodyPr/>
                    <a:lstStyle/>
                    <a:p>
                      <a:r>
                        <a:rPr lang="fr-BE" dirty="0" smtClean="0"/>
                        <a:t>I4</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smtClean="0"/>
                        <a:t>I5</a:t>
                      </a:r>
                      <a:endParaRPr lang="fr-BE" dirty="0"/>
                    </a:p>
                  </a:txBody>
                  <a:tcPr/>
                </a:tc>
                <a:tc>
                  <a:txBody>
                    <a:bodyPr/>
                    <a:lstStyle/>
                    <a:p>
                      <a:pPr algn="r"/>
                      <a:r>
                        <a:rPr lang="fr-BE" sz="1600" dirty="0" smtClean="0"/>
                        <a:t>0.83</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-1.17</a:t>
                      </a:r>
                      <a:endParaRPr lang="fr-BE" sz="1600" dirty="0"/>
                    </a:p>
                  </a:txBody>
                  <a:tcPr/>
                </a:tc>
              </a:tr>
              <a:tr h="370840">
                <a:tc>
                  <a:txBody>
                    <a:bodyPr/>
                    <a:lstStyle/>
                    <a:p>
                      <a:r>
                        <a:rPr lang="fr-BE" dirty="0" smtClean="0"/>
                        <a:t>I6</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-1.67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err="1" smtClean="0"/>
                        <a:t>Moy</a:t>
                      </a:r>
                      <a:endParaRPr lang="fr-BE"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r>
              <a:tr h="370840">
                <a:tc>
                  <a:txBody>
                    <a:bodyPr/>
                    <a:lstStyle/>
                    <a:p>
                      <a:r>
                        <a:rPr lang="fr-BE" dirty="0" smtClean="0"/>
                        <a:t>E-T</a:t>
                      </a:r>
                      <a:endParaRPr lang="fr-BE" dirty="0"/>
                    </a:p>
                  </a:txBody>
                  <a:tcPr/>
                </a:tc>
                <a:tc>
                  <a:txBody>
                    <a:bodyPr/>
                    <a:lstStyle/>
                    <a:p>
                      <a:pPr algn="r"/>
                      <a:r>
                        <a:rPr lang="fr-BE" sz="1600" dirty="0" smtClean="0"/>
                        <a:t>0.75</a:t>
                      </a:r>
                      <a:endParaRPr lang="fr-BE" sz="1600" dirty="0"/>
                    </a:p>
                  </a:txBody>
                  <a:tcPr/>
                </a:tc>
                <a:tc>
                  <a:txBody>
                    <a:bodyPr/>
                    <a:lstStyle/>
                    <a:p>
                      <a:pPr algn="r"/>
                      <a:r>
                        <a:rPr lang="fr-BE" sz="1600" dirty="0" smtClean="0"/>
                        <a:t>1.37</a:t>
                      </a:r>
                      <a:endParaRPr lang="fr-BE" sz="1600" dirty="0"/>
                    </a:p>
                  </a:txBody>
                  <a:tcPr/>
                </a:tc>
                <a:tc>
                  <a:txBody>
                    <a:bodyPr/>
                    <a:lstStyle/>
                    <a:p>
                      <a:pPr algn="r"/>
                      <a:r>
                        <a:rPr lang="fr-BE" sz="1600" dirty="0" smtClean="0"/>
                        <a:t>0.82</a:t>
                      </a:r>
                      <a:endParaRPr lang="fr-BE" sz="1600" dirty="0"/>
                    </a:p>
                  </a:txBody>
                  <a:tcPr/>
                </a:tc>
                <a:tc>
                  <a:txBody>
                    <a:bodyPr/>
                    <a:lstStyle/>
                    <a:p>
                      <a:pPr algn="r"/>
                      <a:r>
                        <a:rPr lang="fr-BE" sz="1600" dirty="0" smtClean="0"/>
                        <a:t>0.98</a:t>
                      </a:r>
                      <a:endParaRPr lang="fr-BE" sz="1600" dirty="0"/>
                    </a:p>
                  </a:txBody>
                  <a:tcPr/>
                </a:tc>
              </a:tr>
            </a:tbl>
          </a:graphicData>
        </a:graphic>
      </p:graphicFrame>
      <p:sp>
        <p:nvSpPr>
          <p:cNvPr id="9" name="Ellipse 8"/>
          <p:cNvSpPr/>
          <p:nvPr/>
        </p:nvSpPr>
        <p:spPr>
          <a:xfrm>
            <a:off x="2051720" y="2924944"/>
            <a:ext cx="360040"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p:cNvSpPr/>
          <p:nvPr/>
        </p:nvSpPr>
        <p:spPr>
          <a:xfrm>
            <a:off x="1835696" y="5157192"/>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Ellipse 10"/>
          <p:cNvSpPr/>
          <p:nvPr/>
        </p:nvSpPr>
        <p:spPr>
          <a:xfrm>
            <a:off x="5796136" y="2852936"/>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206587784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008112"/>
          </a:xfrm>
        </p:spPr>
        <p:txBody>
          <a:bodyPr>
            <a:normAutofit fontScale="90000"/>
          </a:bodyPr>
          <a:lstStyle/>
          <a:p>
            <a:r>
              <a:rPr lang="fr-BE" dirty="0" smtClean="0"/>
              <a:t>Données </a:t>
            </a:r>
            <a:r>
              <a:rPr lang="fr-BE" dirty="0"/>
              <a:t>centrées </a:t>
            </a:r>
            <a:r>
              <a:rPr lang="fr-BE" dirty="0" smtClean="0"/>
              <a:t>et données standardisées</a:t>
            </a:r>
            <a:endParaRPr lang="fr-BE" dirty="0"/>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64</a:t>
            </a:fld>
            <a:endParaRPr lang="fr-BE"/>
          </a:p>
        </p:txBody>
      </p:sp>
      <p:graphicFrame>
        <p:nvGraphicFramePr>
          <p:cNvPr id="8" name="Espace réservé du contenu 6"/>
          <p:cNvGraphicFramePr>
            <a:graphicFrameLocks/>
          </p:cNvGraphicFramePr>
          <p:nvPr>
            <p:extLst>
              <p:ext uri="{D42A27DB-BD31-4B8C-83A1-F6EECF244321}">
                <p14:modId xmlns:p14="http://schemas.microsoft.com/office/powerpoint/2010/main" val="3255832957"/>
              </p:ext>
            </p:extLst>
          </p:nvPr>
        </p:nvGraphicFramePr>
        <p:xfrm>
          <a:off x="1043608" y="2132856"/>
          <a:ext cx="3419475" cy="3708400"/>
        </p:xfrm>
        <a:graphic>
          <a:graphicData uri="http://schemas.openxmlformats.org/drawingml/2006/table">
            <a:tbl>
              <a:tblPr firstRow="1" bandRow="1">
                <a:tableStyleId>{5C22544A-7EE6-4342-B048-85BDC9FD1C3A}</a:tableStyleId>
              </a:tblPr>
              <a:tblGrid>
                <a:gridCol w="683895"/>
                <a:gridCol w="683895"/>
                <a:gridCol w="683895"/>
                <a:gridCol w="683895"/>
                <a:gridCol w="683895"/>
              </a:tblGrid>
              <a:tr h="370840">
                <a:tc gridSpan="5">
                  <a:txBody>
                    <a:bodyPr/>
                    <a:lstStyle/>
                    <a:p>
                      <a:r>
                        <a:rPr lang="fr-BE" dirty="0" smtClean="0"/>
                        <a:t>Données centrées</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err="1" smtClean="0"/>
                        <a:t>Ind</a:t>
                      </a:r>
                      <a:r>
                        <a:rPr lang="fr-BE" dirty="0" smtClean="0"/>
                        <a:t>.</a:t>
                      </a:r>
                      <a:endParaRPr lang="fr-BE" dirty="0"/>
                    </a:p>
                  </a:txBody>
                  <a:tcPr/>
                </a:tc>
                <a:tc>
                  <a:txBody>
                    <a:bodyPr/>
                    <a:lstStyle/>
                    <a:p>
                      <a:r>
                        <a:rPr lang="fr-BE" dirty="0" smtClean="0"/>
                        <a:t>V1</a:t>
                      </a:r>
                      <a:endParaRPr lang="fr-BE" dirty="0"/>
                    </a:p>
                  </a:txBody>
                  <a:tcPr/>
                </a:tc>
                <a:tc>
                  <a:txBody>
                    <a:bodyPr/>
                    <a:lstStyle/>
                    <a:p>
                      <a:r>
                        <a:rPr lang="fr-BE" dirty="0" smtClean="0"/>
                        <a:t>V2</a:t>
                      </a:r>
                      <a:endParaRPr lang="fr-BE" dirty="0"/>
                    </a:p>
                  </a:txBody>
                  <a:tcPr/>
                </a:tc>
                <a:tc>
                  <a:txBody>
                    <a:bodyPr/>
                    <a:lstStyle/>
                    <a:p>
                      <a:r>
                        <a:rPr lang="fr-BE" dirty="0" smtClean="0"/>
                        <a:t>V3</a:t>
                      </a:r>
                      <a:endParaRPr lang="fr-BE" dirty="0"/>
                    </a:p>
                  </a:txBody>
                  <a:tcPr/>
                </a:tc>
                <a:tc>
                  <a:txBody>
                    <a:bodyPr/>
                    <a:lstStyle/>
                    <a:p>
                      <a:r>
                        <a:rPr lang="fr-BE" dirty="0" smtClean="0"/>
                        <a:t>V4</a:t>
                      </a:r>
                      <a:endParaRPr lang="fr-BE" dirty="0"/>
                    </a:p>
                  </a:txBody>
                  <a:tcPr/>
                </a:tc>
              </a:tr>
              <a:tr h="370840">
                <a:tc>
                  <a:txBody>
                    <a:bodyPr/>
                    <a:lstStyle/>
                    <a:p>
                      <a:r>
                        <a:rPr lang="fr-BE" dirty="0" smtClean="0"/>
                        <a:t>I1</a:t>
                      </a:r>
                      <a:endParaRPr lang="fr-BE" dirty="0"/>
                    </a:p>
                  </a:txBody>
                  <a:tcPr/>
                </a:tc>
                <a:tc>
                  <a:txBody>
                    <a:bodyPr/>
                    <a:lstStyle/>
                    <a:p>
                      <a:pPr algn="r"/>
                      <a:r>
                        <a:rPr lang="fr-BE" sz="1600" dirty="0" smtClean="0"/>
                        <a:t>-1.17</a:t>
                      </a:r>
                      <a:endParaRPr lang="fr-BE" sz="1600" dirty="0"/>
                    </a:p>
                  </a:txBody>
                  <a:tcPr/>
                </a:tc>
                <a:tc>
                  <a:txBody>
                    <a:bodyPr/>
                    <a:lstStyle/>
                    <a:p>
                      <a:pPr algn="r"/>
                      <a:r>
                        <a:rPr lang="fr-BE" sz="1600" dirty="0" smtClean="0"/>
                        <a:t>-1.67</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smtClean="0"/>
                        <a:t>I2</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-0.17</a:t>
                      </a:r>
                      <a:endParaRPr lang="fr-BE" sz="1600" dirty="0"/>
                    </a:p>
                  </a:txBody>
                  <a:tcPr/>
                </a:tc>
              </a:tr>
              <a:tr h="370840">
                <a:tc>
                  <a:txBody>
                    <a:bodyPr/>
                    <a:lstStyle/>
                    <a:p>
                      <a:r>
                        <a:rPr lang="fr-BE" dirty="0" smtClean="0"/>
                        <a:t>I3</a:t>
                      </a:r>
                      <a:endParaRPr lang="fr-BE" dirty="0"/>
                    </a:p>
                  </a:txBody>
                  <a:tcPr/>
                </a:tc>
                <a:tc>
                  <a:txBody>
                    <a:bodyPr/>
                    <a:lstStyle/>
                    <a:p>
                      <a:pPr algn="r"/>
                      <a:r>
                        <a:rPr lang="fr-BE" sz="1600" dirty="0" smtClean="0"/>
                        <a:t>0.83</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-1.17</a:t>
                      </a:r>
                      <a:endParaRPr lang="fr-BE" sz="1600" dirty="0"/>
                    </a:p>
                  </a:txBody>
                  <a:tcPr/>
                </a:tc>
              </a:tr>
              <a:tr h="370840">
                <a:tc>
                  <a:txBody>
                    <a:bodyPr/>
                    <a:lstStyle/>
                    <a:p>
                      <a:r>
                        <a:rPr lang="fr-BE" dirty="0" smtClean="0"/>
                        <a:t>I4</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smtClean="0"/>
                        <a:t>I5</a:t>
                      </a:r>
                      <a:endParaRPr lang="fr-BE" dirty="0"/>
                    </a:p>
                  </a:txBody>
                  <a:tcPr/>
                </a:tc>
                <a:tc>
                  <a:txBody>
                    <a:bodyPr/>
                    <a:lstStyle/>
                    <a:p>
                      <a:pPr algn="r"/>
                      <a:r>
                        <a:rPr lang="fr-BE" sz="1600" dirty="0" smtClean="0"/>
                        <a:t>0.83</a:t>
                      </a:r>
                      <a:endParaRPr lang="fr-BE" sz="1600" dirty="0"/>
                    </a:p>
                  </a:txBody>
                  <a:tcPr/>
                </a:tc>
                <a:tc>
                  <a:txBody>
                    <a:bodyPr/>
                    <a:lstStyle/>
                    <a:p>
                      <a:pPr algn="r"/>
                      <a:r>
                        <a:rPr lang="fr-BE" sz="1600" dirty="0" smtClean="0"/>
                        <a:t>1.33</a:t>
                      </a:r>
                      <a:endParaRPr lang="fr-BE" sz="1600" dirty="0"/>
                    </a:p>
                  </a:txBody>
                  <a:tcPr/>
                </a:tc>
                <a:tc>
                  <a:txBody>
                    <a:bodyPr/>
                    <a:lstStyle/>
                    <a:p>
                      <a:pPr algn="r"/>
                      <a:r>
                        <a:rPr lang="fr-BE" sz="1600" dirty="0" smtClean="0"/>
                        <a:t>0.67</a:t>
                      </a:r>
                      <a:endParaRPr lang="fr-BE" sz="1600" dirty="0"/>
                    </a:p>
                  </a:txBody>
                  <a:tcPr/>
                </a:tc>
                <a:tc>
                  <a:txBody>
                    <a:bodyPr/>
                    <a:lstStyle/>
                    <a:p>
                      <a:pPr algn="r"/>
                      <a:r>
                        <a:rPr lang="fr-BE" sz="1600" dirty="0" smtClean="0"/>
                        <a:t>-1.17</a:t>
                      </a:r>
                      <a:endParaRPr lang="fr-BE" sz="1600" dirty="0"/>
                    </a:p>
                  </a:txBody>
                  <a:tcPr/>
                </a:tc>
              </a:tr>
              <a:tr h="370840">
                <a:tc>
                  <a:txBody>
                    <a:bodyPr/>
                    <a:lstStyle/>
                    <a:p>
                      <a:r>
                        <a:rPr lang="fr-BE" dirty="0" smtClean="0"/>
                        <a:t>I6</a:t>
                      </a:r>
                      <a:endParaRPr lang="fr-BE" dirty="0"/>
                    </a:p>
                  </a:txBody>
                  <a:tcPr/>
                </a:tc>
                <a:tc>
                  <a:txBody>
                    <a:bodyPr/>
                    <a:lstStyle/>
                    <a:p>
                      <a:pPr algn="r"/>
                      <a:r>
                        <a:rPr lang="fr-BE" sz="1600" dirty="0" smtClean="0"/>
                        <a:t>-0.17</a:t>
                      </a:r>
                      <a:endParaRPr lang="fr-BE" sz="1600" dirty="0"/>
                    </a:p>
                  </a:txBody>
                  <a:tcPr/>
                </a:tc>
                <a:tc>
                  <a:txBody>
                    <a:bodyPr/>
                    <a:lstStyle/>
                    <a:p>
                      <a:pPr algn="r"/>
                      <a:r>
                        <a:rPr lang="fr-BE" sz="1600" dirty="0" smtClean="0"/>
                        <a:t>-1.67</a:t>
                      </a:r>
                      <a:endParaRPr lang="fr-BE" sz="1600" dirty="0"/>
                    </a:p>
                  </a:txBody>
                  <a:tcPr/>
                </a:tc>
                <a:tc>
                  <a:txBody>
                    <a:bodyPr/>
                    <a:lstStyle/>
                    <a:p>
                      <a:pPr algn="r"/>
                      <a:r>
                        <a:rPr lang="fr-BE" sz="1600" dirty="0" smtClean="0"/>
                        <a:t>-0.33</a:t>
                      </a:r>
                      <a:endParaRPr lang="fr-BE" sz="1600" dirty="0"/>
                    </a:p>
                  </a:txBody>
                  <a:tcPr/>
                </a:tc>
                <a:tc>
                  <a:txBody>
                    <a:bodyPr/>
                    <a:lstStyle/>
                    <a:p>
                      <a:pPr algn="r"/>
                      <a:r>
                        <a:rPr lang="fr-BE" sz="1600" dirty="0" smtClean="0"/>
                        <a:t>0.83</a:t>
                      </a:r>
                      <a:endParaRPr lang="fr-BE" sz="1600" dirty="0"/>
                    </a:p>
                  </a:txBody>
                  <a:tcPr/>
                </a:tc>
              </a:tr>
              <a:tr h="370840">
                <a:tc>
                  <a:txBody>
                    <a:bodyPr/>
                    <a:lstStyle/>
                    <a:p>
                      <a:r>
                        <a:rPr lang="fr-BE" dirty="0" err="1" smtClean="0"/>
                        <a:t>Moy</a:t>
                      </a:r>
                      <a:endParaRPr lang="fr-BE"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r>
              <a:tr h="370840">
                <a:tc>
                  <a:txBody>
                    <a:bodyPr/>
                    <a:lstStyle/>
                    <a:p>
                      <a:r>
                        <a:rPr lang="fr-BE" dirty="0" smtClean="0"/>
                        <a:t>E-T</a:t>
                      </a:r>
                      <a:endParaRPr lang="fr-BE" dirty="0"/>
                    </a:p>
                  </a:txBody>
                  <a:tcPr/>
                </a:tc>
                <a:tc>
                  <a:txBody>
                    <a:bodyPr/>
                    <a:lstStyle/>
                    <a:p>
                      <a:pPr algn="r"/>
                      <a:r>
                        <a:rPr lang="fr-BE" sz="1600" dirty="0" smtClean="0"/>
                        <a:t>0.75</a:t>
                      </a:r>
                      <a:endParaRPr lang="fr-BE" sz="1600" dirty="0"/>
                    </a:p>
                  </a:txBody>
                  <a:tcPr/>
                </a:tc>
                <a:tc>
                  <a:txBody>
                    <a:bodyPr/>
                    <a:lstStyle/>
                    <a:p>
                      <a:pPr algn="r"/>
                      <a:r>
                        <a:rPr lang="fr-BE" sz="1600" dirty="0" smtClean="0"/>
                        <a:t>1.37</a:t>
                      </a:r>
                      <a:endParaRPr lang="fr-BE" sz="1600" dirty="0"/>
                    </a:p>
                  </a:txBody>
                  <a:tcPr/>
                </a:tc>
                <a:tc>
                  <a:txBody>
                    <a:bodyPr/>
                    <a:lstStyle/>
                    <a:p>
                      <a:pPr algn="r"/>
                      <a:r>
                        <a:rPr lang="fr-BE" sz="1600" dirty="0" smtClean="0"/>
                        <a:t>0.82</a:t>
                      </a:r>
                      <a:endParaRPr lang="fr-BE" sz="1600" dirty="0"/>
                    </a:p>
                  </a:txBody>
                  <a:tcPr/>
                </a:tc>
                <a:tc>
                  <a:txBody>
                    <a:bodyPr/>
                    <a:lstStyle/>
                    <a:p>
                      <a:pPr algn="r"/>
                      <a:r>
                        <a:rPr lang="fr-BE" sz="1600" dirty="0" smtClean="0"/>
                        <a:t>0.98</a:t>
                      </a:r>
                      <a:endParaRPr lang="fr-BE" sz="1600" dirty="0"/>
                    </a:p>
                  </a:txBody>
                  <a:tcPr/>
                </a:tc>
              </a:tr>
            </a:tbl>
          </a:graphicData>
        </a:graphic>
      </p:graphicFrame>
      <p:sp>
        <p:nvSpPr>
          <p:cNvPr id="11" name="Ellipse 10"/>
          <p:cNvSpPr/>
          <p:nvPr/>
        </p:nvSpPr>
        <p:spPr>
          <a:xfrm>
            <a:off x="1835696" y="2852936"/>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2" name="Ellipse 11"/>
          <p:cNvSpPr/>
          <p:nvPr/>
        </p:nvSpPr>
        <p:spPr>
          <a:xfrm>
            <a:off x="1835696" y="5445224"/>
            <a:ext cx="504056"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graphicFrame>
        <p:nvGraphicFramePr>
          <p:cNvPr id="13" name="Espace réservé du contenu 6"/>
          <p:cNvGraphicFramePr>
            <a:graphicFrameLocks/>
          </p:cNvGraphicFramePr>
          <p:nvPr>
            <p:extLst>
              <p:ext uri="{D42A27DB-BD31-4B8C-83A1-F6EECF244321}">
                <p14:modId xmlns:p14="http://schemas.microsoft.com/office/powerpoint/2010/main" val="3144109618"/>
              </p:ext>
            </p:extLst>
          </p:nvPr>
        </p:nvGraphicFramePr>
        <p:xfrm>
          <a:off x="4824933" y="2168872"/>
          <a:ext cx="3419475" cy="3708400"/>
        </p:xfrm>
        <a:graphic>
          <a:graphicData uri="http://schemas.openxmlformats.org/drawingml/2006/table">
            <a:tbl>
              <a:tblPr firstRow="1" bandRow="1">
                <a:tableStyleId>{5C22544A-7EE6-4342-B048-85BDC9FD1C3A}</a:tableStyleId>
              </a:tblPr>
              <a:tblGrid>
                <a:gridCol w="683895"/>
                <a:gridCol w="683895"/>
                <a:gridCol w="683895"/>
                <a:gridCol w="683895"/>
                <a:gridCol w="683895"/>
              </a:tblGrid>
              <a:tr h="370840">
                <a:tc gridSpan="5">
                  <a:txBody>
                    <a:bodyPr/>
                    <a:lstStyle/>
                    <a:p>
                      <a:r>
                        <a:rPr lang="fr-BE" dirty="0" smtClean="0"/>
                        <a:t>Données standardisées</a:t>
                      </a:r>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c hMerge="1">
                  <a:txBody>
                    <a:bodyPr/>
                    <a:lstStyle/>
                    <a:p>
                      <a:endParaRPr lang="fr-BE" dirty="0"/>
                    </a:p>
                  </a:txBody>
                  <a:tcPr/>
                </a:tc>
              </a:tr>
              <a:tr h="370840">
                <a:tc>
                  <a:txBody>
                    <a:bodyPr/>
                    <a:lstStyle/>
                    <a:p>
                      <a:r>
                        <a:rPr lang="fr-BE" dirty="0" err="1" smtClean="0"/>
                        <a:t>Ind</a:t>
                      </a:r>
                      <a:r>
                        <a:rPr lang="fr-BE" dirty="0" smtClean="0"/>
                        <a:t>.</a:t>
                      </a:r>
                      <a:endParaRPr lang="fr-BE" dirty="0"/>
                    </a:p>
                  </a:txBody>
                  <a:tcPr/>
                </a:tc>
                <a:tc>
                  <a:txBody>
                    <a:bodyPr/>
                    <a:lstStyle/>
                    <a:p>
                      <a:r>
                        <a:rPr lang="fr-BE" dirty="0" smtClean="0"/>
                        <a:t>V1</a:t>
                      </a:r>
                      <a:endParaRPr lang="fr-BE" dirty="0"/>
                    </a:p>
                  </a:txBody>
                  <a:tcPr/>
                </a:tc>
                <a:tc>
                  <a:txBody>
                    <a:bodyPr/>
                    <a:lstStyle/>
                    <a:p>
                      <a:r>
                        <a:rPr lang="fr-BE" dirty="0" smtClean="0"/>
                        <a:t>V2</a:t>
                      </a:r>
                      <a:endParaRPr lang="fr-BE" dirty="0"/>
                    </a:p>
                  </a:txBody>
                  <a:tcPr/>
                </a:tc>
                <a:tc>
                  <a:txBody>
                    <a:bodyPr/>
                    <a:lstStyle/>
                    <a:p>
                      <a:r>
                        <a:rPr lang="fr-BE" dirty="0" smtClean="0"/>
                        <a:t>V3</a:t>
                      </a:r>
                      <a:endParaRPr lang="fr-BE" dirty="0"/>
                    </a:p>
                  </a:txBody>
                  <a:tcPr/>
                </a:tc>
                <a:tc>
                  <a:txBody>
                    <a:bodyPr/>
                    <a:lstStyle/>
                    <a:p>
                      <a:r>
                        <a:rPr lang="fr-BE" dirty="0" smtClean="0"/>
                        <a:t>V4</a:t>
                      </a:r>
                      <a:endParaRPr lang="fr-BE" dirty="0"/>
                    </a:p>
                  </a:txBody>
                  <a:tcPr/>
                </a:tc>
              </a:tr>
              <a:tr h="370840">
                <a:tc>
                  <a:txBody>
                    <a:bodyPr/>
                    <a:lstStyle/>
                    <a:p>
                      <a:r>
                        <a:rPr lang="fr-BE" dirty="0" smtClean="0"/>
                        <a:t>I1</a:t>
                      </a:r>
                      <a:endParaRPr lang="fr-BE" dirty="0"/>
                    </a:p>
                  </a:txBody>
                  <a:tcPr/>
                </a:tc>
                <a:tc>
                  <a:txBody>
                    <a:bodyPr/>
                    <a:lstStyle/>
                    <a:p>
                      <a:pPr algn="r"/>
                      <a:r>
                        <a:rPr lang="fr-BE" sz="1600" dirty="0" smtClean="0"/>
                        <a:t>-1.55</a:t>
                      </a:r>
                      <a:endParaRPr lang="fr-BE" sz="1600" dirty="0"/>
                    </a:p>
                  </a:txBody>
                  <a:tcPr/>
                </a:tc>
                <a:tc>
                  <a:txBody>
                    <a:bodyPr/>
                    <a:lstStyle/>
                    <a:p>
                      <a:pPr algn="r"/>
                      <a:r>
                        <a:rPr lang="fr-BE" sz="1600" dirty="0" smtClean="0"/>
                        <a:t>-1.22</a:t>
                      </a:r>
                      <a:endParaRPr lang="fr-BE" sz="1600" dirty="0"/>
                    </a:p>
                  </a:txBody>
                  <a:tcPr/>
                </a:tc>
                <a:tc>
                  <a:txBody>
                    <a:bodyPr/>
                    <a:lstStyle/>
                    <a:p>
                      <a:pPr algn="r"/>
                      <a:r>
                        <a:rPr lang="fr-BE" sz="1600" dirty="0" smtClean="0"/>
                        <a:t>-1.63</a:t>
                      </a:r>
                      <a:endParaRPr lang="fr-BE" sz="1600" dirty="0"/>
                    </a:p>
                  </a:txBody>
                  <a:tcPr/>
                </a:tc>
                <a:tc>
                  <a:txBody>
                    <a:bodyPr/>
                    <a:lstStyle/>
                    <a:p>
                      <a:pPr algn="r"/>
                      <a:r>
                        <a:rPr lang="fr-BE" sz="1600" dirty="0" smtClean="0"/>
                        <a:t>0.85</a:t>
                      </a:r>
                      <a:endParaRPr lang="fr-BE" sz="1600" dirty="0"/>
                    </a:p>
                  </a:txBody>
                  <a:tcPr/>
                </a:tc>
              </a:tr>
              <a:tr h="370840">
                <a:tc>
                  <a:txBody>
                    <a:bodyPr/>
                    <a:lstStyle/>
                    <a:p>
                      <a:r>
                        <a:rPr lang="fr-BE" dirty="0" smtClean="0"/>
                        <a:t>I2</a:t>
                      </a:r>
                      <a:endParaRPr lang="fr-BE" dirty="0"/>
                    </a:p>
                  </a:txBody>
                  <a:tcPr/>
                </a:tc>
                <a:tc>
                  <a:txBody>
                    <a:bodyPr/>
                    <a:lstStyle/>
                    <a:p>
                      <a:pPr algn="r"/>
                      <a:r>
                        <a:rPr lang="fr-BE" sz="1600" dirty="0" smtClean="0"/>
                        <a:t>-0.22</a:t>
                      </a:r>
                      <a:endParaRPr lang="fr-BE" sz="1600" dirty="0"/>
                    </a:p>
                  </a:txBody>
                  <a:tcPr/>
                </a:tc>
                <a:tc>
                  <a:txBody>
                    <a:bodyPr/>
                    <a:lstStyle/>
                    <a:p>
                      <a:pPr algn="r"/>
                      <a:r>
                        <a:rPr lang="fr-BE" sz="1600" dirty="0" smtClean="0"/>
                        <a:t>0.24</a:t>
                      </a:r>
                      <a:endParaRPr lang="fr-BE" sz="1600" dirty="0"/>
                    </a:p>
                  </a:txBody>
                  <a:tcPr/>
                </a:tc>
                <a:tc>
                  <a:txBody>
                    <a:bodyPr/>
                    <a:lstStyle/>
                    <a:p>
                      <a:pPr algn="r"/>
                      <a:r>
                        <a:rPr lang="fr-BE" sz="1600" dirty="0" smtClean="0"/>
                        <a:t>0.82</a:t>
                      </a:r>
                      <a:endParaRPr lang="fr-BE" sz="1600" dirty="0"/>
                    </a:p>
                  </a:txBody>
                  <a:tcPr/>
                </a:tc>
                <a:tc>
                  <a:txBody>
                    <a:bodyPr/>
                    <a:lstStyle/>
                    <a:p>
                      <a:pPr algn="r"/>
                      <a:r>
                        <a:rPr lang="fr-BE" sz="1600" dirty="0" smtClean="0"/>
                        <a:t>-0.20</a:t>
                      </a:r>
                      <a:endParaRPr lang="fr-BE" sz="1600" dirty="0"/>
                    </a:p>
                  </a:txBody>
                  <a:tcPr/>
                </a:tc>
              </a:tr>
              <a:tr h="370840">
                <a:tc>
                  <a:txBody>
                    <a:bodyPr/>
                    <a:lstStyle/>
                    <a:p>
                      <a:r>
                        <a:rPr lang="fr-BE" dirty="0" smtClean="0"/>
                        <a:t>I3</a:t>
                      </a:r>
                      <a:endParaRPr lang="fr-BE" dirty="0"/>
                    </a:p>
                  </a:txBody>
                  <a:tcPr/>
                </a:tc>
                <a:tc>
                  <a:txBody>
                    <a:bodyPr/>
                    <a:lstStyle/>
                    <a:p>
                      <a:pPr algn="r"/>
                      <a:r>
                        <a:rPr lang="fr-BE" sz="1600" dirty="0" smtClean="0"/>
                        <a:t>1.11</a:t>
                      </a:r>
                      <a:endParaRPr lang="fr-BE" sz="1600" dirty="0"/>
                    </a:p>
                  </a:txBody>
                  <a:tcPr/>
                </a:tc>
                <a:tc>
                  <a:txBody>
                    <a:bodyPr/>
                    <a:lstStyle/>
                    <a:p>
                      <a:pPr algn="r"/>
                      <a:r>
                        <a:rPr lang="fr-BE" sz="1600" dirty="0" smtClean="0"/>
                        <a:t>0.98</a:t>
                      </a:r>
                      <a:endParaRPr lang="fr-BE" sz="1600" dirty="0"/>
                    </a:p>
                  </a:txBody>
                  <a:tcPr/>
                </a:tc>
                <a:tc>
                  <a:txBody>
                    <a:bodyPr/>
                    <a:lstStyle/>
                    <a:p>
                      <a:pPr algn="r"/>
                      <a:r>
                        <a:rPr lang="fr-BE" sz="1600" dirty="0" smtClean="0"/>
                        <a:t>0.82</a:t>
                      </a:r>
                      <a:endParaRPr lang="fr-BE" sz="1600" dirty="0"/>
                    </a:p>
                  </a:txBody>
                  <a:tcPr/>
                </a:tc>
                <a:tc>
                  <a:txBody>
                    <a:bodyPr/>
                    <a:lstStyle/>
                    <a:p>
                      <a:pPr algn="r"/>
                      <a:r>
                        <a:rPr lang="fr-BE" sz="1600" dirty="0" smtClean="0"/>
                        <a:t>-1.19</a:t>
                      </a:r>
                      <a:endParaRPr lang="fr-BE" sz="1600" dirty="0"/>
                    </a:p>
                  </a:txBody>
                  <a:tcPr/>
                </a:tc>
              </a:tr>
              <a:tr h="370840">
                <a:tc>
                  <a:txBody>
                    <a:bodyPr/>
                    <a:lstStyle/>
                    <a:p>
                      <a:r>
                        <a:rPr lang="fr-BE" dirty="0" smtClean="0"/>
                        <a:t>I4</a:t>
                      </a:r>
                      <a:endParaRPr lang="fr-BE" dirty="0"/>
                    </a:p>
                  </a:txBody>
                  <a:tcPr/>
                </a:tc>
                <a:tc>
                  <a:txBody>
                    <a:bodyPr/>
                    <a:lstStyle/>
                    <a:p>
                      <a:pPr algn="r"/>
                      <a:r>
                        <a:rPr lang="fr-BE" sz="1600" dirty="0" smtClean="0"/>
                        <a:t>-0.22</a:t>
                      </a:r>
                      <a:endParaRPr lang="fr-BE" sz="1600" dirty="0"/>
                    </a:p>
                  </a:txBody>
                  <a:tcPr/>
                </a:tc>
                <a:tc>
                  <a:txBody>
                    <a:bodyPr/>
                    <a:lstStyle/>
                    <a:p>
                      <a:pPr algn="r"/>
                      <a:r>
                        <a:rPr lang="fr-BE" sz="1600" dirty="0" smtClean="0"/>
                        <a:t>0.24</a:t>
                      </a:r>
                      <a:endParaRPr lang="fr-BE" sz="1600" dirty="0"/>
                    </a:p>
                  </a:txBody>
                  <a:tcPr/>
                </a:tc>
                <a:tc>
                  <a:txBody>
                    <a:bodyPr/>
                    <a:lstStyle/>
                    <a:p>
                      <a:pPr algn="r"/>
                      <a:r>
                        <a:rPr lang="fr-BE" sz="1600" dirty="0" smtClean="0"/>
                        <a:t>-0.41</a:t>
                      </a:r>
                      <a:endParaRPr lang="fr-BE" sz="1600" dirty="0"/>
                    </a:p>
                  </a:txBody>
                  <a:tcPr/>
                </a:tc>
                <a:tc>
                  <a:txBody>
                    <a:bodyPr/>
                    <a:lstStyle/>
                    <a:p>
                      <a:pPr algn="r"/>
                      <a:r>
                        <a:rPr lang="fr-BE" sz="1600" dirty="0" smtClean="0"/>
                        <a:t>0.85</a:t>
                      </a:r>
                      <a:endParaRPr lang="fr-BE" sz="1600" dirty="0"/>
                    </a:p>
                  </a:txBody>
                  <a:tcPr/>
                </a:tc>
              </a:tr>
              <a:tr h="370840">
                <a:tc>
                  <a:txBody>
                    <a:bodyPr/>
                    <a:lstStyle/>
                    <a:p>
                      <a:r>
                        <a:rPr lang="fr-BE" dirty="0" smtClean="0"/>
                        <a:t>I5</a:t>
                      </a:r>
                      <a:endParaRPr lang="fr-BE" dirty="0"/>
                    </a:p>
                  </a:txBody>
                  <a:tcPr/>
                </a:tc>
                <a:tc>
                  <a:txBody>
                    <a:bodyPr/>
                    <a:lstStyle/>
                    <a:p>
                      <a:pPr algn="r"/>
                      <a:r>
                        <a:rPr lang="fr-BE" sz="1600" dirty="0" smtClean="0"/>
                        <a:t>1.11</a:t>
                      </a:r>
                      <a:endParaRPr lang="fr-BE" sz="1600" dirty="0"/>
                    </a:p>
                  </a:txBody>
                  <a:tcPr/>
                </a:tc>
                <a:tc>
                  <a:txBody>
                    <a:bodyPr/>
                    <a:lstStyle/>
                    <a:p>
                      <a:pPr algn="r"/>
                      <a:r>
                        <a:rPr lang="fr-BE" sz="1600" dirty="0" smtClean="0"/>
                        <a:t>0.98</a:t>
                      </a:r>
                      <a:endParaRPr lang="fr-BE" sz="1600" dirty="0"/>
                    </a:p>
                  </a:txBody>
                  <a:tcPr/>
                </a:tc>
                <a:tc>
                  <a:txBody>
                    <a:bodyPr/>
                    <a:lstStyle/>
                    <a:p>
                      <a:pPr algn="r"/>
                      <a:r>
                        <a:rPr lang="fr-BE" sz="1600" dirty="0" smtClean="0"/>
                        <a:t>0.82</a:t>
                      </a:r>
                      <a:endParaRPr lang="fr-BE" sz="1600" dirty="0"/>
                    </a:p>
                  </a:txBody>
                  <a:tcPr/>
                </a:tc>
                <a:tc>
                  <a:txBody>
                    <a:bodyPr/>
                    <a:lstStyle/>
                    <a:p>
                      <a:pPr algn="r"/>
                      <a:r>
                        <a:rPr lang="fr-BE" sz="1600" dirty="0" smtClean="0"/>
                        <a:t>-1.19</a:t>
                      </a:r>
                      <a:endParaRPr lang="fr-BE" sz="1600" dirty="0"/>
                    </a:p>
                  </a:txBody>
                  <a:tcPr/>
                </a:tc>
              </a:tr>
              <a:tr h="370840">
                <a:tc>
                  <a:txBody>
                    <a:bodyPr/>
                    <a:lstStyle/>
                    <a:p>
                      <a:r>
                        <a:rPr lang="fr-BE" dirty="0" smtClean="0"/>
                        <a:t>I6</a:t>
                      </a:r>
                      <a:endParaRPr lang="fr-BE" dirty="0"/>
                    </a:p>
                  </a:txBody>
                  <a:tcPr/>
                </a:tc>
                <a:tc>
                  <a:txBody>
                    <a:bodyPr/>
                    <a:lstStyle/>
                    <a:p>
                      <a:pPr algn="r"/>
                      <a:r>
                        <a:rPr lang="fr-BE" sz="1600" dirty="0" smtClean="0"/>
                        <a:t>-0.22</a:t>
                      </a:r>
                      <a:endParaRPr lang="fr-BE" sz="1600" dirty="0"/>
                    </a:p>
                  </a:txBody>
                  <a:tcPr/>
                </a:tc>
                <a:tc>
                  <a:txBody>
                    <a:bodyPr/>
                    <a:lstStyle/>
                    <a:p>
                      <a:pPr algn="r"/>
                      <a:r>
                        <a:rPr lang="fr-BE" sz="1600" dirty="0" smtClean="0"/>
                        <a:t>-1.22</a:t>
                      </a:r>
                      <a:endParaRPr lang="fr-BE" sz="1600" dirty="0"/>
                    </a:p>
                  </a:txBody>
                  <a:tcPr/>
                </a:tc>
                <a:tc>
                  <a:txBody>
                    <a:bodyPr/>
                    <a:lstStyle/>
                    <a:p>
                      <a:pPr algn="r"/>
                      <a:r>
                        <a:rPr lang="fr-BE" sz="1600" dirty="0" smtClean="0"/>
                        <a:t>-0.41</a:t>
                      </a:r>
                      <a:endParaRPr lang="fr-BE" sz="1600" dirty="0"/>
                    </a:p>
                  </a:txBody>
                  <a:tcPr/>
                </a:tc>
                <a:tc>
                  <a:txBody>
                    <a:bodyPr/>
                    <a:lstStyle/>
                    <a:p>
                      <a:pPr algn="r"/>
                      <a:r>
                        <a:rPr lang="fr-BE" sz="1600" dirty="0" smtClean="0"/>
                        <a:t>0.85</a:t>
                      </a:r>
                      <a:endParaRPr lang="fr-BE" sz="1600" dirty="0"/>
                    </a:p>
                  </a:txBody>
                  <a:tcPr/>
                </a:tc>
              </a:tr>
              <a:tr h="370840">
                <a:tc>
                  <a:txBody>
                    <a:bodyPr/>
                    <a:lstStyle/>
                    <a:p>
                      <a:r>
                        <a:rPr lang="fr-BE" dirty="0" err="1" smtClean="0"/>
                        <a:t>Moy</a:t>
                      </a:r>
                      <a:endParaRPr lang="fr-BE"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c>
                  <a:txBody>
                    <a:bodyPr/>
                    <a:lstStyle/>
                    <a:p>
                      <a:pPr algn="r"/>
                      <a:r>
                        <a:rPr lang="fr-BE" sz="1600" dirty="0" smtClean="0"/>
                        <a:t>0</a:t>
                      </a:r>
                      <a:endParaRPr lang="fr-BE" sz="1600" dirty="0"/>
                    </a:p>
                  </a:txBody>
                  <a:tcPr/>
                </a:tc>
              </a:tr>
              <a:tr h="370840">
                <a:tc>
                  <a:txBody>
                    <a:bodyPr/>
                    <a:lstStyle/>
                    <a:p>
                      <a:r>
                        <a:rPr lang="fr-BE" dirty="0" smtClean="0"/>
                        <a:t>E-T</a:t>
                      </a:r>
                      <a:endParaRPr lang="fr-BE" dirty="0"/>
                    </a:p>
                  </a:txBody>
                  <a:tcPr/>
                </a:tc>
                <a:tc>
                  <a:txBody>
                    <a:bodyPr/>
                    <a:lstStyle/>
                    <a:p>
                      <a:pPr algn="r"/>
                      <a:r>
                        <a:rPr lang="fr-BE" sz="1600" dirty="0" smtClean="0"/>
                        <a:t>1</a:t>
                      </a:r>
                      <a:endParaRPr lang="fr-BE" sz="1600" dirty="0"/>
                    </a:p>
                  </a:txBody>
                  <a:tcPr/>
                </a:tc>
                <a:tc>
                  <a:txBody>
                    <a:bodyPr/>
                    <a:lstStyle/>
                    <a:p>
                      <a:pPr algn="r"/>
                      <a:r>
                        <a:rPr lang="fr-BE" sz="1600" dirty="0" smtClean="0"/>
                        <a:t>1</a:t>
                      </a:r>
                      <a:endParaRPr lang="fr-BE" sz="1600" dirty="0"/>
                    </a:p>
                  </a:txBody>
                  <a:tcPr/>
                </a:tc>
                <a:tc>
                  <a:txBody>
                    <a:bodyPr/>
                    <a:lstStyle/>
                    <a:p>
                      <a:pPr algn="r"/>
                      <a:r>
                        <a:rPr lang="fr-BE" sz="1600" dirty="0" smtClean="0"/>
                        <a:t>1</a:t>
                      </a:r>
                      <a:endParaRPr lang="fr-BE" sz="1600" dirty="0"/>
                    </a:p>
                  </a:txBody>
                  <a:tcPr/>
                </a:tc>
                <a:tc>
                  <a:txBody>
                    <a:bodyPr/>
                    <a:lstStyle/>
                    <a:p>
                      <a:pPr algn="r"/>
                      <a:r>
                        <a:rPr lang="fr-BE" sz="1600" dirty="0" smtClean="0"/>
                        <a:t>1</a:t>
                      </a:r>
                      <a:endParaRPr lang="fr-BE" sz="1600" dirty="0"/>
                    </a:p>
                  </a:txBody>
                  <a:tcPr/>
                </a:tc>
              </a:tr>
            </a:tbl>
          </a:graphicData>
        </a:graphic>
      </p:graphicFrame>
      <p:sp>
        <p:nvSpPr>
          <p:cNvPr id="6" name="Ellipse 5"/>
          <p:cNvSpPr/>
          <p:nvPr/>
        </p:nvSpPr>
        <p:spPr>
          <a:xfrm>
            <a:off x="5580112" y="2852936"/>
            <a:ext cx="576064"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99372598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V1=vert, </a:t>
            </a:r>
            <a:r>
              <a:rPr lang="fr-BE" dirty="0" smtClean="0">
                <a:solidFill>
                  <a:srgbClr val="FF0000"/>
                </a:solidFill>
              </a:rPr>
              <a:t>V2=rouge, </a:t>
            </a:r>
            <a:r>
              <a:rPr lang="fr-BE" dirty="0" smtClean="0">
                <a:solidFill>
                  <a:srgbClr val="00B0F0"/>
                </a:solidFill>
              </a:rPr>
              <a:t>V3=bleu,</a:t>
            </a:r>
            <a:r>
              <a:rPr lang="fr-BE" dirty="0" smtClean="0">
                <a:solidFill>
                  <a:srgbClr val="FF0000"/>
                </a:solidFill>
              </a:rPr>
              <a:t> </a:t>
            </a:r>
            <a:r>
              <a:rPr lang="fr-BE" dirty="0" smtClean="0">
                <a:solidFill>
                  <a:schemeClr val="accent6"/>
                </a:solidFill>
              </a:rPr>
              <a:t>V4=orange</a:t>
            </a:r>
            <a:endParaRPr lang="fr-BE" dirty="0">
              <a:solidFill>
                <a:schemeClr val="accent6"/>
              </a:solidFill>
            </a:endParaRPr>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2221433164"/>
              </p:ext>
            </p:extLst>
          </p:nvPr>
        </p:nvGraphicFramePr>
        <p:xfrm>
          <a:off x="1115616" y="2492896"/>
          <a:ext cx="7056780" cy="3168355"/>
        </p:xfrm>
        <a:graphic>
          <a:graphicData uri="http://schemas.openxmlformats.org/drawingml/2006/table">
            <a:tbl>
              <a:tblPr firstRow="1" firstCol="1" bandRow="1">
                <a:tableStyleId>{5C22544A-7EE6-4342-B048-85BDC9FD1C3A}</a:tableStyleId>
              </a:tblPr>
              <a:tblGrid>
                <a:gridCol w="783576"/>
                <a:gridCol w="783576"/>
                <a:gridCol w="783576"/>
                <a:gridCol w="784342"/>
                <a:gridCol w="784342"/>
                <a:gridCol w="784342"/>
                <a:gridCol w="784342"/>
                <a:gridCol w="784342"/>
                <a:gridCol w="784342"/>
              </a:tblGrid>
              <a:tr h="351819">
                <a:tc gridSpan="9">
                  <a:txBody>
                    <a:bodyPr/>
                    <a:lstStyle/>
                    <a:p>
                      <a:pPr algn="ctr">
                        <a:lnSpc>
                          <a:spcPct val="115000"/>
                        </a:lnSpc>
                        <a:spcAft>
                          <a:spcPts val="0"/>
                        </a:spcAft>
                      </a:pPr>
                      <a:r>
                        <a:rPr lang="fr-BE" sz="1100" dirty="0">
                          <a:effectLst/>
                        </a:rPr>
                        <a:t>Valeurs d’échelle</a:t>
                      </a:r>
                      <a:endParaRPr lang="fr-BE" sz="1100" dirty="0">
                        <a:effectLst/>
                        <a:latin typeface="Calibri"/>
                        <a:ea typeface="Calibri"/>
                        <a:cs typeface="Times New Roman"/>
                      </a:endParaRPr>
                    </a:p>
                  </a:txBody>
                  <a:tcPr marL="68580" marR="6858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352067">
                <a:tc>
                  <a:txBody>
                    <a:bodyPr/>
                    <a:lstStyle/>
                    <a:p>
                      <a:pPr>
                        <a:lnSpc>
                          <a:spcPct val="115000"/>
                        </a:lnSpc>
                        <a:spcAft>
                          <a:spcPts val="0"/>
                        </a:spcAft>
                      </a:pPr>
                      <a:r>
                        <a:rPr lang="fr-BE" sz="1100">
                          <a:effectLst/>
                        </a:rPr>
                        <a:t> </a:t>
                      </a:r>
                      <a:endParaRPr lang="fr-BE" sz="1100">
                        <a:effectLst/>
                        <a:latin typeface="Calibri"/>
                        <a:ea typeface="Calibri"/>
                        <a:cs typeface="Times New Roman"/>
                      </a:endParaRPr>
                    </a:p>
                  </a:txBody>
                  <a:tcPr marL="68580" marR="68580" marT="0" marB="0"/>
                </a:tc>
                <a:tc>
                  <a:txBody>
                    <a:bodyPr/>
                    <a:lstStyle/>
                    <a:p>
                      <a:pPr>
                        <a:lnSpc>
                          <a:spcPct val="115000"/>
                        </a:lnSpc>
                        <a:spcAft>
                          <a:spcPts val="0"/>
                        </a:spcAft>
                      </a:pPr>
                      <a:r>
                        <a:rPr lang="fr-BE" sz="1100">
                          <a:effectLst/>
                        </a:rPr>
                        <a:t> </a:t>
                      </a:r>
                      <a:endParaRPr lang="fr-BE" sz="1100">
                        <a:effectLst/>
                        <a:latin typeface="Calibri"/>
                        <a:ea typeface="Calibri"/>
                        <a:cs typeface="Times New Roman"/>
                      </a:endParaRPr>
                    </a:p>
                  </a:txBody>
                  <a:tcPr marL="68580" marR="68580" marT="0" marB="0"/>
                </a:tc>
                <a:tc gridSpan="3">
                  <a:txBody>
                    <a:bodyPr/>
                    <a:lstStyle/>
                    <a:p>
                      <a:pPr>
                        <a:lnSpc>
                          <a:spcPct val="115000"/>
                        </a:lnSpc>
                        <a:spcAft>
                          <a:spcPts val="0"/>
                        </a:spcAft>
                      </a:pPr>
                      <a:r>
                        <a:rPr lang="fr-BE" sz="1100">
                          <a:effectLst/>
                        </a:rPr>
                        <a:t>Tout à fait d’accord</a:t>
                      </a:r>
                      <a:endParaRPr lang="fr-BE" sz="1100">
                        <a:effectLst/>
                        <a:latin typeface="Calibri"/>
                        <a:ea typeface="Calibri"/>
                        <a:cs typeface="Times New Roman"/>
                      </a:endParaRPr>
                    </a:p>
                  </a:txBody>
                  <a:tcPr marL="68580" marR="68580" marT="0" marB="0"/>
                </a:tc>
                <a:tc hMerge="1">
                  <a:txBody>
                    <a:bodyPr/>
                    <a:lstStyle/>
                    <a:p>
                      <a:endParaRPr lang="fr-BE"/>
                    </a:p>
                  </a:txBody>
                  <a:tcPr/>
                </a:tc>
                <a:tc hMerge="1">
                  <a:txBody>
                    <a:bodyPr/>
                    <a:lstStyle/>
                    <a:p>
                      <a:endParaRPr lang="fr-BE"/>
                    </a:p>
                  </a:txBody>
                  <a:tcPr/>
                </a:tc>
                <a:tc>
                  <a:txBody>
                    <a:bodyPr/>
                    <a:lstStyle/>
                    <a:p>
                      <a:pPr>
                        <a:lnSpc>
                          <a:spcPct val="115000"/>
                        </a:lnSpc>
                        <a:spcAft>
                          <a:spcPts val="0"/>
                        </a:spcAft>
                      </a:pPr>
                      <a:r>
                        <a:rPr lang="fr-BE" sz="1100">
                          <a:effectLst/>
                        </a:rPr>
                        <a:t> </a:t>
                      </a:r>
                      <a:endParaRPr lang="fr-BE" sz="1100">
                        <a:effectLst/>
                        <a:latin typeface="Calibri"/>
                        <a:ea typeface="Calibri"/>
                        <a:cs typeface="Times New Roman"/>
                      </a:endParaRPr>
                    </a:p>
                  </a:txBody>
                  <a:tcPr marL="68580" marR="68580" marT="0" marB="0"/>
                </a:tc>
                <a:tc gridSpan="3">
                  <a:txBody>
                    <a:bodyPr/>
                    <a:lstStyle/>
                    <a:p>
                      <a:pPr algn="r">
                        <a:lnSpc>
                          <a:spcPct val="115000"/>
                        </a:lnSpc>
                        <a:spcAft>
                          <a:spcPts val="0"/>
                        </a:spcAft>
                      </a:pPr>
                      <a:r>
                        <a:rPr lang="fr-BE" sz="1100">
                          <a:effectLst/>
                        </a:rPr>
                        <a:t>Pas du tout d’accord</a:t>
                      </a:r>
                      <a:endParaRPr lang="fr-BE" sz="1100">
                        <a:effectLst/>
                        <a:latin typeface="Calibri"/>
                        <a:ea typeface="Calibri"/>
                        <a:cs typeface="Times New Roman"/>
                      </a:endParaRPr>
                    </a:p>
                  </a:txBody>
                  <a:tcPr marL="68580" marR="68580" marT="0" marB="0"/>
                </a:tc>
                <a:tc hMerge="1">
                  <a:txBody>
                    <a:bodyPr/>
                    <a:lstStyle/>
                    <a:p>
                      <a:endParaRPr lang="fr-BE"/>
                    </a:p>
                  </a:txBody>
                  <a:tcPr/>
                </a:tc>
                <a:tc hMerge="1">
                  <a:txBody>
                    <a:bodyPr/>
                    <a:lstStyle/>
                    <a:p>
                      <a:endParaRPr lang="fr-BE"/>
                    </a:p>
                  </a:txBody>
                  <a:tcPr/>
                </a:tc>
              </a:tr>
              <a:tr h="352067">
                <a:tc rowSpan="7">
                  <a:txBody>
                    <a:bodyPr/>
                    <a:lstStyle/>
                    <a:p>
                      <a:pPr marL="71755" marR="71755" algn="ctr">
                        <a:lnSpc>
                          <a:spcPct val="115000"/>
                        </a:lnSpc>
                        <a:spcAft>
                          <a:spcPts val="0"/>
                        </a:spcAft>
                      </a:pPr>
                      <a:r>
                        <a:rPr lang="fr-BE" sz="1100">
                          <a:effectLst/>
                        </a:rPr>
                        <a:t>INDIVIDUS</a:t>
                      </a:r>
                      <a:endParaRPr lang="fr-BE" sz="1100">
                        <a:effectLst/>
                        <a:latin typeface="Calibri"/>
                        <a:ea typeface="Calibri"/>
                        <a:cs typeface="Times New Roman"/>
                      </a:endParaRPr>
                    </a:p>
                  </a:txBody>
                  <a:tcPr marL="68580" marR="68580" marT="0" marB="0" vert="vert"/>
                </a:tc>
                <a:tc>
                  <a:txBody>
                    <a:bodyPr/>
                    <a:lstStyle/>
                    <a:p>
                      <a:pPr>
                        <a:lnSpc>
                          <a:spcPct val="115000"/>
                        </a:lnSpc>
                        <a:spcAft>
                          <a:spcPts val="0"/>
                        </a:spcAft>
                      </a:pPr>
                      <a:r>
                        <a:rPr lang="fr-BE" sz="1100">
                          <a:effectLst/>
                        </a:rPr>
                        <a:t> </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1</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2</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3</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4</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5</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6</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7</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I1</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I2</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I3</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I4</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dirty="0">
                          <a:effectLst/>
                        </a:rPr>
                        <a:t>.</a:t>
                      </a:r>
                      <a:endParaRPr lang="fr-BE" sz="1100" dirty="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I5</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r>
              <a:tr h="352067">
                <a:tc vMerge="1">
                  <a:txBody>
                    <a:bodyPr/>
                    <a:lstStyle/>
                    <a:p>
                      <a:endParaRPr lang="fr-BE"/>
                    </a:p>
                  </a:txBody>
                  <a:tcPr/>
                </a:tc>
                <a:tc>
                  <a:txBody>
                    <a:bodyPr/>
                    <a:lstStyle/>
                    <a:p>
                      <a:pPr>
                        <a:lnSpc>
                          <a:spcPct val="115000"/>
                        </a:lnSpc>
                        <a:spcAft>
                          <a:spcPts val="0"/>
                        </a:spcAft>
                      </a:pPr>
                      <a:r>
                        <a:rPr lang="fr-BE" sz="1100">
                          <a:effectLst/>
                        </a:rPr>
                        <a:t>I6</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a:effectLst/>
                        </a:rPr>
                        <a:t>.</a:t>
                      </a:r>
                      <a:endParaRPr lang="fr-BE" sz="1100">
                        <a:effectLst/>
                        <a:latin typeface="Calibri"/>
                        <a:ea typeface="Calibri"/>
                        <a:cs typeface="Times New Roman"/>
                      </a:endParaRPr>
                    </a:p>
                  </a:txBody>
                  <a:tcPr marL="68580" marR="68580" marT="0" marB="0"/>
                </a:tc>
                <a:tc>
                  <a:txBody>
                    <a:bodyPr/>
                    <a:lstStyle/>
                    <a:p>
                      <a:pPr algn="ctr">
                        <a:lnSpc>
                          <a:spcPct val="115000"/>
                        </a:lnSpc>
                        <a:spcAft>
                          <a:spcPts val="0"/>
                        </a:spcAft>
                      </a:pPr>
                      <a:r>
                        <a:rPr lang="fr-BE" sz="1100" dirty="0">
                          <a:effectLst/>
                        </a:rPr>
                        <a:t>.</a:t>
                      </a:r>
                      <a:endParaRPr lang="fr-BE" sz="1100" dirty="0">
                        <a:effectLst/>
                        <a:latin typeface="Calibri"/>
                        <a:ea typeface="Calibri"/>
                        <a:cs typeface="Times New Roman"/>
                      </a:endParaRPr>
                    </a:p>
                  </a:txBody>
                  <a:tcPr marL="68580" marR="68580" marT="0" marB="0"/>
                </a:tc>
              </a:tr>
            </a:tbl>
          </a:graphicData>
        </a:graphic>
      </p:graphicFrame>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65</a:t>
            </a:fld>
            <a:endParaRPr lang="fr-BE"/>
          </a:p>
        </p:txBody>
      </p:sp>
      <p:cxnSp>
        <p:nvCxnSpPr>
          <p:cNvPr id="14" name="Connecteur droit 13"/>
          <p:cNvCxnSpPr/>
          <p:nvPr/>
        </p:nvCxnSpPr>
        <p:spPr>
          <a:xfrm>
            <a:off x="3059832" y="3645024"/>
            <a:ext cx="1584176" cy="720080"/>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a:xfrm flipH="1">
            <a:off x="3851920" y="4365104"/>
            <a:ext cx="792088"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18" name="Connecteur droit 17"/>
          <p:cNvCxnSpPr/>
          <p:nvPr/>
        </p:nvCxnSpPr>
        <p:spPr>
          <a:xfrm>
            <a:off x="3851920" y="4725144"/>
            <a:ext cx="792088"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Connecteur droit 19"/>
          <p:cNvCxnSpPr/>
          <p:nvPr/>
        </p:nvCxnSpPr>
        <p:spPr>
          <a:xfrm flipH="1">
            <a:off x="3851920" y="5085184"/>
            <a:ext cx="792088" cy="360040"/>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Connecteur droit 21"/>
          <p:cNvCxnSpPr/>
          <p:nvPr/>
        </p:nvCxnSpPr>
        <p:spPr>
          <a:xfrm>
            <a:off x="3059832" y="3645024"/>
            <a:ext cx="1584176"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Connecteur droit 23"/>
          <p:cNvCxnSpPr/>
          <p:nvPr/>
        </p:nvCxnSpPr>
        <p:spPr>
          <a:xfrm>
            <a:off x="4644008" y="4005064"/>
            <a:ext cx="792088"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Connecteur droit 25"/>
          <p:cNvCxnSpPr/>
          <p:nvPr/>
        </p:nvCxnSpPr>
        <p:spPr>
          <a:xfrm flipH="1">
            <a:off x="4644008" y="4365104"/>
            <a:ext cx="792088"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Connecteur droit 27"/>
          <p:cNvCxnSpPr/>
          <p:nvPr/>
        </p:nvCxnSpPr>
        <p:spPr>
          <a:xfrm>
            <a:off x="4644008" y="4725144"/>
            <a:ext cx="792088"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Connecteur droit 29"/>
          <p:cNvCxnSpPr/>
          <p:nvPr/>
        </p:nvCxnSpPr>
        <p:spPr>
          <a:xfrm flipH="1">
            <a:off x="3059832" y="5085184"/>
            <a:ext cx="2376264" cy="36004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Connecteur droit 33"/>
          <p:cNvCxnSpPr/>
          <p:nvPr/>
        </p:nvCxnSpPr>
        <p:spPr>
          <a:xfrm>
            <a:off x="6228184" y="3645024"/>
            <a:ext cx="1512168" cy="3600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6" name="Connecteur droit 35"/>
          <p:cNvCxnSpPr/>
          <p:nvPr/>
        </p:nvCxnSpPr>
        <p:spPr>
          <a:xfrm>
            <a:off x="7740352" y="4005064"/>
            <a:ext cx="0" cy="3600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38" name="Connecteur droit 37"/>
          <p:cNvCxnSpPr/>
          <p:nvPr/>
        </p:nvCxnSpPr>
        <p:spPr>
          <a:xfrm flipH="1">
            <a:off x="6984268" y="4365104"/>
            <a:ext cx="756084" cy="3600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0" name="Connecteur droit 39"/>
          <p:cNvCxnSpPr/>
          <p:nvPr/>
        </p:nvCxnSpPr>
        <p:spPr>
          <a:xfrm>
            <a:off x="6984268" y="4725144"/>
            <a:ext cx="756084" cy="3600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2" name="Connecteur droit 41"/>
          <p:cNvCxnSpPr/>
          <p:nvPr/>
        </p:nvCxnSpPr>
        <p:spPr>
          <a:xfrm flipH="1">
            <a:off x="6984268" y="5085184"/>
            <a:ext cx="756084" cy="360040"/>
          </a:xfrm>
          <a:prstGeom prst="line">
            <a:avLst/>
          </a:prstGeom>
          <a:ln>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44" name="Connecteur droit 43"/>
          <p:cNvCxnSpPr/>
          <p:nvPr/>
        </p:nvCxnSpPr>
        <p:spPr>
          <a:xfrm flipH="1">
            <a:off x="6228184" y="3645024"/>
            <a:ext cx="1512168" cy="72008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6" name="Connecteur droit 45"/>
          <p:cNvCxnSpPr/>
          <p:nvPr/>
        </p:nvCxnSpPr>
        <p:spPr>
          <a:xfrm>
            <a:off x="6228184" y="4365104"/>
            <a:ext cx="1512168" cy="3600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8" name="Connecteur droit 47"/>
          <p:cNvCxnSpPr/>
          <p:nvPr/>
        </p:nvCxnSpPr>
        <p:spPr>
          <a:xfrm flipH="1">
            <a:off x="6228184" y="4725144"/>
            <a:ext cx="1512168" cy="3600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50" name="Connecteur droit 49"/>
          <p:cNvCxnSpPr/>
          <p:nvPr/>
        </p:nvCxnSpPr>
        <p:spPr>
          <a:xfrm>
            <a:off x="6228184" y="5085184"/>
            <a:ext cx="1512168" cy="36004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124636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Les techniques</a:t>
            </a:r>
            <a:endParaRPr lang="fr-BE" dirty="0"/>
          </a:p>
        </p:txBody>
      </p:sp>
      <p:sp>
        <p:nvSpPr>
          <p:cNvPr id="3" name="Espace réservé du contenu 2"/>
          <p:cNvSpPr>
            <a:spLocks noGrp="1"/>
          </p:cNvSpPr>
          <p:nvPr>
            <p:ph idx="1"/>
          </p:nvPr>
        </p:nvSpPr>
        <p:spPr>
          <a:xfrm>
            <a:off x="1043492" y="1988840"/>
            <a:ext cx="7024742" cy="3843789"/>
          </a:xfrm>
        </p:spPr>
        <p:txBody>
          <a:bodyPr>
            <a:normAutofit fontScale="92500" lnSpcReduction="10000"/>
          </a:bodyPr>
          <a:lstStyle/>
          <a:p>
            <a:r>
              <a:rPr lang="fr-BE" dirty="0" smtClean="0"/>
              <a:t>L’analyse de variance et l’analyse typologique mettent en évidence les similitudes et différences entre variables du point de vue de leurs niveaux.</a:t>
            </a:r>
          </a:p>
          <a:p>
            <a:pPr lvl="2"/>
            <a:r>
              <a:rPr lang="fr-BE" dirty="0" smtClean="0"/>
              <a:t>Ici, v1 et V2 ont des niveaux proches, tout comme V3 et V4</a:t>
            </a:r>
          </a:p>
          <a:p>
            <a:r>
              <a:rPr lang="fr-BE" dirty="0"/>
              <a:t>L’analyse </a:t>
            </a:r>
            <a:r>
              <a:rPr lang="fr-BE" dirty="0" smtClean="0"/>
              <a:t>factorielle (effectuée sur les corrélations) met </a:t>
            </a:r>
            <a:r>
              <a:rPr lang="fr-BE" dirty="0"/>
              <a:t>en évidence les similitudes et différences entre variables du point de vue de leurs </a:t>
            </a:r>
            <a:r>
              <a:rPr lang="fr-BE" dirty="0" smtClean="0"/>
              <a:t>profils.</a:t>
            </a:r>
          </a:p>
          <a:p>
            <a:pPr lvl="2"/>
            <a:r>
              <a:rPr lang="fr-BE" dirty="0" smtClean="0"/>
              <a:t>Ici, V1, V2 et V3 ont des profils relativement proches entre eux et différents de celui de V4</a:t>
            </a:r>
            <a:endParaRPr lang="fr-BE" dirty="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66</a:t>
            </a:fld>
            <a:endParaRPr lang="fr-BE"/>
          </a:p>
        </p:txBody>
      </p:sp>
    </p:spTree>
    <p:extLst>
      <p:ext uri="{BB962C8B-B14F-4D97-AF65-F5344CB8AC3E}">
        <p14:creationId xmlns:p14="http://schemas.microsoft.com/office/powerpoint/2010/main" val="96749911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33365" y="2708476"/>
            <a:ext cx="3439035" cy="1702160"/>
          </a:xfrm>
        </p:spPr>
        <p:txBody>
          <a:bodyPr>
            <a:normAutofit fontScale="90000"/>
          </a:bodyPr>
          <a:lstStyle/>
          <a:p>
            <a:r>
              <a:rPr lang="fr-BE" dirty="0" smtClean="0"/>
              <a:t>Chapitre 4</a:t>
            </a:r>
            <a:br>
              <a:rPr lang="fr-BE" dirty="0" smtClean="0"/>
            </a:br>
            <a:r>
              <a:rPr lang="fr-BE" dirty="0" smtClean="0"/>
              <a:t>Le coefficient de corrélation</a:t>
            </a:r>
            <a:r>
              <a:rPr lang="fr-BE" dirty="0"/>
              <a:t/>
            </a:r>
            <a:br>
              <a:rPr lang="fr-BE" dirty="0"/>
            </a:br>
            <a:endParaRPr lang="fr-BE" dirty="0"/>
          </a:p>
        </p:txBody>
      </p:sp>
      <p:sp>
        <p:nvSpPr>
          <p:cNvPr id="3" name="Sous-titre 2"/>
          <p:cNvSpPr>
            <a:spLocks noGrp="1"/>
          </p:cNvSpPr>
          <p:nvPr>
            <p:ph type="subTitle" idx="1"/>
          </p:nvPr>
        </p:nvSpPr>
        <p:spPr/>
        <p:txBody>
          <a:bodyPr/>
          <a:lstStyle/>
          <a:p>
            <a:r>
              <a:rPr lang="fr-BE" dirty="0" smtClean="0"/>
              <a:t> </a:t>
            </a:r>
            <a:endParaRPr lang="fr-BE" dirty="0"/>
          </a:p>
        </p:txBody>
      </p:sp>
    </p:spTree>
    <p:extLst>
      <p:ext uri="{BB962C8B-B14F-4D97-AF65-F5344CB8AC3E}">
        <p14:creationId xmlns:p14="http://schemas.microsoft.com/office/powerpoint/2010/main" val="2902042791"/>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836712"/>
            <a:ext cx="7240650" cy="1143000"/>
          </a:xfrm>
        </p:spPr>
        <p:txBody>
          <a:bodyPr>
            <a:normAutofit fontScale="90000"/>
          </a:bodyPr>
          <a:lstStyle/>
          <a:p>
            <a:r>
              <a:rPr lang="fr-BE" dirty="0"/>
              <a:t>L</a:t>
            </a:r>
            <a:r>
              <a:rPr lang="fr-BE" dirty="0" smtClean="0"/>
              <a:t>e coefficient de corrélation : ce qu’il fait</a:t>
            </a:r>
            <a:endParaRPr lang="fr-BE" dirty="0"/>
          </a:p>
        </p:txBody>
      </p:sp>
      <p:sp>
        <p:nvSpPr>
          <p:cNvPr id="3" name="Espace réservé du contenu 2"/>
          <p:cNvSpPr>
            <a:spLocks noGrp="1"/>
          </p:cNvSpPr>
          <p:nvPr>
            <p:ph idx="1"/>
          </p:nvPr>
        </p:nvSpPr>
        <p:spPr>
          <a:xfrm>
            <a:off x="1043492" y="2348880"/>
            <a:ext cx="6777317" cy="3483749"/>
          </a:xfrm>
        </p:spPr>
        <p:txBody>
          <a:bodyPr>
            <a:normAutofit/>
          </a:bodyPr>
          <a:lstStyle/>
          <a:p>
            <a:r>
              <a:rPr lang="fr-BE" dirty="0" smtClean="0"/>
              <a:t>Question : y </a:t>
            </a:r>
            <a:r>
              <a:rPr lang="fr-BE" dirty="0" err="1" smtClean="0"/>
              <a:t>a-t-il</a:t>
            </a:r>
            <a:r>
              <a:rPr lang="fr-BE" dirty="0" smtClean="0"/>
              <a:t> une relation linéaire entre 2 variables quantitatives?</a:t>
            </a:r>
          </a:p>
          <a:p>
            <a:r>
              <a:rPr lang="fr-BE" dirty="0" smtClean="0"/>
              <a:t>Le coefficient de corrélation est la mesure chiffrée de cette relation linéaire ; il vérifie si les 2 variables covarient linéairement...</a:t>
            </a:r>
          </a:p>
          <a:p>
            <a:r>
              <a:rPr lang="fr-BE" dirty="0" smtClean="0"/>
              <a:t>Les 2 variables ont le même statut.</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68</a:t>
            </a:fld>
            <a:endParaRPr lang="fr-BE"/>
          </a:p>
        </p:txBody>
      </p:sp>
    </p:spTree>
    <p:extLst>
      <p:ext uri="{BB962C8B-B14F-4D97-AF65-F5344CB8AC3E}">
        <p14:creationId xmlns:p14="http://schemas.microsoft.com/office/powerpoint/2010/main" val="16126812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827584" y="836712"/>
            <a:ext cx="7240650" cy="1143000"/>
          </a:xfrm>
        </p:spPr>
        <p:txBody>
          <a:bodyPr>
            <a:normAutofit fontScale="90000"/>
          </a:bodyPr>
          <a:lstStyle/>
          <a:p>
            <a:r>
              <a:rPr lang="fr-BE" dirty="0"/>
              <a:t>L</a:t>
            </a:r>
            <a:r>
              <a:rPr lang="fr-BE" dirty="0" smtClean="0"/>
              <a:t>e coefficient de corrélation : ce qu’il fait</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a:xfrm>
                <a:off x="1043492" y="2060848"/>
                <a:ext cx="6777317" cy="3888432"/>
              </a:xfrm>
            </p:spPr>
            <p:txBody>
              <a:bodyPr>
                <a:normAutofit lnSpcReduction="10000"/>
              </a:bodyPr>
              <a:lstStyle/>
              <a:p>
                <a:r>
                  <a:rPr lang="fr-BE" dirty="0" smtClean="0"/>
                  <a:t>Le coefficient résulte de la standardisation de la covariance.</a:t>
                </a:r>
              </a:p>
              <a:p>
                <a:pPr lvl="1"/>
                <a:r>
                  <a:rPr lang="fr-BE" dirty="0" smtClean="0"/>
                  <a:t>=&gt; il varie entre -1 et 1</a:t>
                </a:r>
              </a:p>
              <a:p>
                <a:r>
                  <a:rPr lang="fr-BE" dirty="0" smtClean="0"/>
                  <a:t>La covariance étant un indicateur de la dispersion des points autour du point ayant comme coordonnées les deux moyennes (</a:t>
                </a:r>
                <a14:m>
                  <m:oMath xmlns:m="http://schemas.openxmlformats.org/officeDocument/2006/math">
                    <m:acc>
                      <m:accPr>
                        <m:chr m:val="̅"/>
                        <m:ctrlPr>
                          <a:rPr lang="fr-BE" i="1">
                            <a:latin typeface="Cambria Math" panose="02040503050406030204" pitchFamily="18" charset="0"/>
                          </a:rPr>
                        </m:ctrlPr>
                      </m:accPr>
                      <m:e>
                        <m:r>
                          <a:rPr lang="fr-BE" i="1">
                            <a:latin typeface="Cambria Math"/>
                          </a:rPr>
                          <m:t>𝑋</m:t>
                        </m:r>
                      </m:e>
                    </m:acc>
                    <m:r>
                      <a:rPr lang="fr-BE" b="0" i="1" smtClean="0">
                        <a:latin typeface="Cambria Math"/>
                      </a:rPr>
                      <m:t> </m:t>
                    </m:r>
                    <m:r>
                      <a:rPr lang="fr-BE" b="0" i="1" smtClean="0">
                        <a:latin typeface="Cambria Math"/>
                      </a:rPr>
                      <m:t>𝑒𝑡</m:t>
                    </m:r>
                    <m:r>
                      <a:rPr lang="fr-BE" b="0" i="1" smtClean="0">
                        <a:latin typeface="Cambria Math"/>
                      </a:rPr>
                      <m:t> </m:t>
                    </m:r>
                    <m:acc>
                      <m:accPr>
                        <m:chr m:val="̅"/>
                        <m:ctrlPr>
                          <a:rPr lang="fr-BE" i="1">
                            <a:latin typeface="Cambria Math" panose="02040503050406030204" pitchFamily="18" charset="0"/>
                          </a:rPr>
                        </m:ctrlPr>
                      </m:accPr>
                      <m:e>
                        <m:r>
                          <a:rPr lang="fr-BE" i="1">
                            <a:latin typeface="Cambria Math"/>
                          </a:rPr>
                          <m:t>𝑌</m:t>
                        </m:r>
                      </m:e>
                    </m:acc>
                  </m:oMath>
                </a14:m>
                <a:r>
                  <a:rPr lang="fr-BE" dirty="0" smtClean="0"/>
                  <a:t>).</a:t>
                </a:r>
              </a:p>
              <a:p>
                <a:pPr lvl="1"/>
                <a:r>
                  <a:rPr lang="fr-BE" dirty="0" smtClean="0"/>
                  <a:t>Si </a:t>
                </a:r>
                <a14:m>
                  <m:oMath xmlns:m="http://schemas.openxmlformats.org/officeDocument/2006/math">
                    <m:r>
                      <a:rPr lang="fr-BE" b="0" i="1" smtClean="0">
                        <a:latin typeface="Cambria Math"/>
                      </a:rPr>
                      <m:t>𝑋</m:t>
                    </m:r>
                    <m:r>
                      <a:rPr lang="fr-BE" b="0" i="1" smtClean="0">
                        <a:latin typeface="Cambria Math"/>
                      </a:rPr>
                      <m:t> </m:t>
                    </m:r>
                    <m:r>
                      <a:rPr lang="fr-BE" i="1">
                        <a:latin typeface="Cambria Math"/>
                      </a:rPr>
                      <m:t>𝑒𝑡</m:t>
                    </m:r>
                    <m:r>
                      <a:rPr lang="fr-BE" i="1">
                        <a:latin typeface="Cambria Math"/>
                      </a:rPr>
                      <m:t> </m:t>
                    </m:r>
                  </m:oMath>
                </a14:m>
                <a:r>
                  <a:rPr lang="fr-BE" i="1" dirty="0" smtClean="0"/>
                  <a:t>Y </a:t>
                </a:r>
                <a:r>
                  <a:rPr lang="fr-BE" dirty="0" smtClean="0"/>
                  <a:t>tendent à varier dans le même sens : </a:t>
                </a:r>
                <a:r>
                  <a:rPr lang="fr-BE" dirty="0"/>
                  <a:t>COV (</a:t>
                </a:r>
                <a:r>
                  <a:rPr lang="fr-BE" dirty="0" err="1"/>
                  <a:t>x,y</a:t>
                </a:r>
                <a:r>
                  <a:rPr lang="fr-BE" dirty="0"/>
                  <a:t>) </a:t>
                </a:r>
                <a:r>
                  <a:rPr lang="fr-BE" dirty="0" smtClean="0"/>
                  <a:t>&gt; 0</a:t>
                </a:r>
              </a:p>
              <a:p>
                <a:pPr lvl="1"/>
                <a:r>
                  <a:rPr lang="fr-BE" dirty="0"/>
                  <a:t>Si</a:t>
                </a:r>
                <a14:m>
                  <m:oMath xmlns:m="http://schemas.openxmlformats.org/officeDocument/2006/math">
                    <m:r>
                      <a:rPr lang="fr-BE" b="0" i="0" smtClean="0">
                        <a:latin typeface="Cambria Math"/>
                      </a:rPr>
                      <m:t> </m:t>
                    </m:r>
                    <m:r>
                      <a:rPr lang="fr-BE" i="1">
                        <a:latin typeface="Cambria Math"/>
                      </a:rPr>
                      <m:t>𝑋</m:t>
                    </m:r>
                    <m:r>
                      <a:rPr lang="fr-BE" i="1">
                        <a:latin typeface="Cambria Math"/>
                      </a:rPr>
                      <m:t> </m:t>
                    </m:r>
                    <m:r>
                      <a:rPr lang="fr-BE" i="1">
                        <a:latin typeface="Cambria Math"/>
                      </a:rPr>
                      <m:t>𝑒𝑡</m:t>
                    </m:r>
                    <m:r>
                      <a:rPr lang="fr-BE" i="1">
                        <a:latin typeface="Cambria Math"/>
                      </a:rPr>
                      <m:t> </m:t>
                    </m:r>
                  </m:oMath>
                </a14:m>
                <a:r>
                  <a:rPr lang="fr-BE" i="1" dirty="0" smtClean="0"/>
                  <a:t>Y </a:t>
                </a:r>
                <a:r>
                  <a:rPr lang="fr-BE" dirty="0" smtClean="0"/>
                  <a:t>tendent </a:t>
                </a:r>
                <a:r>
                  <a:rPr lang="fr-BE" dirty="0"/>
                  <a:t>à varier </a:t>
                </a:r>
                <a:r>
                  <a:rPr lang="fr-BE" dirty="0" smtClean="0"/>
                  <a:t>en sens contraires </a:t>
                </a:r>
                <a:r>
                  <a:rPr lang="fr-BE" dirty="0"/>
                  <a:t>: COV (</a:t>
                </a:r>
                <a:r>
                  <a:rPr lang="fr-BE" dirty="0" err="1"/>
                  <a:t>x,y</a:t>
                </a:r>
                <a:r>
                  <a:rPr lang="fr-BE" dirty="0"/>
                  <a:t>) </a:t>
                </a:r>
                <a:r>
                  <a:rPr lang="fr-BE" dirty="0" smtClean="0"/>
                  <a:t>&lt; </a:t>
                </a:r>
                <a:r>
                  <a:rPr lang="fr-BE" dirty="0"/>
                  <a:t>0</a:t>
                </a:r>
              </a:p>
              <a:p>
                <a:pPr lvl="1"/>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xfrm>
                <a:off x="1043492" y="2060848"/>
                <a:ext cx="6777317" cy="3888432"/>
              </a:xfrm>
              <a:blipFill rotWithShape="0">
                <a:blip r:embed="rId2"/>
                <a:stretch>
                  <a:fillRect t="-2194" r="-1888" b="-2194"/>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69</a:t>
            </a:fld>
            <a:endParaRPr lang="fr-BE"/>
          </a:p>
        </p:txBody>
      </p:sp>
    </p:spTree>
    <p:extLst>
      <p:ext uri="{BB962C8B-B14F-4D97-AF65-F5344CB8AC3E}">
        <p14:creationId xmlns:p14="http://schemas.microsoft.com/office/powerpoint/2010/main" val="398072383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La définition de l’objet de recherche</a:t>
            </a:r>
            <a:endParaRPr lang="fr-BE" dirty="0"/>
          </a:p>
        </p:txBody>
      </p:sp>
      <p:sp>
        <p:nvSpPr>
          <p:cNvPr id="3" name="Espace réservé du contenu 2"/>
          <p:cNvSpPr>
            <a:spLocks noGrp="1"/>
          </p:cNvSpPr>
          <p:nvPr>
            <p:ph idx="1"/>
          </p:nvPr>
        </p:nvSpPr>
        <p:spPr/>
        <p:txBody>
          <a:bodyPr>
            <a:normAutofit fontScale="92500" lnSpcReduction="10000"/>
          </a:bodyPr>
          <a:lstStyle/>
          <a:p>
            <a:r>
              <a:rPr lang="fr-BE" dirty="0" smtClean="0"/>
              <a:t>Il est impossible d’observer tout le réel, toute la réalité quelle qu’elle soit dans sa complexité et sa totalité.</a:t>
            </a:r>
          </a:p>
          <a:p>
            <a:r>
              <a:rPr lang="fr-BE" dirty="0" smtClean="0"/>
              <a:t>Définir un objet de recherche consiste donc à distinguer les éléments pertinents, prioritaires pour l’analyse, des éléments secondaires, voire superflus.</a:t>
            </a:r>
          </a:p>
          <a:p>
            <a:r>
              <a:rPr lang="fr-BE" dirty="0" smtClean="0"/>
              <a:t>On opère donc un double mouvement de « conservation/élimination » d’éléments de la réalité.</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7</a:t>
            </a:fld>
            <a:endParaRPr lang="fr-BE"/>
          </a:p>
        </p:txBody>
      </p:sp>
    </p:spTree>
    <p:extLst>
      <p:ext uri="{BB962C8B-B14F-4D97-AF65-F5344CB8AC3E}">
        <p14:creationId xmlns:p14="http://schemas.microsoft.com/office/powerpoint/2010/main" val="36859661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rmAutofit fontScale="90000"/>
          </a:bodyPr>
          <a:lstStyle/>
          <a:p>
            <a:r>
              <a:rPr lang="fr-BE" dirty="0"/>
              <a:t>L</a:t>
            </a:r>
            <a:r>
              <a:rPr lang="fr-BE" dirty="0" smtClean="0"/>
              <a:t>e coefficient de corrélation : la formule</a:t>
            </a:r>
            <a:endParaRPr lang="fr-BE" dirty="0"/>
          </a:p>
        </p:txBody>
      </p:sp>
      <mc:AlternateContent xmlns:mc="http://schemas.openxmlformats.org/markup-compatibility/2006" xmlns:a14="http://schemas.microsoft.com/office/drawing/2010/main">
        <mc:Choice Requires="a14">
          <p:sp>
            <p:nvSpPr>
              <p:cNvPr id="3" name="Espace réservé du contenu 2"/>
              <p:cNvSpPr>
                <a:spLocks noGrp="1"/>
              </p:cNvSpPr>
              <p:nvPr>
                <p:ph idx="1"/>
              </p:nvPr>
            </p:nvSpPr>
            <p:spPr/>
            <p:txBody>
              <a:bodyPr>
                <a:normAutofit/>
              </a:bodyPr>
              <a:lstStyle/>
              <a:p>
                <a:r>
                  <a:rPr lang="fr-BE" dirty="0" smtClean="0"/>
                  <a:t>COV (</a:t>
                </a:r>
                <a:r>
                  <a:rPr lang="fr-BE" dirty="0" err="1" smtClean="0"/>
                  <a:t>x,y</a:t>
                </a:r>
                <a:r>
                  <a:rPr lang="fr-BE" dirty="0" smtClean="0"/>
                  <a:t>) = </a:t>
                </a:r>
                <a14:m>
                  <m:oMath xmlns:m="http://schemas.openxmlformats.org/officeDocument/2006/math">
                    <m:f>
                      <m:fPr>
                        <m:ctrlPr>
                          <a:rPr lang="fr-BE" i="1" smtClean="0">
                            <a:latin typeface="Cambria Math" panose="02040503050406030204" pitchFamily="18" charset="0"/>
                          </a:rPr>
                        </m:ctrlPr>
                      </m:fPr>
                      <m:num>
                        <m:nary>
                          <m:naryPr>
                            <m:chr m:val="∑"/>
                            <m:subHide m:val="on"/>
                            <m:supHide m:val="on"/>
                            <m:ctrlPr>
                              <a:rPr lang="fr-BE" i="1" smtClean="0">
                                <a:latin typeface="Cambria Math" panose="02040503050406030204" pitchFamily="18" charset="0"/>
                              </a:rPr>
                            </m:ctrlPr>
                          </m:naryPr>
                          <m:sub/>
                          <m:sup/>
                          <m:e>
                            <m:r>
                              <a:rPr lang="fr-BE" b="0" i="1" smtClean="0">
                                <a:latin typeface="Cambria Math"/>
                              </a:rPr>
                              <m:t>(</m:t>
                            </m:r>
                            <m:r>
                              <a:rPr lang="fr-BE" b="0" i="1" smtClean="0">
                                <a:latin typeface="Cambria Math"/>
                              </a:rPr>
                              <m:t>𝑥𝑖</m:t>
                            </m:r>
                            <m:r>
                              <a:rPr lang="fr-BE" b="0" i="1" smtClean="0">
                                <a:latin typeface="Cambria Math"/>
                              </a:rPr>
                              <m:t>−</m:t>
                            </m:r>
                            <m:acc>
                              <m:accPr>
                                <m:chr m:val="̅"/>
                                <m:ctrlPr>
                                  <a:rPr lang="fr-BE" b="0" i="1" smtClean="0">
                                    <a:latin typeface="Cambria Math" panose="02040503050406030204" pitchFamily="18" charset="0"/>
                                  </a:rPr>
                                </m:ctrlPr>
                              </m:accPr>
                              <m:e>
                                <m:r>
                                  <a:rPr lang="fr-BE" b="0" i="1" smtClean="0">
                                    <a:latin typeface="Cambria Math"/>
                                  </a:rPr>
                                  <m:t>𝑋</m:t>
                                </m:r>
                              </m:e>
                            </m:acc>
                            <m:r>
                              <a:rPr lang="fr-BE" b="0" i="1" smtClean="0">
                                <a:latin typeface="Cambria Math"/>
                              </a:rPr>
                              <m:t>)(</m:t>
                            </m:r>
                            <m:r>
                              <a:rPr lang="fr-BE" b="0" i="1" smtClean="0">
                                <a:latin typeface="Cambria Math"/>
                              </a:rPr>
                              <m:t>𝑦𝑖</m:t>
                            </m:r>
                            <m:r>
                              <a:rPr lang="fr-BE" b="0" i="1" smtClean="0">
                                <a:latin typeface="Cambria Math"/>
                              </a:rPr>
                              <m:t>−</m:t>
                            </m:r>
                            <m:acc>
                              <m:accPr>
                                <m:chr m:val="̅"/>
                                <m:ctrlPr>
                                  <a:rPr lang="fr-BE" b="0" i="1" smtClean="0">
                                    <a:latin typeface="Cambria Math" panose="02040503050406030204" pitchFamily="18" charset="0"/>
                                  </a:rPr>
                                </m:ctrlPr>
                              </m:accPr>
                              <m:e>
                                <m:r>
                                  <a:rPr lang="fr-BE" b="0" i="1" smtClean="0">
                                    <a:latin typeface="Cambria Math"/>
                                  </a:rPr>
                                  <m:t>𝑌</m:t>
                                </m:r>
                              </m:e>
                            </m:acc>
                            <m:r>
                              <a:rPr lang="fr-BE" b="0" i="1" smtClean="0">
                                <a:latin typeface="Cambria Math"/>
                              </a:rPr>
                              <m:t>)</m:t>
                            </m:r>
                          </m:e>
                        </m:nary>
                      </m:num>
                      <m:den>
                        <m:r>
                          <a:rPr lang="fr-BE" b="0" i="1" smtClean="0">
                            <a:latin typeface="Cambria Math"/>
                          </a:rPr>
                          <m:t>𝑛</m:t>
                        </m:r>
                        <m:r>
                          <a:rPr lang="fr-BE" b="0" i="1" smtClean="0">
                            <a:latin typeface="Cambria Math"/>
                          </a:rPr>
                          <m:t>−1</m:t>
                        </m:r>
                      </m:den>
                    </m:f>
                  </m:oMath>
                </a14:m>
                <a:endParaRPr lang="fr-BE" dirty="0" smtClean="0"/>
              </a:p>
              <a:p>
                <a:endParaRPr lang="fr-BE" dirty="0"/>
              </a:p>
              <a:p>
                <a:r>
                  <a:rPr lang="fr-BE" dirty="0" smtClean="0"/>
                  <a:t>r =  </a:t>
                </a:r>
                <a14:m>
                  <m:oMath xmlns:m="http://schemas.openxmlformats.org/officeDocument/2006/math">
                    <m:f>
                      <m:fPr>
                        <m:ctrlPr>
                          <a:rPr lang="fr-BE" i="1" smtClean="0">
                            <a:latin typeface="Cambria Math" panose="02040503050406030204" pitchFamily="18" charset="0"/>
                          </a:rPr>
                        </m:ctrlPr>
                      </m:fPr>
                      <m:num>
                        <m:r>
                          <a:rPr lang="fr-BE" b="0" i="1" smtClean="0">
                            <a:latin typeface="Cambria Math"/>
                          </a:rPr>
                          <m:t>𝐶𝑂𝑉</m:t>
                        </m:r>
                        <m:r>
                          <a:rPr lang="fr-BE" b="0" i="1" smtClean="0">
                            <a:latin typeface="Cambria Math"/>
                          </a:rPr>
                          <m:t>(</m:t>
                        </m:r>
                        <m:r>
                          <a:rPr lang="fr-BE" b="0" i="1" smtClean="0">
                            <a:latin typeface="Cambria Math"/>
                          </a:rPr>
                          <m:t>𝑥</m:t>
                        </m:r>
                        <m:r>
                          <a:rPr lang="fr-BE" b="0" i="1" smtClean="0">
                            <a:latin typeface="Cambria Math"/>
                          </a:rPr>
                          <m:t>,</m:t>
                        </m:r>
                        <m:r>
                          <a:rPr lang="fr-BE" b="0" i="1" smtClean="0">
                            <a:latin typeface="Cambria Math"/>
                          </a:rPr>
                          <m:t>𝑦</m:t>
                        </m:r>
                        <m:r>
                          <a:rPr lang="fr-BE" b="0" i="1" smtClean="0">
                            <a:latin typeface="Cambria Math"/>
                          </a:rPr>
                          <m:t>)</m:t>
                        </m:r>
                      </m:num>
                      <m:den>
                        <m:r>
                          <a:rPr lang="fr-BE" b="0" i="1" smtClean="0">
                            <a:latin typeface="Cambria Math"/>
                          </a:rPr>
                          <m:t>𝑆</m:t>
                        </m:r>
                        <m:r>
                          <a:rPr lang="fr-BE" b="0" i="1" baseline="-25000" smtClean="0">
                            <a:latin typeface="Cambria Math"/>
                          </a:rPr>
                          <m:t>𝑋</m:t>
                        </m:r>
                        <m:r>
                          <a:rPr lang="fr-BE" b="0" i="1" smtClean="0">
                            <a:latin typeface="Cambria Math"/>
                          </a:rPr>
                          <m:t>𝑆</m:t>
                        </m:r>
                        <m:r>
                          <a:rPr lang="fr-BE" b="0" i="1" baseline="-25000" smtClean="0">
                            <a:latin typeface="Cambria Math"/>
                          </a:rPr>
                          <m:t>𝑌</m:t>
                        </m:r>
                      </m:den>
                    </m:f>
                  </m:oMath>
                </a14:m>
                <a:endParaRPr lang="fr-BE" dirty="0" smtClean="0"/>
              </a:p>
              <a:p>
                <a:endParaRPr lang="fr-BE" dirty="0"/>
              </a:p>
              <a:p>
                <a:r>
                  <a:rPr lang="fr-BE" dirty="0" smtClean="0"/>
                  <a:t>H</a:t>
                </a:r>
                <a:r>
                  <a:rPr lang="fr-BE" baseline="-25000" dirty="0" smtClean="0"/>
                  <a:t>0</a:t>
                </a:r>
                <a:r>
                  <a:rPr lang="fr-BE" dirty="0" smtClean="0"/>
                  <a:t> = il n’y a pas de relation, pas de corrélation (linéaire) entre les deux variables</a:t>
                </a:r>
                <a:endParaRPr lang="fr-BE" dirty="0"/>
              </a:p>
            </p:txBody>
          </p:sp>
        </mc:Choice>
        <mc:Fallback xmlns="">
          <p:sp>
            <p:nvSpPr>
              <p:cNvPr id="3" name="Espace réservé du contenu 2"/>
              <p:cNvSpPr>
                <a:spLocks noGrp="1" noRot="1" noChangeAspect="1" noMove="1" noResize="1" noEditPoints="1" noAdjustHandles="1" noChangeArrowheads="1" noChangeShapeType="1" noTextEdit="1"/>
              </p:cNvSpPr>
              <p:nvPr>
                <p:ph idx="1"/>
              </p:nvPr>
            </p:nvSpPr>
            <p:spPr>
              <a:blipFill rotWithShape="1">
                <a:blip r:embed="rId2"/>
                <a:stretch>
                  <a:fillRect/>
                </a:stretch>
              </a:blipFill>
            </p:spPr>
            <p:txBody>
              <a:bodyPr/>
              <a:lstStyle/>
              <a:p>
                <a:r>
                  <a:rPr lang="fr-BE">
                    <a:noFill/>
                  </a:rPr>
                  <a:t> </a:t>
                </a:r>
              </a:p>
            </p:txBody>
          </p:sp>
        </mc:Fallback>
      </mc:AlternateContent>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70</a:t>
            </a:fld>
            <a:endParaRPr lang="fr-BE"/>
          </a:p>
        </p:txBody>
      </p:sp>
    </p:spTree>
    <p:extLst>
      <p:ext uri="{BB962C8B-B14F-4D97-AF65-F5344CB8AC3E}">
        <p14:creationId xmlns:p14="http://schemas.microsoft.com/office/powerpoint/2010/main" val="1278111926"/>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344934" cy="1143000"/>
          </a:xfrm>
        </p:spPr>
        <p:txBody>
          <a:bodyPr>
            <a:normAutofit fontScale="90000"/>
          </a:bodyPr>
          <a:lstStyle/>
          <a:p>
            <a:r>
              <a:rPr lang="fr-BE" dirty="0"/>
              <a:t>L</a:t>
            </a:r>
            <a:r>
              <a:rPr lang="fr-BE" dirty="0" smtClean="0"/>
              <a:t>e coefficient de corrélation : interprétation</a:t>
            </a:r>
            <a:endParaRPr lang="fr-BE" dirty="0"/>
          </a:p>
        </p:txBody>
      </p:sp>
      <p:sp>
        <p:nvSpPr>
          <p:cNvPr id="3" name="Espace réservé du contenu 2"/>
          <p:cNvSpPr>
            <a:spLocks noGrp="1"/>
          </p:cNvSpPr>
          <p:nvPr>
            <p:ph idx="1"/>
          </p:nvPr>
        </p:nvSpPr>
        <p:spPr>
          <a:xfrm>
            <a:off x="1043492" y="2323652"/>
            <a:ext cx="7056900" cy="3508977"/>
          </a:xfrm>
        </p:spPr>
        <p:txBody>
          <a:bodyPr>
            <a:normAutofit/>
          </a:bodyPr>
          <a:lstStyle/>
          <a:p>
            <a:r>
              <a:rPr lang="fr-BE" dirty="0" smtClean="0"/>
              <a:t>Le coefficient de corrélation varie entre -1 et 1</a:t>
            </a:r>
          </a:p>
          <a:p>
            <a:pPr lvl="1"/>
            <a:r>
              <a:rPr lang="fr-BE" dirty="0" smtClean="0"/>
              <a:t>-1 : relation linéaire parfaite, négative</a:t>
            </a:r>
          </a:p>
          <a:p>
            <a:pPr lvl="1"/>
            <a:r>
              <a:rPr lang="fr-BE" dirty="0" smtClean="0"/>
              <a:t>1 : relation linéaire parfaite, positive</a:t>
            </a:r>
          </a:p>
          <a:p>
            <a:pPr lvl="1"/>
            <a:r>
              <a:rPr lang="fr-BE" dirty="0" smtClean="0"/>
              <a:t>0 : absence de relation (linéaire)</a:t>
            </a:r>
          </a:p>
          <a:p>
            <a:pPr lvl="1"/>
            <a:r>
              <a:rPr lang="fr-BE" dirty="0" smtClean="0"/>
              <a:t>Autour de 0,1 (ou -0,1) : corrélation faible</a:t>
            </a:r>
          </a:p>
          <a:p>
            <a:pPr lvl="1"/>
            <a:r>
              <a:rPr lang="fr-BE" dirty="0"/>
              <a:t>Autour de </a:t>
            </a:r>
            <a:r>
              <a:rPr lang="fr-BE" dirty="0" smtClean="0"/>
              <a:t>0,3 </a:t>
            </a:r>
            <a:r>
              <a:rPr lang="fr-BE" dirty="0"/>
              <a:t>(ou -</a:t>
            </a:r>
            <a:r>
              <a:rPr lang="fr-BE" dirty="0" smtClean="0"/>
              <a:t>0,3) </a:t>
            </a:r>
            <a:r>
              <a:rPr lang="fr-BE" dirty="0"/>
              <a:t>: corrélation </a:t>
            </a:r>
            <a:r>
              <a:rPr lang="fr-BE" dirty="0" smtClean="0"/>
              <a:t>moyenne</a:t>
            </a:r>
          </a:p>
          <a:p>
            <a:pPr lvl="1"/>
            <a:r>
              <a:rPr lang="fr-BE" dirty="0" smtClean="0"/>
              <a:t>Plus de 0,5 (moins de -0,5) : forte corrélation</a:t>
            </a:r>
            <a:endParaRPr lang="fr-BE" dirty="0"/>
          </a:p>
          <a:p>
            <a:pPr lvl="1"/>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71</a:t>
            </a:fld>
            <a:endParaRPr lang="fr-BE"/>
          </a:p>
        </p:txBody>
      </p:sp>
    </p:spTree>
    <p:extLst>
      <p:ext uri="{BB962C8B-B14F-4D97-AF65-F5344CB8AC3E}">
        <p14:creationId xmlns:p14="http://schemas.microsoft.com/office/powerpoint/2010/main" val="4102576550"/>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72</a:t>
            </a:fld>
            <a:endParaRPr lang="fr-BE"/>
          </a:p>
        </p:txBody>
      </p:sp>
      <p:pic>
        <p:nvPicPr>
          <p:cNvPr id="6" name="Image 5"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4091" t="26218" r="24091" b="13553"/>
          <a:stretch/>
        </p:blipFill>
        <p:spPr>
          <a:xfrm>
            <a:off x="899592" y="1987945"/>
            <a:ext cx="6401576" cy="4005666"/>
          </a:xfrm>
          <a:prstGeom prst="rect">
            <a:avLst/>
          </a:prstGeom>
        </p:spPr>
      </p:pic>
    </p:spTree>
    <p:extLst>
      <p:ext uri="{BB962C8B-B14F-4D97-AF65-F5344CB8AC3E}">
        <p14:creationId xmlns:p14="http://schemas.microsoft.com/office/powerpoint/2010/main" val="3467092132"/>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73</a:t>
            </a:fld>
            <a:endParaRPr lang="fr-BE"/>
          </a:p>
        </p:txBody>
      </p:sp>
      <p:pic>
        <p:nvPicPr>
          <p:cNvPr id="5" name="Image 4"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4091" t="27063" r="24091" b="3701"/>
          <a:stretch/>
        </p:blipFill>
        <p:spPr>
          <a:xfrm>
            <a:off x="1547664" y="1932154"/>
            <a:ext cx="5584784" cy="4017125"/>
          </a:xfrm>
          <a:prstGeom prst="rect">
            <a:avLst/>
          </a:prstGeom>
        </p:spPr>
      </p:pic>
    </p:spTree>
    <p:extLst>
      <p:ext uri="{BB962C8B-B14F-4D97-AF65-F5344CB8AC3E}">
        <p14:creationId xmlns:p14="http://schemas.microsoft.com/office/powerpoint/2010/main" val="56347839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74</a:t>
            </a:fld>
            <a:endParaRPr lang="fr-BE"/>
          </a:p>
        </p:txBody>
      </p:sp>
      <p:pic>
        <p:nvPicPr>
          <p:cNvPr id="5" name="Image 4"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3182" t="23404" r="23788" b="8769"/>
          <a:stretch/>
        </p:blipFill>
        <p:spPr>
          <a:xfrm>
            <a:off x="1187624" y="1988840"/>
            <a:ext cx="5781211" cy="3980777"/>
          </a:xfrm>
          <a:prstGeom prst="rect">
            <a:avLst/>
          </a:prstGeom>
        </p:spPr>
      </p:pic>
    </p:spTree>
    <p:extLst>
      <p:ext uri="{BB962C8B-B14F-4D97-AF65-F5344CB8AC3E}">
        <p14:creationId xmlns:p14="http://schemas.microsoft.com/office/powerpoint/2010/main" val="371160517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75</a:t>
            </a:fld>
            <a:endParaRPr lang="fr-BE"/>
          </a:p>
        </p:txBody>
      </p:sp>
      <p:pic>
        <p:nvPicPr>
          <p:cNvPr id="5" name="Image 4"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3788" t="25374" r="23939" b="5110"/>
          <a:stretch/>
        </p:blipFill>
        <p:spPr>
          <a:xfrm>
            <a:off x="1331640" y="1916832"/>
            <a:ext cx="5623342" cy="4025987"/>
          </a:xfrm>
          <a:prstGeom prst="rect">
            <a:avLst/>
          </a:prstGeom>
        </p:spPr>
      </p:pic>
    </p:spTree>
    <p:extLst>
      <p:ext uri="{BB962C8B-B14F-4D97-AF65-F5344CB8AC3E}">
        <p14:creationId xmlns:p14="http://schemas.microsoft.com/office/powerpoint/2010/main" val="11208102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76</a:t>
            </a:fld>
            <a:endParaRPr lang="fr-BE"/>
          </a:p>
        </p:txBody>
      </p:sp>
      <p:pic>
        <p:nvPicPr>
          <p:cNvPr id="5" name="Image 4"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3636" t="24811" r="23788" b="5110"/>
          <a:stretch/>
        </p:blipFill>
        <p:spPr>
          <a:xfrm>
            <a:off x="1222408" y="1844824"/>
            <a:ext cx="5700848" cy="4090811"/>
          </a:xfrm>
          <a:prstGeom prst="rect">
            <a:avLst/>
          </a:prstGeom>
        </p:spPr>
      </p:pic>
    </p:spTree>
    <p:extLst>
      <p:ext uri="{BB962C8B-B14F-4D97-AF65-F5344CB8AC3E}">
        <p14:creationId xmlns:p14="http://schemas.microsoft.com/office/powerpoint/2010/main" val="4151632499"/>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1143000"/>
          </a:xfrm>
        </p:spPr>
        <p:txBody>
          <a:bodyPr>
            <a:noAutofit/>
          </a:bodyPr>
          <a:lstStyle/>
          <a:p>
            <a:r>
              <a:rPr lang="fr-BE" sz="2400" dirty="0"/>
              <a:t>Source :</a:t>
            </a:r>
            <a:br>
              <a:rPr lang="fr-BE" sz="2400" dirty="0"/>
            </a:br>
            <a:r>
              <a:rPr lang="fr-BE" sz="2400" dirty="0"/>
              <a:t>http://www.statcan.gc.ca/edu/power-pouvoir/ch9/scatter-nuages/5214827-fra.htm</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77</a:t>
            </a:fld>
            <a:endParaRPr lang="fr-BE"/>
          </a:p>
        </p:txBody>
      </p:sp>
      <p:pic>
        <p:nvPicPr>
          <p:cNvPr id="5" name="Image 4" descr="Les statistiques : le pouvoir des données! Types de diagrammes : Nuage de points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24091" t="25373" r="23939" b="7361"/>
          <a:stretch/>
        </p:blipFill>
        <p:spPr>
          <a:xfrm>
            <a:off x="1475656" y="1916832"/>
            <a:ext cx="5789351" cy="4033981"/>
          </a:xfrm>
          <a:prstGeom prst="rect">
            <a:avLst/>
          </a:prstGeom>
        </p:spPr>
      </p:pic>
    </p:spTree>
    <p:extLst>
      <p:ext uri="{BB962C8B-B14F-4D97-AF65-F5344CB8AC3E}">
        <p14:creationId xmlns:p14="http://schemas.microsoft.com/office/powerpoint/2010/main" val="1273801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6840878" cy="1143000"/>
          </a:xfrm>
        </p:spPr>
        <p:txBody>
          <a:bodyPr>
            <a:noAutofit/>
          </a:bodyPr>
          <a:lstStyle/>
          <a:p>
            <a:r>
              <a:rPr lang="fr-BE" sz="2400" dirty="0"/>
              <a:t>Source </a:t>
            </a:r>
            <a:r>
              <a:rPr lang="fr-BE" sz="2400" dirty="0" smtClean="0"/>
              <a:t>: http</a:t>
            </a:r>
            <a:r>
              <a:rPr lang="fr-BE" sz="2400" dirty="0"/>
              <a:t>://perso.univ-lemans.fr/~apopier/enseignement/SPI/slides_regression.pdf</a:t>
            </a:r>
          </a:p>
        </p:txBody>
      </p:sp>
      <p:sp>
        <p:nvSpPr>
          <p:cNvPr id="3" name="Espace réservé du pied de page 2"/>
          <p:cNvSpPr>
            <a:spLocks noGrp="1"/>
          </p:cNvSpPr>
          <p:nvPr>
            <p:ph type="ftr" sz="quarter" idx="11"/>
          </p:nvPr>
        </p:nvSpPr>
        <p:spPr/>
        <p:txBody>
          <a:bodyPr/>
          <a:lstStyle/>
          <a:p>
            <a:r>
              <a:rPr lang="fr-BE" smtClean="0"/>
              <a:t>Jacques Marquet - UCL</a:t>
            </a:r>
            <a:endParaRPr lang="fr-BE"/>
          </a:p>
        </p:txBody>
      </p:sp>
      <p:sp>
        <p:nvSpPr>
          <p:cNvPr id="4" name="Espace réservé du numéro de diapositive 3"/>
          <p:cNvSpPr>
            <a:spLocks noGrp="1"/>
          </p:cNvSpPr>
          <p:nvPr>
            <p:ph type="sldNum" sz="quarter" idx="12"/>
          </p:nvPr>
        </p:nvSpPr>
        <p:spPr/>
        <p:txBody>
          <a:bodyPr/>
          <a:lstStyle/>
          <a:p>
            <a:fld id="{8B86615E-E714-4BC7-954C-DDBB76C3CC62}" type="slidenum">
              <a:rPr lang="fr-BE" smtClean="0"/>
              <a:t>78</a:t>
            </a:fld>
            <a:endParaRPr lang="fr-BE"/>
          </a:p>
        </p:txBody>
      </p:sp>
      <p:pic>
        <p:nvPicPr>
          <p:cNvPr id="5" name="Image 4" descr="http://perso.univ-lemans.fr/~apopier/enseignement/SPI/slides_regression.pdf - Windows Internet Explorer"/>
          <p:cNvPicPr>
            <a:picLocks noChangeAspect="1"/>
          </p:cNvPicPr>
          <p:nvPr/>
        </p:nvPicPr>
        <p:blipFill rotWithShape="1">
          <a:blip r:embed="rId2">
            <a:extLst>
              <a:ext uri="{28A0092B-C50C-407E-A947-70E740481C1C}">
                <a14:useLocalDpi xmlns:a14="http://schemas.microsoft.com/office/drawing/2010/main" val="0"/>
              </a:ext>
            </a:extLst>
          </a:blip>
          <a:srcRect l="40454" t="24248" r="19091" b="11864"/>
          <a:stretch/>
        </p:blipFill>
        <p:spPr>
          <a:xfrm>
            <a:off x="1187624" y="2161308"/>
            <a:ext cx="4878938" cy="4148011"/>
          </a:xfrm>
          <a:prstGeom prst="rect">
            <a:avLst/>
          </a:prstGeom>
        </p:spPr>
      </p:pic>
    </p:spTree>
    <p:extLst>
      <p:ext uri="{BB962C8B-B14F-4D97-AF65-F5344CB8AC3E}">
        <p14:creationId xmlns:p14="http://schemas.microsoft.com/office/powerpoint/2010/main" val="35125766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p:cNvSpPr>
            <a:spLocks noGrp="1"/>
          </p:cNvSpPr>
          <p:nvPr>
            <p:ph type="sldNum" sz="quarter" idx="12"/>
          </p:nvPr>
        </p:nvSpPr>
        <p:spPr/>
        <p:txBody>
          <a:bodyPr/>
          <a:lstStyle/>
          <a:p>
            <a:fld id="{8B86615E-E714-4BC7-954C-DDBB76C3CC62}" type="slidenum">
              <a:rPr lang="fr-BE" smtClean="0"/>
              <a:t>79</a:t>
            </a:fld>
            <a:endParaRPr lang="fr-BE"/>
          </a:p>
        </p:txBody>
      </p:sp>
      <p:graphicFrame>
        <p:nvGraphicFramePr>
          <p:cNvPr id="4" name="Tableau 3"/>
          <p:cNvGraphicFramePr>
            <a:graphicFrameLocks noGrp="1"/>
          </p:cNvGraphicFramePr>
          <p:nvPr>
            <p:extLst>
              <p:ext uri="{D42A27DB-BD31-4B8C-83A1-F6EECF244321}">
                <p14:modId xmlns:p14="http://schemas.microsoft.com/office/powerpoint/2010/main" val="2826125168"/>
              </p:ext>
            </p:extLst>
          </p:nvPr>
        </p:nvGraphicFramePr>
        <p:xfrm>
          <a:off x="107504" y="794273"/>
          <a:ext cx="8928992" cy="5833940"/>
        </p:xfrm>
        <a:graphic>
          <a:graphicData uri="http://schemas.openxmlformats.org/drawingml/2006/table">
            <a:tbl>
              <a:tblPr>
                <a:tableStyleId>{5C22544A-7EE6-4342-B048-85BDC9FD1C3A}</a:tableStyleId>
              </a:tblPr>
              <a:tblGrid>
                <a:gridCol w="2651964"/>
                <a:gridCol w="2150556"/>
                <a:gridCol w="1256040"/>
                <a:gridCol w="1256040"/>
                <a:gridCol w="1614392"/>
              </a:tblGrid>
              <a:tr h="2019935">
                <a:tc gridSpan="2">
                  <a:txBody>
                    <a:bodyPr/>
                    <a:lstStyle/>
                    <a:p>
                      <a:pPr algn="ctr">
                        <a:lnSpc>
                          <a:spcPct val="115000"/>
                        </a:lnSpc>
                        <a:spcAft>
                          <a:spcPts val="0"/>
                        </a:spcAft>
                      </a:pPr>
                      <a:r>
                        <a:rPr lang="fr-FR" sz="1600" dirty="0">
                          <a:effectLst/>
                        </a:rPr>
                        <a:t> </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c>
                  <a:txBody>
                    <a:bodyPr/>
                    <a:lstStyle/>
                    <a:p>
                      <a:pPr marL="38100" marR="38100" algn="ctr">
                        <a:lnSpc>
                          <a:spcPct val="115000"/>
                        </a:lnSpc>
                        <a:spcAft>
                          <a:spcPts val="0"/>
                        </a:spcAft>
                      </a:pPr>
                      <a:r>
                        <a:rPr lang="fr-FR" sz="1600">
                          <a:effectLst/>
                        </a:rPr>
                        <a:t>Q68 Demander des indemnités au-delà de ce à quoi on a droit</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Q68 Tricher dans sa déclaration d'impôt si on en a la possibilité </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Q68 Pénétrer dans une voiture qui ne vous appartient pas et faire un tour avec</a:t>
                      </a:r>
                      <a:endParaRPr lang="fr-BE" sz="1600">
                        <a:solidFill>
                          <a:srgbClr val="000000"/>
                        </a:solidFill>
                        <a:effectLst/>
                        <a:latin typeface="Courier New"/>
                        <a:ea typeface="MS Mincho"/>
                      </a:endParaRPr>
                    </a:p>
                  </a:txBody>
                  <a:tcPr marL="0" marR="0" marT="0" marB="0" anchor="b"/>
                </a:tc>
              </a:tr>
              <a:tr h="331502">
                <a:tc rowSpan="3">
                  <a:txBody>
                    <a:bodyPr/>
                    <a:lstStyle/>
                    <a:p>
                      <a:pPr marL="38100" marR="38100">
                        <a:lnSpc>
                          <a:spcPct val="115000"/>
                        </a:lnSpc>
                        <a:spcAft>
                          <a:spcPts val="0"/>
                        </a:spcAft>
                      </a:pPr>
                      <a:r>
                        <a:rPr lang="fr-FR" sz="1600">
                          <a:effectLst/>
                        </a:rPr>
                        <a:t>Q68 Demander des indemnités au-delà de ce à quoi on a droit</a:t>
                      </a:r>
                      <a:endParaRPr lang="fr-BE" sz="16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600">
                          <a:effectLst/>
                        </a:rPr>
                        <a:t>Corrélation de Pearson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,187</a:t>
                      </a:r>
                      <a:r>
                        <a:rPr lang="fr-FR" sz="1600" baseline="30000">
                          <a:effectLst/>
                        </a:rPr>
                        <a:t>**</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,207</a:t>
                      </a:r>
                      <a:r>
                        <a:rPr lang="fr-FR" sz="1600" baseline="30000">
                          <a:effectLst/>
                        </a:rPr>
                        <a:t>**</a:t>
                      </a:r>
                      <a:endParaRPr lang="fr-BE" sz="1600">
                        <a:solidFill>
                          <a:srgbClr val="000000"/>
                        </a:solidFill>
                        <a:effectLst/>
                        <a:latin typeface="Courier New"/>
                        <a:ea typeface="MS Mincho"/>
                      </a:endParaRPr>
                    </a:p>
                  </a:txBody>
                  <a:tcPr marL="0" marR="0" marT="0" marB="0"/>
                </a:tc>
              </a:tr>
              <a:tr h="331502">
                <a:tc vMerge="1">
                  <a:txBody>
                    <a:bodyPr/>
                    <a:lstStyle/>
                    <a:p>
                      <a:endParaRPr lang="fr-BE"/>
                    </a:p>
                  </a:txBody>
                  <a:tcPr/>
                </a:tc>
                <a:tc>
                  <a:txBody>
                    <a:bodyPr/>
                    <a:lstStyle/>
                    <a:p>
                      <a:pPr marL="38100" marR="38100">
                        <a:lnSpc>
                          <a:spcPct val="115000"/>
                        </a:lnSpc>
                        <a:spcAft>
                          <a:spcPts val="0"/>
                        </a:spcAft>
                      </a:pPr>
                      <a:r>
                        <a:rPr lang="fr-FR" sz="1600">
                          <a:effectLst/>
                        </a:rPr>
                        <a:t>Sig. (bilatérale)</a:t>
                      </a:r>
                      <a:endParaRPr lang="fr-BE" sz="16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r>
              <a:tr h="175028">
                <a:tc vMerge="1">
                  <a:txBody>
                    <a:bodyPr/>
                    <a:lstStyle/>
                    <a:p>
                      <a:endParaRPr lang="fr-BE"/>
                    </a:p>
                  </a:txBody>
                  <a:tcPr/>
                </a:tc>
                <a:tc>
                  <a:txBody>
                    <a:bodyPr/>
                    <a:lstStyle/>
                    <a:p>
                      <a:pPr marL="38100" marR="38100">
                        <a:lnSpc>
                          <a:spcPct val="115000"/>
                        </a:lnSpc>
                        <a:spcAft>
                          <a:spcPts val="0"/>
                        </a:spcAft>
                      </a:pPr>
                      <a:r>
                        <a:rPr lang="fr-FR" sz="1600">
                          <a:effectLst/>
                        </a:rPr>
                        <a:t>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r>
              <a:tr h="331502">
                <a:tc rowSpan="3">
                  <a:txBody>
                    <a:bodyPr/>
                    <a:lstStyle/>
                    <a:p>
                      <a:pPr marL="38100" marR="38100">
                        <a:lnSpc>
                          <a:spcPct val="115000"/>
                        </a:lnSpc>
                        <a:spcAft>
                          <a:spcPts val="0"/>
                        </a:spcAft>
                      </a:pPr>
                      <a:r>
                        <a:rPr lang="fr-FR" sz="1600">
                          <a:effectLst/>
                        </a:rPr>
                        <a:t>Q68 Tricher dans sa déclaration d'impôt si on en a la possibilité </a:t>
                      </a:r>
                      <a:endParaRPr lang="fr-BE" sz="16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600">
                          <a:effectLst/>
                        </a:rPr>
                        <a:t>Corrélation de Pearson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,187</a:t>
                      </a:r>
                      <a:r>
                        <a:rPr lang="fr-FR" sz="1600" baseline="30000">
                          <a:effectLst/>
                        </a:rPr>
                        <a:t>**</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,111</a:t>
                      </a:r>
                      <a:r>
                        <a:rPr lang="fr-FR" sz="1600" baseline="30000">
                          <a:effectLst/>
                        </a:rPr>
                        <a:t>**</a:t>
                      </a:r>
                      <a:endParaRPr lang="fr-BE" sz="1600">
                        <a:solidFill>
                          <a:srgbClr val="000000"/>
                        </a:solidFill>
                        <a:effectLst/>
                        <a:latin typeface="Courier New"/>
                        <a:ea typeface="MS Mincho"/>
                      </a:endParaRPr>
                    </a:p>
                  </a:txBody>
                  <a:tcPr marL="0" marR="0" marT="0" marB="0"/>
                </a:tc>
              </a:tr>
              <a:tr h="331502">
                <a:tc vMerge="1">
                  <a:txBody>
                    <a:bodyPr/>
                    <a:lstStyle/>
                    <a:p>
                      <a:endParaRPr lang="fr-BE"/>
                    </a:p>
                  </a:txBody>
                  <a:tcPr/>
                </a:tc>
                <a:tc>
                  <a:txBody>
                    <a:bodyPr/>
                    <a:lstStyle/>
                    <a:p>
                      <a:pPr marL="38100" marR="38100">
                        <a:lnSpc>
                          <a:spcPct val="115000"/>
                        </a:lnSpc>
                        <a:spcAft>
                          <a:spcPts val="0"/>
                        </a:spcAft>
                      </a:pPr>
                      <a:r>
                        <a:rPr lang="fr-FR" sz="1600">
                          <a:effectLst/>
                        </a:rPr>
                        <a:t>Sig. (bilatérale)</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r>
              <a:tr h="343872">
                <a:tc vMerge="1">
                  <a:txBody>
                    <a:bodyPr/>
                    <a:lstStyle/>
                    <a:p>
                      <a:endParaRPr lang="fr-BE"/>
                    </a:p>
                  </a:txBody>
                  <a:tcPr/>
                </a:tc>
                <a:tc>
                  <a:txBody>
                    <a:bodyPr/>
                    <a:lstStyle/>
                    <a:p>
                      <a:pPr marL="38100" marR="38100">
                        <a:lnSpc>
                          <a:spcPct val="115000"/>
                        </a:lnSpc>
                        <a:spcAft>
                          <a:spcPts val="0"/>
                        </a:spcAft>
                      </a:pPr>
                      <a:r>
                        <a:rPr lang="fr-FR" sz="1600">
                          <a:effectLst/>
                        </a:rPr>
                        <a:t>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r>
              <a:tr h="331502">
                <a:tc rowSpan="3">
                  <a:txBody>
                    <a:bodyPr/>
                    <a:lstStyle/>
                    <a:p>
                      <a:pPr marL="38100" marR="38100">
                        <a:lnSpc>
                          <a:spcPct val="115000"/>
                        </a:lnSpc>
                        <a:spcAft>
                          <a:spcPts val="0"/>
                        </a:spcAft>
                      </a:pPr>
                      <a:r>
                        <a:rPr lang="fr-FR" sz="1600">
                          <a:effectLst/>
                        </a:rPr>
                        <a:t>Q68 Pénétrer dans une voiture qui ne vous appartient pas et faire un tour avec</a:t>
                      </a:r>
                      <a:endParaRPr lang="fr-BE" sz="16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600">
                          <a:effectLst/>
                        </a:rPr>
                        <a:t>Corrélation de Pearson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,207</a:t>
                      </a:r>
                      <a:r>
                        <a:rPr lang="fr-FR" sz="1600" baseline="30000">
                          <a:effectLst/>
                        </a:rPr>
                        <a:t>**</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,111</a:t>
                      </a:r>
                      <a:r>
                        <a:rPr lang="fr-FR" sz="1600" baseline="30000">
                          <a:effectLst/>
                        </a:rPr>
                        <a:t>**</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a:t>
                      </a:r>
                      <a:endParaRPr lang="fr-BE" sz="1600">
                        <a:solidFill>
                          <a:srgbClr val="000000"/>
                        </a:solidFill>
                        <a:effectLst/>
                        <a:latin typeface="Courier New"/>
                        <a:ea typeface="MS Mincho"/>
                      </a:endParaRPr>
                    </a:p>
                  </a:txBody>
                  <a:tcPr marL="0" marR="0" marT="0" marB="0"/>
                </a:tc>
              </a:tr>
              <a:tr h="331502">
                <a:tc vMerge="1">
                  <a:txBody>
                    <a:bodyPr/>
                    <a:lstStyle/>
                    <a:p>
                      <a:endParaRPr lang="fr-BE"/>
                    </a:p>
                  </a:txBody>
                  <a:tcPr/>
                </a:tc>
                <a:tc>
                  <a:txBody>
                    <a:bodyPr/>
                    <a:lstStyle/>
                    <a:p>
                      <a:pPr marL="38100" marR="38100">
                        <a:lnSpc>
                          <a:spcPct val="115000"/>
                        </a:lnSpc>
                        <a:spcAft>
                          <a:spcPts val="0"/>
                        </a:spcAft>
                      </a:pPr>
                      <a:r>
                        <a:rPr lang="fr-FR" sz="1600">
                          <a:effectLst/>
                        </a:rPr>
                        <a:t>Sig. (bilatérale)</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,000</a:t>
                      </a:r>
                      <a:endParaRPr lang="fr-BE" sz="16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600">
                          <a:effectLst/>
                        </a:rPr>
                        <a:t> </a:t>
                      </a:r>
                      <a:endParaRPr lang="fr-BE" sz="1600">
                        <a:solidFill>
                          <a:srgbClr val="000000"/>
                        </a:solidFill>
                        <a:effectLst/>
                        <a:latin typeface="Courier New"/>
                        <a:ea typeface="MS Mincho"/>
                      </a:endParaRPr>
                    </a:p>
                  </a:txBody>
                  <a:tcPr marL="0" marR="0" marT="0" marB="0" anchor="ctr"/>
                </a:tc>
              </a:tr>
              <a:tr h="512715">
                <a:tc vMerge="1">
                  <a:txBody>
                    <a:bodyPr/>
                    <a:lstStyle/>
                    <a:p>
                      <a:endParaRPr lang="fr-BE"/>
                    </a:p>
                  </a:txBody>
                  <a:tcPr/>
                </a:tc>
                <a:tc>
                  <a:txBody>
                    <a:bodyPr/>
                    <a:lstStyle/>
                    <a:p>
                      <a:pPr marL="38100" marR="38100">
                        <a:lnSpc>
                          <a:spcPct val="115000"/>
                        </a:lnSpc>
                        <a:spcAft>
                          <a:spcPts val="0"/>
                        </a:spcAft>
                      </a:pPr>
                      <a:r>
                        <a:rPr lang="fr-FR" sz="1600">
                          <a:effectLst/>
                        </a:rPr>
                        <a:t>N</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1509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1509</a:t>
                      </a:r>
                      <a:endParaRPr lang="fr-BE" sz="1600" dirty="0">
                        <a:solidFill>
                          <a:srgbClr val="000000"/>
                        </a:solidFill>
                        <a:effectLst/>
                        <a:latin typeface="Courier New"/>
                        <a:ea typeface="MS Mincho"/>
                      </a:endParaRPr>
                    </a:p>
                  </a:txBody>
                  <a:tcPr marL="0" marR="0" marT="0" marB="0"/>
                </a:tc>
              </a:tr>
            </a:tbl>
          </a:graphicData>
        </a:graphic>
      </p:graphicFrame>
      <p:sp>
        <p:nvSpPr>
          <p:cNvPr id="5" name="Ellipse 4"/>
          <p:cNvSpPr/>
          <p:nvPr/>
        </p:nvSpPr>
        <p:spPr>
          <a:xfrm>
            <a:off x="8388424" y="2708920"/>
            <a:ext cx="68356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8388424" y="3284984"/>
            <a:ext cx="683568" cy="504056"/>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80935233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34424" y="1700808"/>
            <a:ext cx="3300984" cy="1463040"/>
          </a:xfrm>
        </p:spPr>
        <p:txBody>
          <a:bodyPr/>
          <a:lstStyle/>
          <a:p>
            <a:r>
              <a:rPr lang="fr-BE" dirty="0"/>
              <a:t>Des hypothèses aux questions</a:t>
            </a:r>
            <a:r>
              <a:rPr lang="fr-BE" dirty="0" smtClean="0"/>
              <a:t>… [2, p.161]</a:t>
            </a:r>
            <a:endParaRPr lang="fr-BE" dirty="0"/>
          </a:p>
        </p:txBody>
      </p:sp>
      <p:sp>
        <p:nvSpPr>
          <p:cNvPr id="3" name="Espace réservé pour une image  2"/>
          <p:cNvSpPr>
            <a:spLocks noGrp="1"/>
          </p:cNvSpPr>
          <p:nvPr>
            <p:ph type="pic" idx="1"/>
          </p:nvPr>
        </p:nvSpPr>
        <p:spPr>
          <a:xfrm>
            <a:off x="899592" y="620688"/>
            <a:ext cx="3359623" cy="5468112"/>
          </a:xfrm>
        </p:spPr>
      </p:sp>
      <p:sp>
        <p:nvSpPr>
          <p:cNvPr id="4" name="Espace réservé du texte 3"/>
          <p:cNvSpPr>
            <a:spLocks noGrp="1"/>
          </p:cNvSpPr>
          <p:nvPr>
            <p:ph type="body" sz="half" idx="2"/>
          </p:nvPr>
        </p:nvSpPr>
        <p:spPr>
          <a:xfrm>
            <a:off x="4734630" y="3392996"/>
            <a:ext cx="3300573" cy="2259653"/>
          </a:xfrm>
        </p:spPr>
        <p:txBody>
          <a:bodyPr>
            <a:normAutofit/>
          </a:bodyPr>
          <a:lstStyle/>
          <a:p>
            <a:r>
              <a:rPr lang="fr-BE" dirty="0" smtClean="0"/>
              <a:t>Les questions introduites dans le questionnaire renvoient aux indicateurs.</a:t>
            </a:r>
          </a:p>
          <a:p>
            <a:r>
              <a:rPr lang="fr-BE" dirty="0" smtClean="0"/>
              <a:t>Le questionnaire comprend des questions relatives au phénomène étudiée et aux facteurs potentiellement explicatifs.</a:t>
            </a:r>
          </a:p>
          <a:p>
            <a:endParaRPr lang="fr-BE" dirty="0" smtClean="0"/>
          </a:p>
          <a:p>
            <a:endParaRPr lang="fr-BE" dirty="0"/>
          </a:p>
        </p:txBody>
      </p:sp>
      <p:sp>
        <p:nvSpPr>
          <p:cNvPr id="5" name="Espace réservé du pied de page 4"/>
          <p:cNvSpPr>
            <a:spLocks noGrp="1"/>
          </p:cNvSpPr>
          <p:nvPr>
            <p:ph type="ftr" sz="quarter" idx="11"/>
          </p:nvPr>
        </p:nvSpPr>
        <p:spPr/>
        <p:txBody>
          <a:bodyPr/>
          <a:lstStyle/>
          <a:p>
            <a:r>
              <a:rPr lang="fr-BE" smtClean="0"/>
              <a:t>Jacques Marquet - UCL</a:t>
            </a:r>
            <a:endParaRPr lang="fr-BE"/>
          </a:p>
        </p:txBody>
      </p:sp>
      <p:sp>
        <p:nvSpPr>
          <p:cNvPr id="6" name="Espace réservé du numéro de diapositive 5"/>
          <p:cNvSpPr>
            <a:spLocks noGrp="1"/>
          </p:cNvSpPr>
          <p:nvPr>
            <p:ph type="sldNum" sz="quarter" idx="12"/>
          </p:nvPr>
        </p:nvSpPr>
        <p:spPr/>
        <p:txBody>
          <a:bodyPr/>
          <a:lstStyle/>
          <a:p>
            <a:fld id="{8B86615E-E714-4BC7-954C-DDBB76C3CC62}" type="slidenum">
              <a:rPr lang="fr-BE" smtClean="0"/>
              <a:t>8</a:t>
            </a:fld>
            <a:endParaRPr lang="fr-BE"/>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4108698" cy="58326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15319630"/>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ctrTitle"/>
          </p:nvPr>
        </p:nvSpPr>
        <p:spPr>
          <a:xfrm>
            <a:off x="4733365" y="2708476"/>
            <a:ext cx="3313355" cy="2304700"/>
          </a:xfrm>
        </p:spPr>
        <p:txBody>
          <a:bodyPr>
            <a:normAutofit fontScale="90000"/>
          </a:bodyPr>
          <a:lstStyle/>
          <a:p>
            <a:r>
              <a:rPr lang="fr-BE" dirty="0" smtClean="0"/>
              <a:t>Chapitre 5</a:t>
            </a:r>
            <a:r>
              <a:rPr lang="fr-BE" dirty="0"/>
              <a:t/>
            </a:r>
            <a:br>
              <a:rPr lang="fr-BE" dirty="0"/>
            </a:br>
            <a:r>
              <a:rPr lang="fr-BE" dirty="0"/>
              <a:t>L’analyse factorielle en composantes </a:t>
            </a:r>
            <a:r>
              <a:rPr lang="fr-BE" dirty="0" smtClean="0"/>
              <a:t>principales</a:t>
            </a:r>
            <a:endParaRPr lang="fr-BE" dirty="0"/>
          </a:p>
        </p:txBody>
      </p:sp>
      <p:sp>
        <p:nvSpPr>
          <p:cNvPr id="3" name="Sous-titre 2"/>
          <p:cNvSpPr>
            <a:spLocks noGrp="1"/>
          </p:cNvSpPr>
          <p:nvPr>
            <p:ph type="subTitle" idx="1"/>
          </p:nvPr>
        </p:nvSpPr>
        <p:spPr>
          <a:xfrm>
            <a:off x="4733365" y="5445224"/>
            <a:ext cx="3309803" cy="236485"/>
          </a:xfrm>
        </p:spPr>
        <p:txBody>
          <a:bodyPr>
            <a:normAutofit fontScale="62500" lnSpcReduction="20000"/>
          </a:bodyPr>
          <a:lstStyle/>
          <a:p>
            <a:r>
              <a:rPr lang="fr-BE" dirty="0" smtClean="0"/>
              <a:t> </a:t>
            </a:r>
            <a:endParaRPr lang="fr-BE" dirty="0"/>
          </a:p>
        </p:txBody>
      </p:sp>
    </p:spTree>
    <p:extLst>
      <p:ext uri="{BB962C8B-B14F-4D97-AF65-F5344CB8AC3E}">
        <p14:creationId xmlns:p14="http://schemas.microsoft.com/office/powerpoint/2010/main" val="2780023371"/>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fontScale="90000"/>
          </a:bodyPr>
          <a:lstStyle/>
          <a:p>
            <a:r>
              <a:rPr lang="fr-BE" dirty="0" smtClean="0"/>
              <a:t>L’analyse factorielle en composantes principales</a:t>
            </a:r>
            <a:endParaRPr lang="fr-BE" dirty="0"/>
          </a:p>
        </p:txBody>
      </p:sp>
      <p:sp>
        <p:nvSpPr>
          <p:cNvPr id="3" name="Espace réservé du contenu 2"/>
          <p:cNvSpPr>
            <a:spLocks noGrp="1"/>
          </p:cNvSpPr>
          <p:nvPr>
            <p:ph idx="1"/>
          </p:nvPr>
        </p:nvSpPr>
        <p:spPr/>
        <p:txBody>
          <a:bodyPr>
            <a:normAutofit/>
          </a:bodyPr>
          <a:lstStyle/>
          <a:p>
            <a:r>
              <a:rPr lang="fr-BE" dirty="0" smtClean="0"/>
              <a:t>Objectif : résumer un grand nombre de variables ou d’items en quelques dimensions appelées « facteurs ».</a:t>
            </a:r>
          </a:p>
          <a:p>
            <a:r>
              <a:rPr lang="fr-BE" dirty="0" smtClean="0"/>
              <a:t>La statistique de base : le coefficient de corrélation.</a:t>
            </a:r>
          </a:p>
          <a:p>
            <a:r>
              <a:rPr lang="fr-BE" dirty="0" smtClean="0"/>
              <a:t>Le principe : faire apparaître les ensembles de variables qui sont corrélées entre elles.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81</a:t>
            </a:fld>
            <a:endParaRPr lang="fr-BE"/>
          </a:p>
        </p:txBody>
      </p:sp>
    </p:spTree>
    <p:extLst>
      <p:ext uri="{BB962C8B-B14F-4D97-AF65-F5344CB8AC3E}">
        <p14:creationId xmlns:p14="http://schemas.microsoft.com/office/powerpoint/2010/main" val="143275470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Quand utiliser l’AFCP?</a:t>
            </a:r>
            <a:endParaRPr lang="fr-BE" dirty="0"/>
          </a:p>
        </p:txBody>
      </p:sp>
      <p:sp>
        <p:nvSpPr>
          <p:cNvPr id="3" name="Espace réservé du contenu 2"/>
          <p:cNvSpPr>
            <a:spLocks noGrp="1"/>
          </p:cNvSpPr>
          <p:nvPr>
            <p:ph idx="1"/>
          </p:nvPr>
        </p:nvSpPr>
        <p:spPr>
          <a:xfrm>
            <a:off x="1043492" y="2060848"/>
            <a:ext cx="6777317" cy="3771781"/>
          </a:xfrm>
        </p:spPr>
        <p:txBody>
          <a:bodyPr>
            <a:normAutofit fontScale="92500" lnSpcReduction="20000"/>
          </a:bodyPr>
          <a:lstStyle/>
          <a:p>
            <a:r>
              <a:rPr lang="fr-BE" dirty="0" smtClean="0"/>
              <a:t>1. Quand dans une visée exploratoire : </a:t>
            </a:r>
          </a:p>
          <a:p>
            <a:pPr lvl="1"/>
            <a:r>
              <a:rPr lang="fr-BE" dirty="0" smtClean="0"/>
              <a:t>on cherche à connaître la structure d’un grand nombre de variables ; </a:t>
            </a:r>
          </a:p>
          <a:p>
            <a:pPr lvl="1"/>
            <a:r>
              <a:rPr lang="fr-BE" dirty="0" smtClean="0"/>
              <a:t>on cherche à résumer ou condenser l’information véhiculée par un grand nombre de variables en un nombre limité de dimensions ou facteurs.</a:t>
            </a:r>
          </a:p>
          <a:p>
            <a:r>
              <a:rPr lang="fr-BE" dirty="0"/>
              <a:t>2</a:t>
            </a:r>
            <a:r>
              <a:rPr lang="fr-BE" dirty="0" smtClean="0"/>
              <a:t>. Quand dans un processus de recherche, on cherche à mettre au point des instruments pour mesurer des « construits latents » / des concepts opérationnalisés.</a:t>
            </a:r>
          </a:p>
          <a:p>
            <a:r>
              <a:rPr lang="fr-BE" dirty="0" smtClean="0"/>
              <a:t>3. Quand dans une visée confirmatoire, on cherche à confirmer une structure factorielle.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82</a:t>
            </a:fld>
            <a:endParaRPr lang="fr-BE"/>
          </a:p>
        </p:txBody>
      </p:sp>
    </p:spTree>
    <p:extLst>
      <p:ext uri="{BB962C8B-B14F-4D97-AF65-F5344CB8AC3E}">
        <p14:creationId xmlns:p14="http://schemas.microsoft.com/office/powerpoint/2010/main" val="3939165993"/>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817160"/>
          </a:xfrm>
        </p:spPr>
        <p:txBody>
          <a:bodyPr/>
          <a:lstStyle/>
          <a:p>
            <a:r>
              <a:rPr lang="fr-BE" dirty="0" smtClean="0"/>
              <a:t>Quelques règles ou repères</a:t>
            </a:r>
            <a:endParaRPr lang="fr-BE" dirty="0"/>
          </a:p>
        </p:txBody>
      </p:sp>
      <p:sp>
        <p:nvSpPr>
          <p:cNvPr id="3" name="Espace réservé du contenu 2"/>
          <p:cNvSpPr>
            <a:spLocks noGrp="1"/>
          </p:cNvSpPr>
          <p:nvPr>
            <p:ph idx="1"/>
          </p:nvPr>
        </p:nvSpPr>
        <p:spPr>
          <a:xfrm>
            <a:off x="1043492" y="1916832"/>
            <a:ext cx="6912884" cy="3915797"/>
          </a:xfrm>
        </p:spPr>
        <p:txBody>
          <a:bodyPr>
            <a:normAutofit/>
          </a:bodyPr>
          <a:lstStyle/>
          <a:p>
            <a:r>
              <a:rPr lang="fr-BE" dirty="0" smtClean="0"/>
              <a:t>Une AFCP se réalise sur un nombre significatif de variables.</a:t>
            </a:r>
          </a:p>
          <a:p>
            <a:r>
              <a:rPr lang="fr-BE" dirty="0" smtClean="0"/>
              <a:t>Idéalement les variables seront quantitatives, mais l’AFCP pour variables ordinales existe aussi et les variables binaires peuvent aussi être introduites dans l’analyse.</a:t>
            </a:r>
          </a:p>
          <a:p>
            <a:r>
              <a:rPr lang="fr-BE" dirty="0" smtClean="0"/>
              <a:t>Taille de l’échantillon </a:t>
            </a:r>
          </a:p>
          <a:p>
            <a:pPr lvl="1"/>
            <a:r>
              <a:rPr lang="fr-BE" dirty="0" smtClean="0"/>
              <a:t>n ≥ 100 et n </a:t>
            </a:r>
            <a:r>
              <a:rPr lang="fr-BE" dirty="0"/>
              <a:t>≥ </a:t>
            </a:r>
            <a:r>
              <a:rPr lang="fr-BE" dirty="0" smtClean="0"/>
              <a:t>10*(nb variables)</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83</a:t>
            </a:fld>
            <a:endParaRPr lang="fr-BE"/>
          </a:p>
        </p:txBody>
      </p:sp>
    </p:spTree>
    <p:extLst>
      <p:ext uri="{BB962C8B-B14F-4D97-AF65-F5344CB8AC3E}">
        <p14:creationId xmlns:p14="http://schemas.microsoft.com/office/powerpoint/2010/main" val="2550245128"/>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745152"/>
          </a:xfrm>
        </p:spPr>
        <p:txBody>
          <a:bodyPr/>
          <a:lstStyle/>
          <a:p>
            <a:r>
              <a:rPr lang="fr-BE" dirty="0" smtClean="0"/>
              <a:t>Produire une AFCP</a:t>
            </a:r>
            <a:endParaRPr lang="fr-BE" dirty="0"/>
          </a:p>
        </p:txBody>
      </p:sp>
      <p:sp>
        <p:nvSpPr>
          <p:cNvPr id="3" name="Espace réservé du contenu 2"/>
          <p:cNvSpPr>
            <a:spLocks noGrp="1"/>
          </p:cNvSpPr>
          <p:nvPr>
            <p:ph idx="1"/>
          </p:nvPr>
        </p:nvSpPr>
        <p:spPr>
          <a:xfrm>
            <a:off x="1043492" y="1988840"/>
            <a:ext cx="6777317" cy="3843789"/>
          </a:xfrm>
        </p:spPr>
        <p:txBody>
          <a:bodyPr>
            <a:normAutofit fontScale="92500"/>
          </a:bodyPr>
          <a:lstStyle/>
          <a:p>
            <a:r>
              <a:rPr lang="fr-BE" dirty="0" smtClean="0"/>
              <a:t>Il existe des tests (KMO, Bartlett…) qui vérifient que les variables soumises à l’analyse covarient au moins relativement entre elles. </a:t>
            </a:r>
          </a:p>
          <a:p>
            <a:pPr lvl="1"/>
            <a:r>
              <a:rPr lang="fr-BE" dirty="0" smtClean="0"/>
              <a:t>Pour le KMO, on n’effectuera généralement une ACP que si la valeur de celui-ci atteint au moins 0,70. En deçà, on considère que les variables partagent peu entre elles.</a:t>
            </a:r>
          </a:p>
          <a:p>
            <a:r>
              <a:rPr lang="fr-BE" dirty="0" smtClean="0"/>
              <a:t>Il existe plusieurs méthodes d’extraction des facteurs</a:t>
            </a:r>
          </a:p>
          <a:p>
            <a:pPr lvl="1"/>
            <a:r>
              <a:rPr lang="fr-BE" dirty="0" smtClean="0"/>
              <a:t>Ici, nous optons pour l’Analyse en composantes principales (ACP)</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84</a:t>
            </a:fld>
            <a:endParaRPr lang="fr-BE"/>
          </a:p>
        </p:txBody>
      </p:sp>
    </p:spTree>
    <p:extLst>
      <p:ext uri="{BB962C8B-B14F-4D97-AF65-F5344CB8AC3E}">
        <p14:creationId xmlns:p14="http://schemas.microsoft.com/office/powerpoint/2010/main" val="790041426"/>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620688"/>
            <a:ext cx="7024744" cy="720080"/>
          </a:xfrm>
        </p:spPr>
        <p:txBody>
          <a:bodyPr>
            <a:normAutofit/>
          </a:bodyPr>
          <a:lstStyle/>
          <a:p>
            <a:r>
              <a:rPr lang="fr-BE" dirty="0" smtClean="0"/>
              <a:t>L’alpha de </a:t>
            </a:r>
            <a:r>
              <a:rPr lang="fr-BE" dirty="0" err="1" smtClean="0"/>
              <a:t>Cronbach</a:t>
            </a:r>
            <a:endParaRPr lang="fr-BE" dirty="0"/>
          </a:p>
        </p:txBody>
      </p:sp>
      <p:sp>
        <p:nvSpPr>
          <p:cNvPr id="3" name="Espace réservé du contenu 2"/>
          <p:cNvSpPr>
            <a:spLocks noGrp="1"/>
          </p:cNvSpPr>
          <p:nvPr>
            <p:ph idx="1"/>
          </p:nvPr>
        </p:nvSpPr>
        <p:spPr>
          <a:xfrm>
            <a:off x="467544" y="1484784"/>
            <a:ext cx="8208912" cy="3600400"/>
          </a:xfrm>
        </p:spPr>
        <p:txBody>
          <a:bodyPr>
            <a:normAutofit fontScale="92500"/>
          </a:bodyPr>
          <a:lstStyle/>
          <a:p>
            <a:r>
              <a:rPr lang="fr-BE" dirty="0" smtClean="0"/>
              <a:t>L’alpha de </a:t>
            </a:r>
            <a:r>
              <a:rPr lang="fr-BE" dirty="0" err="1" smtClean="0"/>
              <a:t>Cronbach</a:t>
            </a:r>
            <a:r>
              <a:rPr lang="fr-BE" dirty="0" smtClean="0"/>
              <a:t> est un indice qui varie entre 0 et 1 et qui est utilisé pour vérifier que des variables introduites dans la construction d’une échelle mesurent bien une même réalité, ou l’homogénéité de cette échelle.</a:t>
            </a:r>
          </a:p>
          <a:p>
            <a:r>
              <a:rPr lang="fr-BE" dirty="0" smtClean="0"/>
              <a:t>Ici, l’alpha de </a:t>
            </a:r>
            <a:r>
              <a:rPr lang="fr-BE" dirty="0" err="1" smtClean="0"/>
              <a:t>Cronbach</a:t>
            </a:r>
            <a:r>
              <a:rPr lang="fr-BE" dirty="0" smtClean="0"/>
              <a:t> calculé pour les 20 variables met en évidence une relative homogénéité de l’ensemble</a:t>
            </a:r>
          </a:p>
          <a:p>
            <a:r>
              <a:rPr lang="fr-BE" dirty="0" smtClean="0"/>
              <a:t>Un alpha de </a:t>
            </a:r>
            <a:r>
              <a:rPr lang="fr-BE" dirty="0" err="1" smtClean="0"/>
              <a:t>Cronbach</a:t>
            </a:r>
            <a:r>
              <a:rPr lang="fr-BE" dirty="0" smtClean="0"/>
              <a:t> de 0.8 est généralement considéré comme correct, certains auteurs descendent jusqu’à 0.6.</a:t>
            </a:r>
          </a:p>
          <a:p>
            <a:endParaRPr lang="fr-BE" dirty="0" smtClean="0"/>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85</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770434010"/>
              </p:ext>
            </p:extLst>
          </p:nvPr>
        </p:nvGraphicFramePr>
        <p:xfrm>
          <a:off x="1187624" y="5089251"/>
          <a:ext cx="4320480" cy="1292077"/>
        </p:xfrm>
        <a:graphic>
          <a:graphicData uri="http://schemas.openxmlformats.org/drawingml/2006/table">
            <a:tbl>
              <a:tblPr>
                <a:tableStyleId>{5C22544A-7EE6-4342-B048-85BDC9FD1C3A}</a:tableStyleId>
              </a:tblPr>
              <a:tblGrid>
                <a:gridCol w="2162469"/>
                <a:gridCol w="2158011"/>
              </a:tblGrid>
              <a:tr h="432049">
                <a:tc gridSpan="2">
                  <a:txBody>
                    <a:bodyPr/>
                    <a:lstStyle/>
                    <a:p>
                      <a:pPr marL="38100" marR="38100" algn="ctr">
                        <a:lnSpc>
                          <a:spcPct val="115000"/>
                        </a:lnSpc>
                        <a:spcAft>
                          <a:spcPts val="0"/>
                        </a:spcAft>
                      </a:pPr>
                      <a:r>
                        <a:rPr lang="fr-FR" sz="1600" dirty="0">
                          <a:effectLst/>
                        </a:rPr>
                        <a:t>Statistiques de fiabilité</a:t>
                      </a:r>
                      <a:endParaRPr lang="fr-BE" sz="1600" dirty="0">
                        <a:solidFill>
                          <a:srgbClr val="000000"/>
                        </a:solidFill>
                        <a:effectLst/>
                        <a:latin typeface="Courier New"/>
                        <a:ea typeface="MS Mincho"/>
                      </a:endParaRPr>
                    </a:p>
                  </a:txBody>
                  <a:tcPr marL="0" marR="0" marT="0" marB="0" anchor="ctr"/>
                </a:tc>
                <a:tc hMerge="1">
                  <a:txBody>
                    <a:bodyPr/>
                    <a:lstStyle/>
                    <a:p>
                      <a:endParaRPr lang="fr-BE"/>
                    </a:p>
                  </a:txBody>
                  <a:tcPr/>
                </a:tc>
              </a:tr>
              <a:tr h="432048">
                <a:tc>
                  <a:txBody>
                    <a:bodyPr/>
                    <a:lstStyle/>
                    <a:p>
                      <a:pPr marL="38100" marR="38100" algn="ctr">
                        <a:lnSpc>
                          <a:spcPct val="115000"/>
                        </a:lnSpc>
                        <a:spcAft>
                          <a:spcPts val="0"/>
                        </a:spcAft>
                      </a:pPr>
                      <a:r>
                        <a:rPr lang="fr-FR" sz="1600">
                          <a:effectLst/>
                        </a:rPr>
                        <a:t>Alpha de Cronbach</a:t>
                      </a:r>
                      <a:endParaRPr lang="fr-BE" sz="16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Nombre d'éléments</a:t>
                      </a:r>
                      <a:endParaRPr lang="fr-BE" sz="1600">
                        <a:solidFill>
                          <a:srgbClr val="000000"/>
                        </a:solidFill>
                        <a:effectLst/>
                        <a:latin typeface="Courier New"/>
                        <a:ea typeface="MS Mincho"/>
                      </a:endParaRPr>
                    </a:p>
                  </a:txBody>
                  <a:tcPr marL="0" marR="0" marT="0" marB="0" anchor="b"/>
                </a:tc>
              </a:tr>
              <a:tr h="427980">
                <a:tc>
                  <a:txBody>
                    <a:bodyPr/>
                    <a:lstStyle/>
                    <a:p>
                      <a:pPr marL="38100" marR="38100" algn="r">
                        <a:lnSpc>
                          <a:spcPct val="115000"/>
                        </a:lnSpc>
                        <a:spcAft>
                          <a:spcPts val="0"/>
                        </a:spcAft>
                      </a:pPr>
                      <a:r>
                        <a:rPr lang="fr-FR" sz="1600" dirty="0">
                          <a:effectLst/>
                        </a:rPr>
                        <a:t>,805</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20</a:t>
                      </a:r>
                      <a:endParaRPr lang="fr-BE" sz="1600" dirty="0">
                        <a:solidFill>
                          <a:srgbClr val="000000"/>
                        </a:solidFill>
                        <a:effectLst/>
                        <a:latin typeface="Courier New"/>
                        <a:ea typeface="MS Mincho"/>
                      </a:endParaRPr>
                    </a:p>
                  </a:txBody>
                  <a:tcPr marL="0" marR="0" marT="0" marB="0"/>
                </a:tc>
              </a:tr>
            </a:tbl>
          </a:graphicData>
        </a:graphic>
      </p:graphicFrame>
      <p:sp>
        <p:nvSpPr>
          <p:cNvPr id="7" name="Rectangle 1"/>
          <p:cNvSpPr>
            <a:spLocks noChangeArrowheads="1"/>
          </p:cNvSpPr>
          <p:nvPr/>
        </p:nvSpPr>
        <p:spPr bwMode="auto">
          <a:xfrm>
            <a:off x="3506788" y="3762375"/>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Ellipse 7"/>
          <p:cNvSpPr/>
          <p:nvPr/>
        </p:nvSpPr>
        <p:spPr>
          <a:xfrm>
            <a:off x="2771800" y="5877272"/>
            <a:ext cx="734988" cy="50405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861429774"/>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673144"/>
          </a:xfrm>
        </p:spPr>
        <p:txBody>
          <a:bodyPr>
            <a:normAutofit fontScale="90000"/>
          </a:bodyPr>
          <a:lstStyle/>
          <a:p>
            <a:r>
              <a:rPr lang="fr-BE" dirty="0" smtClean="0"/>
              <a:t>L’AFCP : les principes</a:t>
            </a:r>
            <a:endParaRPr lang="fr-BE" dirty="0"/>
          </a:p>
        </p:txBody>
      </p:sp>
      <p:sp>
        <p:nvSpPr>
          <p:cNvPr id="3" name="Espace réservé du contenu 2"/>
          <p:cNvSpPr>
            <a:spLocks noGrp="1"/>
          </p:cNvSpPr>
          <p:nvPr>
            <p:ph idx="1"/>
          </p:nvPr>
        </p:nvSpPr>
        <p:spPr>
          <a:xfrm>
            <a:off x="899592" y="1700808"/>
            <a:ext cx="7416824" cy="4392488"/>
          </a:xfrm>
        </p:spPr>
        <p:txBody>
          <a:bodyPr>
            <a:normAutofit fontScale="92500" lnSpcReduction="20000"/>
          </a:bodyPr>
          <a:lstStyle/>
          <a:p>
            <a:r>
              <a:rPr lang="fr-BE" dirty="0" smtClean="0"/>
              <a:t>Plusieurs structures factorielles peuvent produire la même matrice de corrélation…</a:t>
            </a:r>
          </a:p>
          <a:p>
            <a:r>
              <a:rPr lang="fr-BE" dirty="0" smtClean="0"/>
              <a:t>Ici, la méthode vise d’abord à extraire une composante ou un facteur qui rend compte de la plus grande part possible de la variance totale ; le deuxième rendra compte de la plus grande part de variance non prise en compte par le premier ; et ainsi de suite.</a:t>
            </a:r>
          </a:p>
          <a:p>
            <a:r>
              <a:rPr lang="fr-BE" dirty="0" smtClean="0"/>
              <a:t>La part de variance « expliquée » par le premier facteur est toujours supérieure à celle « expliquée » par le deuxième, qui elle-même est toujours supérieure à celle « expliquée » par le troisième, et ainsi de suite.</a:t>
            </a:r>
          </a:p>
          <a:p>
            <a:r>
              <a:rPr lang="fr-BE" dirty="0" smtClean="0"/>
              <a:t>La valeur-propre du facteur exprime cette part de variance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86</a:t>
            </a:fld>
            <a:endParaRPr lang="fr-BE"/>
          </a:p>
        </p:txBody>
      </p:sp>
    </p:spTree>
    <p:extLst>
      <p:ext uri="{BB962C8B-B14F-4D97-AF65-F5344CB8AC3E}">
        <p14:creationId xmlns:p14="http://schemas.microsoft.com/office/powerpoint/2010/main" val="3112449748"/>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908720"/>
            <a:ext cx="7024744" cy="745152"/>
          </a:xfrm>
        </p:spPr>
        <p:txBody>
          <a:bodyPr>
            <a:normAutofit fontScale="90000"/>
          </a:bodyPr>
          <a:lstStyle/>
          <a:p>
            <a:r>
              <a:rPr lang="fr-BE" dirty="0" smtClean="0"/>
              <a:t>Combien de facteurs retenir?</a:t>
            </a:r>
            <a:endParaRPr lang="fr-BE" dirty="0"/>
          </a:p>
        </p:txBody>
      </p:sp>
      <p:sp>
        <p:nvSpPr>
          <p:cNvPr id="3" name="Espace réservé du contenu 2"/>
          <p:cNvSpPr>
            <a:spLocks noGrp="1"/>
          </p:cNvSpPr>
          <p:nvPr>
            <p:ph idx="1"/>
          </p:nvPr>
        </p:nvSpPr>
        <p:spPr>
          <a:xfrm>
            <a:off x="1043492" y="1844824"/>
            <a:ext cx="7200916" cy="3987805"/>
          </a:xfrm>
        </p:spPr>
        <p:txBody>
          <a:bodyPr>
            <a:normAutofit/>
          </a:bodyPr>
          <a:lstStyle/>
          <a:p>
            <a:r>
              <a:rPr lang="fr-BE" dirty="0" smtClean="0"/>
              <a:t>Le critère de Kaiser : la valeur-propre du facteur doit être supérieure ou égale à 1. Cela signifie que l’on ne retient que les facteurs qui véhiculent au moins autant d’information qu’une </a:t>
            </a:r>
            <a:r>
              <a:rPr lang="fr-BE" dirty="0"/>
              <a:t>v</a:t>
            </a:r>
            <a:r>
              <a:rPr lang="fr-BE" dirty="0" smtClean="0"/>
              <a:t>ariable (standardisée et dont la variance = 1) de départ!</a:t>
            </a:r>
          </a:p>
          <a:p>
            <a:r>
              <a:rPr lang="fr-BE" dirty="0" smtClean="0"/>
              <a:t>Le coude de Cattell : on retient les facteurs avant que la courbe des valeurs-propres ne change nettement de pente.</a:t>
            </a:r>
          </a:p>
          <a:p>
            <a:r>
              <a:rPr lang="fr-BE" dirty="0" smtClean="0"/>
              <a:t>Et puis… il s’agit de pouvoir les interpréter…</a:t>
            </a:r>
          </a:p>
          <a:p>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87</a:t>
            </a:fld>
            <a:endParaRPr lang="fr-BE"/>
          </a:p>
        </p:txBody>
      </p:sp>
    </p:spTree>
    <p:extLst>
      <p:ext uri="{BB962C8B-B14F-4D97-AF65-F5344CB8AC3E}">
        <p14:creationId xmlns:p14="http://schemas.microsoft.com/office/powerpoint/2010/main" val="1524889404"/>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58645" y="2900829"/>
            <a:ext cx="6637468" cy="960219"/>
          </a:xfrm>
        </p:spPr>
        <p:txBody>
          <a:bodyPr/>
          <a:lstStyle/>
          <a:p>
            <a:r>
              <a:rPr lang="fr-BE" dirty="0" smtClean="0"/>
              <a:t>Les premiers outputs</a:t>
            </a:r>
            <a:endParaRPr lang="fr-BE" dirty="0"/>
          </a:p>
        </p:txBody>
      </p:sp>
      <p:sp>
        <p:nvSpPr>
          <p:cNvPr id="3" name="Espace réservé du texte 2"/>
          <p:cNvSpPr>
            <a:spLocks noGrp="1"/>
          </p:cNvSpPr>
          <p:nvPr>
            <p:ph type="body" idx="1"/>
          </p:nvPr>
        </p:nvSpPr>
        <p:spPr/>
        <p:txBody>
          <a:bodyPr/>
          <a:lstStyle/>
          <a:p>
            <a:r>
              <a:rPr lang="fr-BE" dirty="0" smtClean="0"/>
              <a:t> </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88</a:t>
            </a:fld>
            <a:endParaRPr lang="fr-BE"/>
          </a:p>
        </p:txBody>
      </p:sp>
    </p:spTree>
    <p:extLst>
      <p:ext uri="{BB962C8B-B14F-4D97-AF65-F5344CB8AC3E}">
        <p14:creationId xmlns:p14="http://schemas.microsoft.com/office/powerpoint/2010/main" val="3727541187"/>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720080"/>
          </a:xfrm>
        </p:spPr>
        <p:txBody>
          <a:bodyPr>
            <a:normAutofit/>
          </a:bodyPr>
          <a:lstStyle/>
          <a:p>
            <a:r>
              <a:rPr lang="fr-BE" dirty="0" smtClean="0"/>
              <a:t>La matrice de corrélation</a:t>
            </a:r>
            <a:endParaRPr lang="fr-BE" dirty="0"/>
          </a:p>
        </p:txBody>
      </p:sp>
      <p:graphicFrame>
        <p:nvGraphicFramePr>
          <p:cNvPr id="7" name="Espace réservé du contenu 6"/>
          <p:cNvGraphicFramePr>
            <a:graphicFrameLocks noGrp="1"/>
          </p:cNvGraphicFramePr>
          <p:nvPr>
            <p:ph idx="1"/>
            <p:extLst>
              <p:ext uri="{D42A27DB-BD31-4B8C-83A1-F6EECF244321}">
                <p14:modId xmlns:p14="http://schemas.microsoft.com/office/powerpoint/2010/main" val="335947920"/>
              </p:ext>
            </p:extLst>
          </p:nvPr>
        </p:nvGraphicFramePr>
        <p:xfrm>
          <a:off x="107504" y="1556792"/>
          <a:ext cx="8856983" cy="4693849"/>
        </p:xfrm>
        <a:graphic>
          <a:graphicData uri="http://schemas.openxmlformats.org/drawingml/2006/table">
            <a:tbl>
              <a:tblPr>
                <a:tableStyleId>{5C22544A-7EE6-4342-B048-85BDC9FD1C3A}</a:tableStyleId>
              </a:tblPr>
              <a:tblGrid>
                <a:gridCol w="2198004"/>
                <a:gridCol w="2106176"/>
                <a:gridCol w="1517601"/>
                <a:gridCol w="1517601"/>
                <a:gridCol w="1517601"/>
              </a:tblGrid>
              <a:tr h="1846798">
                <a:tc gridSpan="2">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a:txBody>
                    <a:bodyPr/>
                    <a:lstStyle/>
                    <a:p>
                      <a:pPr marL="38100" marR="38100" algn="ctr">
                        <a:lnSpc>
                          <a:spcPct val="115000"/>
                        </a:lnSpc>
                        <a:spcAft>
                          <a:spcPts val="0"/>
                        </a:spcAft>
                      </a:pPr>
                      <a:r>
                        <a:rPr lang="fr-FR" sz="1400" dirty="0">
                          <a:effectLst/>
                        </a:rPr>
                        <a:t>Q68 Demander des indemnités au-delà de ce à quoi on a droit</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dirty="0">
                          <a:effectLst/>
                        </a:rPr>
                        <a:t>Q68 Tricher dans sa déclaration d'impôt si on en a la possibilité </a:t>
                      </a:r>
                      <a:endParaRPr lang="fr-BE" sz="14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a:effectLst/>
                        </a:rPr>
                        <a:t>Q68 Pénétrer dans une voiture qui ne vous appartient pas et faire un tour avec</a:t>
                      </a:r>
                      <a:endParaRPr lang="fr-BE" sz="1400">
                        <a:solidFill>
                          <a:srgbClr val="000000"/>
                        </a:solidFill>
                        <a:effectLst/>
                        <a:latin typeface="Courier New"/>
                        <a:ea typeface="MS Mincho"/>
                      </a:endParaRPr>
                    </a:p>
                  </a:txBody>
                  <a:tcPr marL="0" marR="0" marT="0" marB="0" anchor="b"/>
                </a:tc>
              </a:tr>
              <a:tr h="303087">
                <a:tc rowSpan="3">
                  <a:txBody>
                    <a:bodyPr/>
                    <a:lstStyle/>
                    <a:p>
                      <a:pPr marL="38100" marR="38100">
                        <a:lnSpc>
                          <a:spcPct val="115000"/>
                        </a:lnSpc>
                        <a:spcAft>
                          <a:spcPts val="0"/>
                        </a:spcAft>
                      </a:pPr>
                      <a:r>
                        <a:rPr lang="fr-FR" sz="1400">
                          <a:effectLst/>
                        </a:rPr>
                        <a:t>Q68 Demander des indemnités au-delà de ce à quoi on a droit</a:t>
                      </a:r>
                      <a:endParaRPr lang="fr-BE" sz="14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Corrélation de Pearson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,187</a:t>
                      </a:r>
                      <a:r>
                        <a:rPr lang="fr-FR" sz="1400" baseline="30000" dirty="0">
                          <a:effectLst/>
                        </a:rPr>
                        <a:t>**</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,207</a:t>
                      </a:r>
                      <a:r>
                        <a:rPr lang="fr-FR" sz="1400" baseline="30000">
                          <a:effectLst/>
                        </a:rPr>
                        <a:t>**</a:t>
                      </a:r>
                      <a:endParaRPr lang="fr-BE" sz="1400">
                        <a:solidFill>
                          <a:srgbClr val="000000"/>
                        </a:solidFill>
                        <a:effectLst/>
                        <a:latin typeface="Courier New"/>
                        <a:ea typeface="MS Mincho"/>
                      </a:endParaRPr>
                    </a:p>
                  </a:txBody>
                  <a:tcPr marL="0" marR="0" marT="0" marB="0"/>
                </a:tc>
              </a:tr>
              <a:tr h="303087">
                <a:tc vMerge="1">
                  <a:txBody>
                    <a:bodyPr/>
                    <a:lstStyle/>
                    <a:p>
                      <a:endParaRPr lang="fr-BE"/>
                    </a:p>
                  </a:txBody>
                  <a:tcPr/>
                </a:tc>
                <a:tc>
                  <a:txBody>
                    <a:bodyPr/>
                    <a:lstStyle/>
                    <a:p>
                      <a:pPr marL="38100" marR="38100">
                        <a:lnSpc>
                          <a:spcPct val="115000"/>
                        </a:lnSpc>
                        <a:spcAft>
                          <a:spcPts val="0"/>
                        </a:spcAft>
                      </a:pPr>
                      <a:r>
                        <a:rPr lang="fr-FR" sz="1400">
                          <a:effectLst/>
                        </a:rPr>
                        <a:t>Sig. (bilatérale)</a:t>
                      </a:r>
                      <a:endParaRPr lang="fr-BE" sz="14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r>
              <a:tr h="160026">
                <a:tc vMerge="1">
                  <a:txBody>
                    <a:bodyPr/>
                    <a:lstStyle/>
                    <a:p>
                      <a:endParaRPr lang="fr-BE"/>
                    </a:p>
                  </a:txBody>
                  <a:tcPr/>
                </a:tc>
                <a:tc>
                  <a:txBody>
                    <a:bodyPr/>
                    <a:lstStyle/>
                    <a:p>
                      <a:pPr marL="38100" marR="38100">
                        <a:lnSpc>
                          <a:spcPct val="115000"/>
                        </a:lnSpc>
                        <a:spcAft>
                          <a:spcPts val="0"/>
                        </a:spcAft>
                      </a:pPr>
                      <a:r>
                        <a:rPr lang="fr-FR" sz="1400">
                          <a:effectLst/>
                        </a:rPr>
                        <a:t>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1509</a:t>
                      </a:r>
                      <a:endParaRPr lang="fr-BE" sz="1400" dirty="0">
                        <a:solidFill>
                          <a:srgbClr val="000000"/>
                        </a:solidFill>
                        <a:effectLst/>
                        <a:latin typeface="Courier New"/>
                        <a:ea typeface="MS Mincho"/>
                      </a:endParaRPr>
                    </a:p>
                  </a:txBody>
                  <a:tcPr marL="0" marR="0" marT="0" marB="0"/>
                </a:tc>
              </a:tr>
              <a:tr h="303087">
                <a:tc rowSpan="3">
                  <a:txBody>
                    <a:bodyPr/>
                    <a:lstStyle/>
                    <a:p>
                      <a:pPr marL="38100" marR="38100">
                        <a:lnSpc>
                          <a:spcPct val="115000"/>
                        </a:lnSpc>
                        <a:spcAft>
                          <a:spcPts val="0"/>
                        </a:spcAft>
                      </a:pPr>
                      <a:r>
                        <a:rPr lang="fr-FR" sz="1400">
                          <a:effectLst/>
                        </a:rPr>
                        <a:t>Q68 Tricher dans sa déclaration d'impôt si on en a la possibilité </a:t>
                      </a:r>
                      <a:endParaRPr lang="fr-BE" sz="14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Corrélation de Pearson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,187</a:t>
                      </a:r>
                      <a:r>
                        <a:rPr lang="fr-FR" sz="1400" baseline="30000">
                          <a:effectLst/>
                        </a:rPr>
                        <a:t>**</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,111</a:t>
                      </a:r>
                      <a:r>
                        <a:rPr lang="fr-FR" sz="1400" baseline="30000" dirty="0">
                          <a:effectLst/>
                        </a:rPr>
                        <a:t>**</a:t>
                      </a:r>
                      <a:endParaRPr lang="fr-BE" sz="1400" dirty="0">
                        <a:solidFill>
                          <a:srgbClr val="000000"/>
                        </a:solidFill>
                        <a:effectLst/>
                        <a:latin typeface="Courier New"/>
                        <a:ea typeface="MS Mincho"/>
                      </a:endParaRPr>
                    </a:p>
                  </a:txBody>
                  <a:tcPr marL="0" marR="0" marT="0" marB="0"/>
                </a:tc>
              </a:tr>
              <a:tr h="303087">
                <a:tc vMerge="1">
                  <a:txBody>
                    <a:bodyPr/>
                    <a:lstStyle/>
                    <a:p>
                      <a:endParaRPr lang="fr-BE"/>
                    </a:p>
                  </a:txBody>
                  <a:tcPr/>
                </a:tc>
                <a:tc>
                  <a:txBody>
                    <a:bodyPr/>
                    <a:lstStyle/>
                    <a:p>
                      <a:pPr marL="38100" marR="38100">
                        <a:lnSpc>
                          <a:spcPct val="115000"/>
                        </a:lnSpc>
                        <a:spcAft>
                          <a:spcPts val="0"/>
                        </a:spcAft>
                      </a:pPr>
                      <a:r>
                        <a:rPr lang="fr-FR" sz="1400">
                          <a:effectLst/>
                        </a:rPr>
                        <a:t>Sig. (bilatérale)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a:effectLst/>
                        </a:rPr>
                        <a:t> </a:t>
                      </a:r>
                      <a:endParaRPr lang="fr-BE" sz="1400">
                        <a:solidFill>
                          <a:srgbClr val="000000"/>
                        </a:solidFill>
                        <a:effectLst/>
                        <a:latin typeface="Courier New"/>
                        <a:ea typeface="MS Mincho"/>
                      </a:endParaRPr>
                    </a:p>
                  </a:txBody>
                  <a:tcPr marL="0" marR="0" marT="0" marB="0" anchor="ctr"/>
                </a:tc>
                <a:tc>
                  <a:txBody>
                    <a:bodyPr/>
                    <a:lstStyle/>
                    <a:p>
                      <a:pPr marL="38100" marR="38100" algn="r">
                        <a:lnSpc>
                          <a:spcPct val="115000"/>
                        </a:lnSpc>
                        <a:spcAft>
                          <a:spcPts val="0"/>
                        </a:spcAft>
                      </a:pPr>
                      <a:r>
                        <a:rPr lang="fr-FR" sz="1400" dirty="0">
                          <a:effectLst/>
                        </a:rPr>
                        <a:t>,000</a:t>
                      </a:r>
                      <a:endParaRPr lang="fr-BE" sz="1400" dirty="0">
                        <a:solidFill>
                          <a:srgbClr val="000000"/>
                        </a:solidFill>
                        <a:effectLst/>
                        <a:latin typeface="Courier New"/>
                        <a:ea typeface="MS Mincho"/>
                      </a:endParaRPr>
                    </a:p>
                  </a:txBody>
                  <a:tcPr marL="0" marR="0" marT="0" marB="0"/>
                </a:tc>
              </a:tr>
              <a:tr h="314397">
                <a:tc vMerge="1">
                  <a:txBody>
                    <a:bodyPr/>
                    <a:lstStyle/>
                    <a:p>
                      <a:endParaRPr lang="fr-BE"/>
                    </a:p>
                  </a:txBody>
                  <a:tcPr/>
                </a:tc>
                <a:tc>
                  <a:txBody>
                    <a:bodyPr/>
                    <a:lstStyle/>
                    <a:p>
                      <a:pPr marL="38100" marR="38100">
                        <a:lnSpc>
                          <a:spcPct val="115000"/>
                        </a:lnSpc>
                        <a:spcAft>
                          <a:spcPts val="0"/>
                        </a:spcAft>
                      </a:pPr>
                      <a:r>
                        <a:rPr lang="fr-FR" sz="1400">
                          <a:effectLst/>
                        </a:rPr>
                        <a:t>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1509</a:t>
                      </a:r>
                      <a:endParaRPr lang="fr-BE" sz="1400" dirty="0">
                        <a:solidFill>
                          <a:srgbClr val="000000"/>
                        </a:solidFill>
                        <a:effectLst/>
                        <a:latin typeface="Courier New"/>
                        <a:ea typeface="MS Mincho"/>
                      </a:endParaRPr>
                    </a:p>
                  </a:txBody>
                  <a:tcPr marL="0" marR="0" marT="0" marB="0"/>
                </a:tc>
              </a:tr>
              <a:tr h="303087">
                <a:tc rowSpan="3">
                  <a:txBody>
                    <a:bodyPr/>
                    <a:lstStyle/>
                    <a:p>
                      <a:pPr marL="38100" marR="38100">
                        <a:lnSpc>
                          <a:spcPct val="115000"/>
                        </a:lnSpc>
                        <a:spcAft>
                          <a:spcPts val="0"/>
                        </a:spcAft>
                      </a:pPr>
                      <a:r>
                        <a:rPr lang="fr-FR" sz="1400">
                          <a:effectLst/>
                        </a:rPr>
                        <a:t>Q68 Pénétrer dans une voiture qui ne vous appartient pas et faire un tour avec</a:t>
                      </a:r>
                      <a:endParaRPr lang="fr-BE" sz="1400">
                        <a:solidFill>
                          <a:srgbClr val="000000"/>
                        </a:solidFill>
                        <a:effectLst/>
                        <a:latin typeface="Courier New"/>
                        <a:ea typeface="MS Mincho"/>
                      </a:endParaRPr>
                    </a:p>
                  </a:txBody>
                  <a:tcPr marL="0" marR="0" marT="0" marB="0"/>
                </a:tc>
                <a:tc>
                  <a:txBody>
                    <a:bodyPr/>
                    <a:lstStyle/>
                    <a:p>
                      <a:pPr marL="38100" marR="38100">
                        <a:lnSpc>
                          <a:spcPct val="115000"/>
                        </a:lnSpc>
                        <a:spcAft>
                          <a:spcPts val="0"/>
                        </a:spcAft>
                      </a:pPr>
                      <a:r>
                        <a:rPr lang="fr-FR" sz="1400">
                          <a:effectLst/>
                        </a:rPr>
                        <a:t>Corrélation de Pearson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,207</a:t>
                      </a:r>
                      <a:r>
                        <a:rPr lang="fr-FR" sz="1400" baseline="30000">
                          <a:effectLst/>
                        </a:rPr>
                        <a:t>**</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,111</a:t>
                      </a:r>
                      <a:r>
                        <a:rPr lang="fr-FR" sz="1400" baseline="30000">
                          <a:effectLst/>
                        </a:rPr>
                        <a:t>**</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a:t>
                      </a:r>
                      <a:endParaRPr lang="fr-BE" sz="1400" dirty="0">
                        <a:solidFill>
                          <a:srgbClr val="000000"/>
                        </a:solidFill>
                        <a:effectLst/>
                        <a:latin typeface="Courier New"/>
                        <a:ea typeface="MS Mincho"/>
                      </a:endParaRPr>
                    </a:p>
                  </a:txBody>
                  <a:tcPr marL="0" marR="0" marT="0" marB="0"/>
                </a:tc>
              </a:tr>
              <a:tr h="303087">
                <a:tc vMerge="1">
                  <a:txBody>
                    <a:bodyPr/>
                    <a:lstStyle/>
                    <a:p>
                      <a:endParaRPr lang="fr-BE"/>
                    </a:p>
                  </a:txBody>
                  <a:tcPr/>
                </a:tc>
                <a:tc>
                  <a:txBody>
                    <a:bodyPr/>
                    <a:lstStyle/>
                    <a:p>
                      <a:pPr marL="38100" marR="38100">
                        <a:lnSpc>
                          <a:spcPct val="115000"/>
                        </a:lnSpc>
                        <a:spcAft>
                          <a:spcPts val="0"/>
                        </a:spcAft>
                      </a:pPr>
                      <a:r>
                        <a:rPr lang="fr-FR" sz="1400">
                          <a:effectLst/>
                        </a:rPr>
                        <a:t>Sig. (bilatérale)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,000</a:t>
                      </a:r>
                      <a:endParaRPr lang="fr-BE" sz="14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r>
              <a:tr h="468768">
                <a:tc vMerge="1">
                  <a:txBody>
                    <a:bodyPr/>
                    <a:lstStyle/>
                    <a:p>
                      <a:endParaRPr lang="fr-BE"/>
                    </a:p>
                  </a:txBody>
                  <a:tcPr/>
                </a:tc>
                <a:tc>
                  <a:txBody>
                    <a:bodyPr/>
                    <a:lstStyle/>
                    <a:p>
                      <a:pPr marL="38100" marR="38100">
                        <a:lnSpc>
                          <a:spcPct val="115000"/>
                        </a:lnSpc>
                        <a:spcAft>
                          <a:spcPts val="0"/>
                        </a:spcAft>
                      </a:pPr>
                      <a:r>
                        <a:rPr lang="fr-FR" sz="1400">
                          <a:effectLst/>
                        </a:rPr>
                        <a:t>N</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1509</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1509</a:t>
                      </a:r>
                      <a:endParaRPr lang="fr-BE" sz="1400" dirty="0">
                        <a:solidFill>
                          <a:srgbClr val="000000"/>
                        </a:solidFill>
                        <a:effectLst/>
                        <a:latin typeface="Courier New"/>
                        <a:ea typeface="MS Mincho"/>
                      </a:endParaRPr>
                    </a:p>
                  </a:txBody>
                  <a:tcPr marL="0" marR="0" marT="0" marB="0"/>
                </a:tc>
              </a:tr>
            </a:tbl>
          </a:graphicData>
        </a:graphic>
      </p:graphicFrame>
      <p:sp>
        <p:nvSpPr>
          <p:cNvPr id="5" name="Espace réservé du numéro de diapositive 4"/>
          <p:cNvSpPr>
            <a:spLocks noGrp="1"/>
          </p:cNvSpPr>
          <p:nvPr>
            <p:ph type="sldNum" sz="quarter" idx="12"/>
          </p:nvPr>
        </p:nvSpPr>
        <p:spPr/>
        <p:txBody>
          <a:bodyPr/>
          <a:lstStyle/>
          <a:p>
            <a:fld id="{8B86615E-E714-4BC7-954C-DDBB76C3CC62}" type="slidenum">
              <a:rPr lang="fr-BE" smtClean="0"/>
              <a:t>89</a:t>
            </a:fld>
            <a:endParaRPr lang="fr-BE"/>
          </a:p>
        </p:txBody>
      </p:sp>
    </p:spTree>
    <p:extLst>
      <p:ext uri="{BB962C8B-B14F-4D97-AF65-F5344CB8AC3E}">
        <p14:creationId xmlns:p14="http://schemas.microsoft.com/office/powerpoint/2010/main" val="260888415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734424" y="1700808"/>
            <a:ext cx="3300984" cy="1463040"/>
          </a:xfrm>
        </p:spPr>
        <p:txBody>
          <a:bodyPr/>
          <a:lstStyle/>
          <a:p>
            <a:r>
              <a:rPr lang="fr-BE" dirty="0"/>
              <a:t>Des hypothèses aux questions</a:t>
            </a:r>
            <a:r>
              <a:rPr lang="fr-BE" dirty="0" smtClean="0"/>
              <a:t>… [2, p.171]</a:t>
            </a:r>
            <a:endParaRPr lang="fr-BE" dirty="0"/>
          </a:p>
        </p:txBody>
      </p:sp>
      <p:sp>
        <p:nvSpPr>
          <p:cNvPr id="4" name="Espace réservé du texte 3"/>
          <p:cNvSpPr>
            <a:spLocks noGrp="1"/>
          </p:cNvSpPr>
          <p:nvPr>
            <p:ph type="body" sz="half" idx="2"/>
          </p:nvPr>
        </p:nvSpPr>
        <p:spPr>
          <a:xfrm>
            <a:off x="4734630" y="3392996"/>
            <a:ext cx="3300573" cy="2259653"/>
          </a:xfrm>
        </p:spPr>
        <p:txBody>
          <a:bodyPr>
            <a:normAutofit/>
          </a:bodyPr>
          <a:lstStyle/>
          <a:p>
            <a:r>
              <a:rPr lang="fr-BE" dirty="0" smtClean="0"/>
              <a:t>Il est exceptionnel qu’un seul indicateur soit utilisé pour appréhender une notion ou un concept.</a:t>
            </a:r>
          </a:p>
          <a:p>
            <a:r>
              <a:rPr lang="fr-BE" dirty="0" smtClean="0"/>
              <a:t>On privilégiera l’approche par indicateurs multiples</a:t>
            </a:r>
          </a:p>
          <a:p>
            <a:endParaRPr lang="fr-BE" dirty="0"/>
          </a:p>
        </p:txBody>
      </p:sp>
      <p:sp>
        <p:nvSpPr>
          <p:cNvPr id="5" name="Espace réservé du pied de page 4"/>
          <p:cNvSpPr>
            <a:spLocks noGrp="1"/>
          </p:cNvSpPr>
          <p:nvPr>
            <p:ph type="ftr" sz="quarter" idx="11"/>
          </p:nvPr>
        </p:nvSpPr>
        <p:spPr/>
        <p:txBody>
          <a:bodyPr/>
          <a:lstStyle/>
          <a:p>
            <a:r>
              <a:rPr lang="fr-BE" smtClean="0"/>
              <a:t>Jacques Marquet - UCL</a:t>
            </a:r>
            <a:endParaRPr lang="fr-BE"/>
          </a:p>
        </p:txBody>
      </p:sp>
      <p:sp>
        <p:nvSpPr>
          <p:cNvPr id="6" name="Espace réservé du numéro de diapositive 5"/>
          <p:cNvSpPr>
            <a:spLocks noGrp="1"/>
          </p:cNvSpPr>
          <p:nvPr>
            <p:ph type="sldNum" sz="quarter" idx="12"/>
          </p:nvPr>
        </p:nvSpPr>
        <p:spPr/>
        <p:txBody>
          <a:bodyPr/>
          <a:lstStyle/>
          <a:p>
            <a:fld id="{8B86615E-E714-4BC7-954C-DDBB76C3CC62}" type="slidenum">
              <a:rPr lang="fr-BE" smtClean="0"/>
              <a:t>9</a:t>
            </a:fld>
            <a:endParaRPr lang="fr-BE"/>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648" y="1988840"/>
            <a:ext cx="4498070" cy="2526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3881484"/>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720080"/>
          </a:xfrm>
        </p:spPr>
        <p:txBody>
          <a:bodyPr>
            <a:normAutofit/>
          </a:bodyPr>
          <a:lstStyle/>
          <a:p>
            <a:r>
              <a:rPr lang="fr-BE" dirty="0" smtClean="0"/>
              <a:t>Les </a:t>
            </a:r>
            <a:r>
              <a:rPr lang="fr-BE" dirty="0" err="1" smtClean="0"/>
              <a:t>communalités</a:t>
            </a:r>
            <a:endParaRPr lang="fr-BE" dirty="0"/>
          </a:p>
        </p:txBody>
      </p:sp>
      <p:sp>
        <p:nvSpPr>
          <p:cNvPr id="3" name="Espace réservé du contenu 2"/>
          <p:cNvSpPr>
            <a:spLocks noGrp="1"/>
          </p:cNvSpPr>
          <p:nvPr>
            <p:ph idx="1"/>
          </p:nvPr>
        </p:nvSpPr>
        <p:spPr>
          <a:xfrm>
            <a:off x="72008" y="5877272"/>
            <a:ext cx="8676456" cy="648072"/>
          </a:xfrm>
        </p:spPr>
        <p:txBody>
          <a:bodyPr>
            <a:normAutofit fontScale="92500" lnSpcReduction="20000"/>
          </a:bodyPr>
          <a:lstStyle/>
          <a:p>
            <a:r>
              <a:rPr lang="fr-BE" dirty="0" smtClean="0"/>
              <a:t>La </a:t>
            </a:r>
            <a:r>
              <a:rPr lang="fr-BE" dirty="0" err="1" smtClean="0"/>
              <a:t>communalité</a:t>
            </a:r>
            <a:r>
              <a:rPr lang="fr-BE" dirty="0" smtClean="0"/>
              <a:t> (extraction) exprime la part de variance de la variable prise en compte par la solution factorielle.</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90</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2325429108"/>
              </p:ext>
            </p:extLst>
          </p:nvPr>
        </p:nvGraphicFramePr>
        <p:xfrm>
          <a:off x="107505" y="1628800"/>
          <a:ext cx="8856982" cy="4171188"/>
        </p:xfrm>
        <a:graphic>
          <a:graphicData uri="http://schemas.openxmlformats.org/drawingml/2006/table">
            <a:tbl>
              <a:tblPr>
                <a:tableStyleId>{5C22544A-7EE6-4342-B048-85BDC9FD1C3A}</a:tableStyleId>
              </a:tblPr>
              <a:tblGrid>
                <a:gridCol w="6848229"/>
                <a:gridCol w="717485"/>
                <a:gridCol w="1291268"/>
              </a:tblGrid>
              <a:tr h="100811">
                <a:tc gridSpan="3">
                  <a:txBody>
                    <a:bodyPr/>
                    <a:lstStyle/>
                    <a:p>
                      <a:pPr marL="38100" marR="38100" algn="ctr">
                        <a:lnSpc>
                          <a:spcPct val="115000"/>
                        </a:lnSpc>
                        <a:spcAft>
                          <a:spcPts val="0"/>
                        </a:spcAft>
                      </a:pPr>
                      <a:r>
                        <a:rPr lang="fr-FR" sz="1400" dirty="0">
                          <a:effectLst/>
                        </a:rPr>
                        <a:t>Qualité de représentation</a:t>
                      </a:r>
                      <a:endParaRPr lang="fr-BE" sz="14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r>
              <a:tr h="201622">
                <a:tc>
                  <a:txBody>
                    <a:bodyPr/>
                    <a:lstStyle/>
                    <a:p>
                      <a:pPr algn="ctr">
                        <a:lnSpc>
                          <a:spcPct val="115000"/>
                        </a:lnSpc>
                        <a:spcAft>
                          <a:spcPts val="0"/>
                        </a:spcAft>
                      </a:pPr>
                      <a:r>
                        <a:rPr lang="fr-FR" sz="1400" dirty="0">
                          <a:effectLst/>
                        </a:rPr>
                        <a:t> </a:t>
                      </a:r>
                      <a:endParaRPr lang="fr-BE" sz="1400" dirty="0">
                        <a:solidFill>
                          <a:srgbClr val="000000"/>
                        </a:solidFill>
                        <a:effectLst/>
                        <a:latin typeface="Courier New"/>
                        <a:ea typeface="MS Mincho"/>
                      </a:endParaRPr>
                    </a:p>
                  </a:txBody>
                  <a:tcPr marL="0" marR="0" marT="0" marB="0" anchor="ctr"/>
                </a:tc>
                <a:tc>
                  <a:txBody>
                    <a:bodyPr/>
                    <a:lstStyle/>
                    <a:p>
                      <a:pPr marL="38100" marR="38100" algn="ctr">
                        <a:lnSpc>
                          <a:spcPct val="115000"/>
                        </a:lnSpc>
                        <a:spcAft>
                          <a:spcPts val="0"/>
                        </a:spcAft>
                      </a:pPr>
                      <a:r>
                        <a:rPr lang="fr-FR" sz="1400">
                          <a:effectLst/>
                        </a:rPr>
                        <a:t>Initial</a:t>
                      </a:r>
                      <a:endParaRPr lang="fr-BE" sz="14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400">
                          <a:effectLst/>
                        </a:rPr>
                        <a:t>Extraction</a:t>
                      </a:r>
                      <a:endParaRPr lang="fr-BE" sz="1400">
                        <a:solidFill>
                          <a:srgbClr val="000000"/>
                        </a:solidFill>
                        <a:effectLst/>
                        <a:latin typeface="Courier New"/>
                        <a:ea typeface="MS Mincho"/>
                      </a:endParaRPr>
                    </a:p>
                  </a:txBody>
                  <a:tcPr marL="0" marR="0" marT="0" marB="0" anchor="b"/>
                </a:tc>
              </a:tr>
              <a:tr h="201622">
                <a:tc>
                  <a:txBody>
                    <a:bodyPr/>
                    <a:lstStyle/>
                    <a:p>
                      <a:pPr marL="38100" marR="38100">
                        <a:lnSpc>
                          <a:spcPct val="115000"/>
                        </a:lnSpc>
                        <a:spcAft>
                          <a:spcPts val="0"/>
                        </a:spcAft>
                      </a:pPr>
                      <a:r>
                        <a:rPr lang="fr-FR" sz="1400" dirty="0">
                          <a:effectLst/>
                        </a:rPr>
                        <a:t>Q68 Demander des indemnités au-delà de ce à quoi on a droit</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,393</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Prendre de la drogue, marijuana au haschich</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,500</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Des hommes et des femmes mariés qui ont une aventure avec quelqu'un d'autre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,457</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L'homosexualité</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,562</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L'avortement</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,549</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Le divorce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,459</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L'euthanasie, </a:t>
                      </a:r>
                      <a:r>
                        <a:rPr lang="fr-FR" sz="1400" dirty="0" err="1">
                          <a:effectLst/>
                        </a:rPr>
                        <a:t>c.à,d</a:t>
                      </a:r>
                      <a:r>
                        <a:rPr lang="fr-FR" sz="1400" dirty="0">
                          <a:effectLst/>
                        </a:rPr>
                        <a:t>. mettre fin aux jours de quelqu'un qui est incurable</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,536</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Le suicide</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,369</a:t>
                      </a:r>
                      <a:endParaRPr lang="fr-BE" sz="140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dirty="0">
                          <a:effectLst/>
                        </a:rPr>
                        <a:t>Q68 La prostitution</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1,000</a:t>
                      </a:r>
                      <a:endParaRPr lang="fr-BE" sz="14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,461</a:t>
                      </a:r>
                      <a:endParaRPr lang="fr-BE" sz="1400" dirty="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Les expériences scientifiques sur des embryons humains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,562</a:t>
                      </a:r>
                      <a:endParaRPr lang="fr-BE" sz="1400" dirty="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Les manipulations génétiques sur des produits alimentaires</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,602</a:t>
                      </a:r>
                      <a:endParaRPr lang="fr-BE" sz="1400" dirty="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L'insémination artificielle et la fécondation in vitro</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,489</a:t>
                      </a:r>
                      <a:endParaRPr lang="fr-BE" sz="1400" dirty="0">
                        <a:solidFill>
                          <a:srgbClr val="000000"/>
                        </a:solidFill>
                        <a:effectLst/>
                        <a:latin typeface="Courier New"/>
                        <a:ea typeface="MS Mincho"/>
                      </a:endParaRPr>
                    </a:p>
                  </a:txBody>
                  <a:tcPr marL="0" marR="0" marT="0" marB="0"/>
                </a:tc>
              </a:tr>
              <a:tr h="201622">
                <a:tc>
                  <a:txBody>
                    <a:bodyPr/>
                    <a:lstStyle/>
                    <a:p>
                      <a:pPr marL="38100" marR="38100">
                        <a:lnSpc>
                          <a:spcPct val="115000"/>
                        </a:lnSpc>
                        <a:spcAft>
                          <a:spcPts val="0"/>
                        </a:spcAft>
                      </a:pPr>
                      <a:r>
                        <a:rPr lang="fr-FR" sz="1400">
                          <a:effectLst/>
                        </a:rPr>
                        <a:t>Q68 La peine de mort</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a:effectLst/>
                        </a:rPr>
                        <a:t>1,000</a:t>
                      </a:r>
                      <a:endParaRPr lang="fr-BE" sz="14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400" dirty="0">
                          <a:effectLst/>
                        </a:rPr>
                        <a:t>,709</a:t>
                      </a:r>
                      <a:endParaRPr lang="fr-BE" sz="1400" dirty="0">
                        <a:solidFill>
                          <a:srgbClr val="000000"/>
                        </a:solidFill>
                        <a:effectLst/>
                        <a:latin typeface="Courier New"/>
                        <a:ea typeface="MS Mincho"/>
                      </a:endParaRPr>
                    </a:p>
                  </a:txBody>
                  <a:tcPr marL="0" marR="0" marT="0" marB="0"/>
                </a:tc>
              </a:tr>
              <a:tr h="100811">
                <a:tc gridSpan="3">
                  <a:txBody>
                    <a:bodyPr/>
                    <a:lstStyle/>
                    <a:p>
                      <a:pPr marL="38100" marR="38100">
                        <a:lnSpc>
                          <a:spcPct val="115000"/>
                        </a:lnSpc>
                        <a:spcAft>
                          <a:spcPts val="0"/>
                        </a:spcAft>
                      </a:pPr>
                      <a:r>
                        <a:rPr lang="fr-FR" sz="1400" dirty="0">
                          <a:effectLst/>
                        </a:rPr>
                        <a:t>Méthode d'extraction : Analyse en composantes principales.</a:t>
                      </a:r>
                      <a:endParaRPr lang="fr-BE" sz="14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r>
            </a:tbl>
          </a:graphicData>
        </a:graphic>
      </p:graphicFrame>
      <p:sp>
        <p:nvSpPr>
          <p:cNvPr id="7" name="Rectangle 1"/>
          <p:cNvSpPr>
            <a:spLocks noChangeArrowheads="1"/>
          </p:cNvSpPr>
          <p:nvPr/>
        </p:nvSpPr>
        <p:spPr bwMode="auto">
          <a:xfrm>
            <a:off x="395536" y="1412776"/>
            <a:ext cx="3296146"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fr-FR" altLang="ja-JP" sz="1300" b="1" i="0" u="none" strike="noStrike" cap="none" normalizeH="0" baseline="0" dirty="0" smtClean="0">
                <a:ln>
                  <a:noFill/>
                </a:ln>
                <a:solidFill>
                  <a:srgbClr val="000000"/>
                </a:solidFill>
                <a:effectLst/>
                <a:latin typeface="Arial" pitchFamily="34" charset="0"/>
                <a:ea typeface="MS Mincho" pitchFamily="49" charset="-128"/>
                <a:cs typeface="Arial" pitchFamily="34" charset="0"/>
              </a:rPr>
              <a:t>Analyse factorielle</a:t>
            </a:r>
            <a:endParaRPr kumimoji="0" lang="fr-BE" altLang="ja-JP" sz="800" b="0" i="0" u="none" strike="noStrike" cap="none" normalizeH="0" baseline="0" dirty="0" smtClean="0">
              <a:ln>
                <a:noFill/>
              </a:ln>
              <a:solidFill>
                <a:schemeClr val="tx1"/>
              </a:solidFill>
              <a:effectLst/>
              <a:latin typeface="Arial" pitchFamily="34" charset="0"/>
              <a:cs typeface="Arial"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BE" altLang="ja-JP" sz="1800" b="0" i="0" u="none" strike="noStrike" cap="none" normalizeH="0" baseline="0" dirty="0" smtClean="0">
              <a:ln>
                <a:noFill/>
              </a:ln>
              <a:solidFill>
                <a:schemeClr val="tx1"/>
              </a:solidFill>
              <a:effectLst/>
              <a:latin typeface="Arial" pitchFamily="34" charset="0"/>
              <a:cs typeface="Arial" pitchFamily="34" charset="0"/>
            </a:endParaRPr>
          </a:p>
        </p:txBody>
      </p:sp>
      <p:sp>
        <p:nvSpPr>
          <p:cNvPr id="8" name="Ellipse 7"/>
          <p:cNvSpPr/>
          <p:nvPr/>
        </p:nvSpPr>
        <p:spPr>
          <a:xfrm>
            <a:off x="8532440" y="5229200"/>
            <a:ext cx="432048" cy="3600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cxnSp>
        <p:nvCxnSpPr>
          <p:cNvPr id="12" name="Connecteur droit avec flèche 11"/>
          <p:cNvCxnSpPr>
            <a:endCxn id="8" idx="2"/>
          </p:cNvCxnSpPr>
          <p:nvPr/>
        </p:nvCxnSpPr>
        <p:spPr>
          <a:xfrm flipV="1">
            <a:off x="2627784" y="5409220"/>
            <a:ext cx="5904656" cy="54006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2062609"/>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836712"/>
            <a:ext cx="7024744" cy="648072"/>
          </a:xfrm>
        </p:spPr>
        <p:txBody>
          <a:bodyPr>
            <a:normAutofit fontScale="90000"/>
          </a:bodyPr>
          <a:lstStyle/>
          <a:p>
            <a:r>
              <a:rPr lang="fr-BE" dirty="0" smtClean="0"/>
              <a:t>Les valeurs propres</a:t>
            </a:r>
            <a:endParaRPr lang="fr-BE" dirty="0"/>
          </a:p>
        </p:txBody>
      </p:sp>
      <p:graphicFrame>
        <p:nvGraphicFramePr>
          <p:cNvPr id="6" name="Espace réservé du contenu 5"/>
          <p:cNvGraphicFramePr>
            <a:graphicFrameLocks noGrp="1"/>
          </p:cNvGraphicFramePr>
          <p:nvPr>
            <p:ph idx="1"/>
            <p:extLst>
              <p:ext uri="{D42A27DB-BD31-4B8C-83A1-F6EECF244321}">
                <p14:modId xmlns:p14="http://schemas.microsoft.com/office/powerpoint/2010/main" val="431128710"/>
              </p:ext>
            </p:extLst>
          </p:nvPr>
        </p:nvGraphicFramePr>
        <p:xfrm>
          <a:off x="179515" y="1484787"/>
          <a:ext cx="8856980" cy="5061784"/>
        </p:xfrm>
        <a:graphic>
          <a:graphicData uri="http://schemas.openxmlformats.org/drawingml/2006/table">
            <a:tbl>
              <a:tblPr>
                <a:tableStyleId>{5C22544A-7EE6-4342-B048-85BDC9FD1C3A}</a:tableStyleId>
              </a:tblPr>
              <a:tblGrid>
                <a:gridCol w="846287"/>
                <a:gridCol w="889349"/>
                <a:gridCol w="889349"/>
                <a:gridCol w="890285"/>
                <a:gridCol w="890285"/>
                <a:gridCol w="890285"/>
                <a:gridCol w="890285"/>
                <a:gridCol w="890285"/>
                <a:gridCol w="890285"/>
                <a:gridCol w="890285"/>
              </a:tblGrid>
              <a:tr h="203236">
                <a:tc gridSpan="10">
                  <a:txBody>
                    <a:bodyPr/>
                    <a:lstStyle/>
                    <a:p>
                      <a:pPr marL="38100" marR="38100" algn="ctr">
                        <a:lnSpc>
                          <a:spcPct val="115000"/>
                        </a:lnSpc>
                        <a:spcAft>
                          <a:spcPts val="0"/>
                        </a:spcAft>
                      </a:pPr>
                      <a:r>
                        <a:rPr lang="fr-FR" sz="1200" dirty="0">
                          <a:effectLst/>
                        </a:rPr>
                        <a:t>Variance totale expliquée</a:t>
                      </a:r>
                      <a:endParaRPr lang="fr-BE" sz="12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772574">
                <a:tc rowSpan="2">
                  <a:txBody>
                    <a:bodyPr/>
                    <a:lstStyle/>
                    <a:p>
                      <a:pPr marL="38100" marR="38100">
                        <a:lnSpc>
                          <a:spcPct val="115000"/>
                        </a:lnSpc>
                        <a:spcAft>
                          <a:spcPts val="0"/>
                        </a:spcAft>
                      </a:pPr>
                      <a:r>
                        <a:rPr lang="fr-FR" sz="1200" dirty="0" err="1" smtClean="0">
                          <a:effectLst/>
                        </a:rPr>
                        <a:t>Compo-sante</a:t>
                      </a:r>
                      <a:endParaRPr lang="fr-BE" sz="1200" dirty="0">
                        <a:solidFill>
                          <a:srgbClr val="000000"/>
                        </a:solidFill>
                        <a:effectLst/>
                        <a:latin typeface="Courier New"/>
                        <a:ea typeface="MS Mincho"/>
                      </a:endParaRPr>
                    </a:p>
                  </a:txBody>
                  <a:tcPr marL="0" marR="0" marT="0" marB="0" anchor="b"/>
                </a:tc>
                <a:tc gridSpan="3">
                  <a:txBody>
                    <a:bodyPr/>
                    <a:lstStyle/>
                    <a:p>
                      <a:pPr marL="38100" marR="38100" algn="ctr">
                        <a:lnSpc>
                          <a:spcPct val="115000"/>
                        </a:lnSpc>
                        <a:spcAft>
                          <a:spcPts val="0"/>
                        </a:spcAft>
                      </a:pPr>
                      <a:r>
                        <a:rPr lang="fr-FR" sz="1200" dirty="0">
                          <a:effectLst/>
                        </a:rPr>
                        <a:t>Valeurs propres initiales</a:t>
                      </a:r>
                      <a:endParaRPr lang="fr-BE" sz="12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gridSpan="3">
                  <a:txBody>
                    <a:bodyPr/>
                    <a:lstStyle/>
                    <a:p>
                      <a:pPr marL="38100" marR="38100" algn="ctr">
                        <a:lnSpc>
                          <a:spcPct val="115000"/>
                        </a:lnSpc>
                        <a:spcAft>
                          <a:spcPts val="0"/>
                        </a:spcAft>
                      </a:pPr>
                      <a:r>
                        <a:rPr lang="fr-FR" sz="1200" dirty="0">
                          <a:effectLst/>
                        </a:rPr>
                        <a:t>Extraction Sommes des carrés des facteurs retenus</a:t>
                      </a:r>
                      <a:endParaRPr lang="fr-BE" sz="12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gridSpan="3">
                  <a:txBody>
                    <a:bodyPr/>
                    <a:lstStyle/>
                    <a:p>
                      <a:pPr marL="38100" marR="38100" algn="ctr">
                        <a:lnSpc>
                          <a:spcPct val="115000"/>
                        </a:lnSpc>
                        <a:spcAft>
                          <a:spcPts val="0"/>
                        </a:spcAft>
                      </a:pPr>
                      <a:r>
                        <a:rPr lang="fr-FR" sz="1200">
                          <a:effectLst/>
                        </a:rPr>
                        <a:t>Somme des carrés des facteurs retenus pour la rotation</a:t>
                      </a:r>
                      <a:endParaRPr lang="fr-BE" sz="120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r>
              <a:tr h="812949">
                <a:tc vMerge="1">
                  <a:txBody>
                    <a:bodyPr/>
                    <a:lstStyle/>
                    <a:p>
                      <a:endParaRPr lang="fr-BE"/>
                    </a:p>
                  </a:txBody>
                  <a:tcPr/>
                </a:tc>
                <a:tc>
                  <a:txBody>
                    <a:bodyPr/>
                    <a:lstStyle/>
                    <a:p>
                      <a:pPr marL="38100" marR="38100" algn="ctr">
                        <a:lnSpc>
                          <a:spcPct val="115000"/>
                        </a:lnSpc>
                        <a:spcAft>
                          <a:spcPts val="0"/>
                        </a:spcAft>
                      </a:pPr>
                      <a:r>
                        <a:rPr lang="fr-FR" sz="1200">
                          <a:effectLst/>
                        </a:rPr>
                        <a:t>Total</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 de la variance</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 cumulés</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Total</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dirty="0">
                          <a:effectLst/>
                        </a:rPr>
                        <a:t>% de la variance</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 cumulés</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Total</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 de la variance</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 cumulés</a:t>
                      </a:r>
                      <a:endParaRPr lang="fr-BE" sz="1200">
                        <a:solidFill>
                          <a:srgbClr val="000000"/>
                        </a:solidFill>
                        <a:effectLst/>
                        <a:latin typeface="Courier New"/>
                        <a:ea typeface="MS Mincho"/>
                      </a:endParaRPr>
                    </a:p>
                  </a:txBody>
                  <a:tcPr marL="0" marR="0" marT="0" marB="0" anchor="b"/>
                </a:tc>
              </a:tr>
              <a:tr h="406475">
                <a:tc>
                  <a:txBody>
                    <a:bodyPr/>
                    <a:lstStyle/>
                    <a:p>
                      <a:pPr marL="38100" marR="38100">
                        <a:lnSpc>
                          <a:spcPct val="115000"/>
                        </a:lnSpc>
                        <a:spcAft>
                          <a:spcPts val="0"/>
                        </a:spcAft>
                      </a:pPr>
                      <a:r>
                        <a:rPr lang="fr-FR" sz="1200">
                          <a:effectLst/>
                        </a:rPr>
                        <a:t>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4,477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22,386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22,386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4,477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22,386</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22,386</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3,559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17,795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17,795</a:t>
                      </a:r>
                      <a:endParaRPr lang="fr-BE" sz="1200">
                        <a:solidFill>
                          <a:srgbClr val="000000"/>
                        </a:solidFill>
                        <a:effectLst/>
                        <a:latin typeface="Courier New"/>
                        <a:ea typeface="MS Mincho"/>
                      </a:endParaRPr>
                    </a:p>
                  </a:txBody>
                  <a:tcPr marL="0" marR="0" marT="0" marB="0"/>
                </a:tc>
              </a:tr>
              <a:tr h="406475">
                <a:tc>
                  <a:txBody>
                    <a:bodyPr/>
                    <a:lstStyle/>
                    <a:p>
                      <a:pPr marL="38100" marR="38100">
                        <a:lnSpc>
                          <a:spcPct val="115000"/>
                        </a:lnSpc>
                        <a:spcAft>
                          <a:spcPts val="0"/>
                        </a:spcAft>
                      </a:pPr>
                      <a:r>
                        <a:rPr lang="fr-FR" sz="1200">
                          <a:effectLst/>
                        </a:rPr>
                        <a:t>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2,096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10,478</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32,863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2,096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10,478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32,863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2,203</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11,017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28,813</a:t>
                      </a:r>
                      <a:endParaRPr lang="fr-BE" sz="1200">
                        <a:solidFill>
                          <a:srgbClr val="000000"/>
                        </a:solidFill>
                        <a:effectLst/>
                        <a:latin typeface="Courier New"/>
                        <a:ea typeface="MS Mincho"/>
                      </a:endParaRPr>
                    </a:p>
                  </a:txBody>
                  <a:tcPr marL="0" marR="0" marT="0" marB="0"/>
                </a:tc>
              </a:tr>
              <a:tr h="406475">
                <a:tc>
                  <a:txBody>
                    <a:bodyPr/>
                    <a:lstStyle/>
                    <a:p>
                      <a:pPr marL="38100" marR="38100">
                        <a:lnSpc>
                          <a:spcPct val="115000"/>
                        </a:lnSpc>
                        <a:spcAft>
                          <a:spcPts val="0"/>
                        </a:spcAft>
                      </a:pPr>
                      <a:r>
                        <a:rPr lang="fr-FR" sz="1200">
                          <a:effectLst/>
                        </a:rPr>
                        <a:t>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1,326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6,629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39,492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1,326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6,629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39,492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1,681</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8,404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37,217</a:t>
                      </a:r>
                      <a:endParaRPr lang="fr-BE" sz="1200">
                        <a:solidFill>
                          <a:srgbClr val="000000"/>
                        </a:solidFill>
                        <a:effectLst/>
                        <a:latin typeface="Courier New"/>
                        <a:ea typeface="MS Mincho"/>
                      </a:endParaRPr>
                    </a:p>
                  </a:txBody>
                  <a:tcPr marL="0" marR="0" marT="0" marB="0"/>
                </a:tc>
              </a:tr>
              <a:tr h="406475">
                <a:tc>
                  <a:txBody>
                    <a:bodyPr/>
                    <a:lstStyle/>
                    <a:p>
                      <a:pPr marL="38100" marR="38100">
                        <a:lnSpc>
                          <a:spcPct val="115000"/>
                        </a:lnSpc>
                        <a:spcAft>
                          <a:spcPts val="0"/>
                        </a:spcAft>
                      </a:pPr>
                      <a:r>
                        <a:rPr lang="fr-FR" sz="1200">
                          <a:effectLst/>
                        </a:rPr>
                        <a:t>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1,170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5,851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45,344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1,170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5,851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45,344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1,417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7,084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44,301</a:t>
                      </a:r>
                      <a:endParaRPr lang="fr-BE" sz="1200">
                        <a:solidFill>
                          <a:srgbClr val="000000"/>
                        </a:solidFill>
                        <a:effectLst/>
                        <a:latin typeface="Courier New"/>
                        <a:ea typeface="MS Mincho"/>
                      </a:endParaRPr>
                    </a:p>
                  </a:txBody>
                  <a:tcPr marL="0" marR="0" marT="0" marB="0"/>
                </a:tc>
              </a:tr>
              <a:tr h="406475">
                <a:tc>
                  <a:txBody>
                    <a:bodyPr/>
                    <a:lstStyle/>
                    <a:p>
                      <a:pPr marL="38100" marR="38100">
                        <a:lnSpc>
                          <a:spcPct val="115000"/>
                        </a:lnSpc>
                        <a:spcAft>
                          <a:spcPts val="0"/>
                        </a:spcAft>
                      </a:pPr>
                      <a:r>
                        <a:rPr lang="fr-FR" sz="1200">
                          <a:effectLst/>
                        </a:rPr>
                        <a:t>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1,021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5,106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50,450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1,021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5,106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50,450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1,230</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6,149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50,450</a:t>
                      </a:r>
                      <a:endParaRPr lang="fr-BE" sz="1200">
                        <a:solidFill>
                          <a:srgbClr val="000000"/>
                        </a:solidFill>
                        <a:effectLst/>
                        <a:latin typeface="Courier New"/>
                        <a:ea typeface="MS Mincho"/>
                      </a:endParaRPr>
                    </a:p>
                  </a:txBody>
                  <a:tcPr marL="0" marR="0" marT="0" marB="0"/>
                </a:tc>
              </a:tr>
              <a:tr h="406475">
                <a:tc>
                  <a:txBody>
                    <a:bodyPr/>
                    <a:lstStyle/>
                    <a:p>
                      <a:pPr marL="38100" marR="38100">
                        <a:lnSpc>
                          <a:spcPct val="115000"/>
                        </a:lnSpc>
                        <a:spcAft>
                          <a:spcPts val="0"/>
                        </a:spcAft>
                      </a:pPr>
                      <a:r>
                        <a:rPr lang="fr-FR" sz="1200">
                          <a:effectLst/>
                        </a:rPr>
                        <a:t>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,948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4,738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55,188</a:t>
                      </a:r>
                      <a:endParaRPr lang="fr-BE" sz="12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dirty="0">
                          <a:effectLst/>
                        </a:rPr>
                        <a:t> </a:t>
                      </a:r>
                      <a:endParaRPr lang="fr-BE" sz="12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dirty="0">
                          <a:effectLst/>
                        </a:rPr>
                        <a:t> </a:t>
                      </a:r>
                      <a:endParaRPr lang="fr-BE" sz="12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dirty="0">
                          <a:effectLst/>
                        </a:rPr>
                        <a:t> </a:t>
                      </a:r>
                      <a:endParaRPr lang="fr-BE" sz="12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r>
              <a:tr h="203236">
                <a:tc gridSpan="10">
                  <a:txBody>
                    <a:bodyPr/>
                    <a:lstStyle/>
                    <a:p>
                      <a:pPr>
                        <a:lnSpc>
                          <a:spcPct val="115000"/>
                        </a:lnSpc>
                        <a:spcAft>
                          <a:spcPts val="0"/>
                        </a:spcAft>
                      </a:pPr>
                      <a:r>
                        <a:rPr lang="fr-FR" sz="1200" dirty="0">
                          <a:effectLst/>
                        </a:rPr>
                        <a:t>Suivent les composantes 7 à 19…</a:t>
                      </a:r>
                      <a:endParaRPr lang="fr-BE" sz="12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406475">
                <a:tc>
                  <a:txBody>
                    <a:bodyPr/>
                    <a:lstStyle/>
                    <a:p>
                      <a:pPr marL="38100" marR="38100">
                        <a:lnSpc>
                          <a:spcPct val="115000"/>
                        </a:lnSpc>
                        <a:spcAft>
                          <a:spcPts val="0"/>
                        </a:spcAft>
                      </a:pPr>
                      <a:r>
                        <a:rPr lang="fr-FR" sz="1200">
                          <a:effectLst/>
                        </a:rPr>
                        <a:t>20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,455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2,276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100,000</a:t>
                      </a:r>
                      <a:endParaRPr lang="fr-BE" sz="1200">
                        <a:solidFill>
                          <a:srgbClr val="000000"/>
                        </a:solidFill>
                        <a:effectLst/>
                        <a:latin typeface="Courier New"/>
                        <a:ea typeface="MS Mincho"/>
                      </a:endParaRPr>
                    </a:p>
                  </a:txBody>
                  <a:tcPr marL="0" marR="0" marT="0" marB="0"/>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dirty="0">
                          <a:effectLst/>
                        </a:rPr>
                        <a:t> </a:t>
                      </a:r>
                      <a:endParaRPr lang="fr-BE" sz="12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dirty="0">
                          <a:effectLst/>
                        </a:rPr>
                        <a:t> </a:t>
                      </a:r>
                      <a:endParaRPr lang="fr-BE" sz="1200" dirty="0">
                        <a:solidFill>
                          <a:srgbClr val="000000"/>
                        </a:solidFill>
                        <a:effectLst/>
                        <a:latin typeface="Courier New"/>
                        <a:ea typeface="MS Mincho"/>
                      </a:endParaRPr>
                    </a:p>
                  </a:txBody>
                  <a:tcPr marL="0" marR="0" marT="0" marB="0" anchor="ctr"/>
                </a:tc>
                <a:tc>
                  <a:txBody>
                    <a:bodyPr/>
                    <a:lstStyle/>
                    <a:p>
                      <a:pPr algn="ctr">
                        <a:lnSpc>
                          <a:spcPct val="115000"/>
                        </a:lnSpc>
                        <a:spcAft>
                          <a:spcPts val="0"/>
                        </a:spcAft>
                      </a:pPr>
                      <a:r>
                        <a:rPr lang="fr-FR" sz="1200">
                          <a:effectLst/>
                        </a:rPr>
                        <a:t> </a:t>
                      </a:r>
                      <a:endParaRPr lang="fr-BE" sz="1200">
                        <a:solidFill>
                          <a:srgbClr val="000000"/>
                        </a:solidFill>
                        <a:effectLst/>
                        <a:latin typeface="Courier New"/>
                        <a:ea typeface="MS Mincho"/>
                      </a:endParaRPr>
                    </a:p>
                  </a:txBody>
                  <a:tcPr marL="0" marR="0" marT="0" marB="0" anchor="ctr"/>
                </a:tc>
              </a:tr>
              <a:tr h="203236">
                <a:tc gridSpan="10">
                  <a:txBody>
                    <a:bodyPr/>
                    <a:lstStyle/>
                    <a:p>
                      <a:pPr marL="38100" marR="38100">
                        <a:lnSpc>
                          <a:spcPct val="115000"/>
                        </a:lnSpc>
                        <a:spcAft>
                          <a:spcPts val="0"/>
                        </a:spcAft>
                      </a:pPr>
                      <a:r>
                        <a:rPr lang="fr-FR" sz="1200" dirty="0">
                          <a:effectLst/>
                        </a:rPr>
                        <a:t>Méthode d'extraction : Analyse en composantes principales.</a:t>
                      </a:r>
                      <a:endParaRPr lang="fr-BE" sz="12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
        <p:nvSpPr>
          <p:cNvPr id="5" name="Espace réservé du numéro de diapositive 4"/>
          <p:cNvSpPr>
            <a:spLocks noGrp="1"/>
          </p:cNvSpPr>
          <p:nvPr>
            <p:ph type="sldNum" sz="quarter" idx="12"/>
          </p:nvPr>
        </p:nvSpPr>
        <p:spPr/>
        <p:txBody>
          <a:bodyPr/>
          <a:lstStyle/>
          <a:p>
            <a:fld id="{8B86615E-E714-4BC7-954C-DDBB76C3CC62}" type="slidenum">
              <a:rPr lang="fr-BE" smtClean="0"/>
              <a:t>91</a:t>
            </a:fld>
            <a:endParaRPr lang="fr-BE"/>
          </a:p>
        </p:txBody>
      </p:sp>
      <p:sp>
        <p:nvSpPr>
          <p:cNvPr id="7" name="Rectangle 6"/>
          <p:cNvSpPr/>
          <p:nvPr/>
        </p:nvSpPr>
        <p:spPr>
          <a:xfrm>
            <a:off x="1043608" y="2492896"/>
            <a:ext cx="2664296" cy="2736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Rectangle 7"/>
          <p:cNvSpPr/>
          <p:nvPr/>
        </p:nvSpPr>
        <p:spPr>
          <a:xfrm>
            <a:off x="3779912" y="2492896"/>
            <a:ext cx="2592288" cy="273630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0" name="Ellipse 9"/>
          <p:cNvSpPr/>
          <p:nvPr/>
        </p:nvSpPr>
        <p:spPr>
          <a:xfrm>
            <a:off x="1259632" y="3140968"/>
            <a:ext cx="936104" cy="216024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11" name="Rectangle 10"/>
          <p:cNvSpPr/>
          <p:nvPr/>
        </p:nvSpPr>
        <p:spPr>
          <a:xfrm>
            <a:off x="6444208" y="2492896"/>
            <a:ext cx="2664296" cy="2736304"/>
          </a:xfrm>
          <a:prstGeom prst="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3270971462"/>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692696"/>
            <a:ext cx="7024744" cy="648072"/>
          </a:xfrm>
        </p:spPr>
        <p:txBody>
          <a:bodyPr>
            <a:normAutofit fontScale="90000"/>
          </a:bodyPr>
          <a:lstStyle/>
          <a:p>
            <a:r>
              <a:rPr lang="fr-BE" dirty="0" smtClean="0"/>
              <a:t>Les valeurs propres de l’AFCP</a:t>
            </a:r>
            <a:endParaRPr lang="fr-BE" dirty="0"/>
          </a:p>
        </p:txBody>
      </p:sp>
      <p:sp>
        <p:nvSpPr>
          <p:cNvPr id="3" name="Espace réservé du contenu 2"/>
          <p:cNvSpPr>
            <a:spLocks noGrp="1"/>
          </p:cNvSpPr>
          <p:nvPr>
            <p:ph idx="1"/>
          </p:nvPr>
        </p:nvSpPr>
        <p:spPr>
          <a:xfrm>
            <a:off x="323528" y="4293096"/>
            <a:ext cx="8496944" cy="2232248"/>
          </a:xfrm>
        </p:spPr>
        <p:txBody>
          <a:bodyPr>
            <a:normAutofit fontScale="92500" lnSpcReduction="10000"/>
          </a:bodyPr>
          <a:lstStyle/>
          <a:p>
            <a:r>
              <a:rPr lang="fr-BE" dirty="0" smtClean="0"/>
              <a:t>La valeur-propre du premier facteur est de 4,477 ; il véhicule autant d’information (de variance) que 4,477 variables de départ.</a:t>
            </a:r>
          </a:p>
          <a:p>
            <a:r>
              <a:rPr lang="fr-BE" dirty="0" smtClean="0"/>
              <a:t>4,477 sur 20 = 22,386%</a:t>
            </a:r>
          </a:p>
          <a:p>
            <a:r>
              <a:rPr lang="fr-BE" dirty="0" smtClean="0"/>
              <a:t>La solution factorielle (5 facteurs) « explique » 50,45% de la variance totale</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92</a:t>
            </a:fld>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4247607595"/>
              </p:ext>
            </p:extLst>
          </p:nvPr>
        </p:nvGraphicFramePr>
        <p:xfrm>
          <a:off x="323528" y="1340768"/>
          <a:ext cx="8496945" cy="2765291"/>
        </p:xfrm>
        <a:graphic>
          <a:graphicData uri="http://schemas.openxmlformats.org/drawingml/2006/table">
            <a:tbl>
              <a:tblPr>
                <a:tableStyleId>{5C22544A-7EE6-4342-B048-85BDC9FD1C3A}</a:tableStyleId>
              </a:tblPr>
              <a:tblGrid>
                <a:gridCol w="1512168"/>
                <a:gridCol w="2328259"/>
                <a:gridCol w="2328259"/>
                <a:gridCol w="2328259"/>
              </a:tblGrid>
              <a:tr h="432048">
                <a:tc rowSpan="2">
                  <a:txBody>
                    <a:bodyPr/>
                    <a:lstStyle/>
                    <a:p>
                      <a:pPr marL="38100" marR="38100">
                        <a:lnSpc>
                          <a:spcPct val="115000"/>
                        </a:lnSpc>
                        <a:spcAft>
                          <a:spcPts val="0"/>
                        </a:spcAft>
                      </a:pPr>
                      <a:r>
                        <a:rPr lang="fr-FR" sz="1600" dirty="0" smtClean="0">
                          <a:effectLst/>
                        </a:rPr>
                        <a:t>Composante</a:t>
                      </a:r>
                      <a:endParaRPr lang="fr-BE" sz="1600" dirty="0">
                        <a:solidFill>
                          <a:srgbClr val="000000"/>
                        </a:solidFill>
                        <a:effectLst/>
                        <a:latin typeface="Courier New"/>
                        <a:ea typeface="MS Mincho"/>
                      </a:endParaRPr>
                    </a:p>
                  </a:txBody>
                  <a:tcPr marL="0" marR="0" marT="0" marB="0" anchor="b"/>
                </a:tc>
                <a:tc gridSpan="3">
                  <a:txBody>
                    <a:bodyPr/>
                    <a:lstStyle/>
                    <a:p>
                      <a:pPr marL="38100" marR="38100" algn="ctr">
                        <a:lnSpc>
                          <a:spcPct val="115000"/>
                        </a:lnSpc>
                        <a:spcAft>
                          <a:spcPts val="0"/>
                        </a:spcAft>
                      </a:pPr>
                      <a:r>
                        <a:rPr lang="fr-FR" sz="1600" dirty="0">
                          <a:effectLst/>
                        </a:rPr>
                        <a:t>Extraction Sommes des carrés des facteurs retenus</a:t>
                      </a:r>
                      <a:endParaRPr lang="fr-BE" sz="16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r>
              <a:tr h="432048">
                <a:tc vMerge="1">
                  <a:txBody>
                    <a:bodyPr/>
                    <a:lstStyle/>
                    <a:p>
                      <a:endParaRPr lang="fr-BE"/>
                    </a:p>
                  </a:txBody>
                  <a:tcPr/>
                </a:tc>
                <a:tc>
                  <a:txBody>
                    <a:bodyPr/>
                    <a:lstStyle/>
                    <a:p>
                      <a:pPr marL="38100" marR="38100" algn="ctr">
                        <a:lnSpc>
                          <a:spcPct val="115000"/>
                        </a:lnSpc>
                        <a:spcAft>
                          <a:spcPts val="0"/>
                        </a:spcAft>
                      </a:pPr>
                      <a:r>
                        <a:rPr lang="fr-FR" sz="1600" dirty="0">
                          <a:effectLst/>
                        </a:rPr>
                        <a:t>Total</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dirty="0">
                          <a:effectLst/>
                        </a:rPr>
                        <a:t>% de la variance</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a:effectLst/>
                        </a:rPr>
                        <a:t>% cumulés</a:t>
                      </a:r>
                      <a:endParaRPr lang="fr-BE" sz="1600">
                        <a:solidFill>
                          <a:srgbClr val="000000"/>
                        </a:solidFill>
                        <a:effectLst/>
                        <a:latin typeface="Courier New"/>
                        <a:ea typeface="MS Mincho"/>
                      </a:endParaRPr>
                    </a:p>
                  </a:txBody>
                  <a:tcPr marL="0" marR="0" marT="0" marB="0" anchor="b"/>
                </a:tc>
              </a:tr>
              <a:tr h="380239">
                <a:tc>
                  <a:txBody>
                    <a:bodyPr/>
                    <a:lstStyle/>
                    <a:p>
                      <a:pPr marL="38100" marR="38100">
                        <a:lnSpc>
                          <a:spcPct val="115000"/>
                        </a:lnSpc>
                        <a:spcAft>
                          <a:spcPts val="0"/>
                        </a:spcAft>
                      </a:pPr>
                      <a:r>
                        <a:rPr lang="fr-FR" sz="1600">
                          <a:effectLst/>
                        </a:rPr>
                        <a:t>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4,477</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22,386</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22,386</a:t>
                      </a:r>
                      <a:endParaRPr lang="fr-BE" sz="1600" dirty="0">
                        <a:solidFill>
                          <a:srgbClr val="000000"/>
                        </a:solidFill>
                        <a:effectLst/>
                        <a:latin typeface="Courier New"/>
                        <a:ea typeface="MS Mincho"/>
                      </a:endParaRPr>
                    </a:p>
                  </a:txBody>
                  <a:tcPr marL="0" marR="0" marT="0" marB="0"/>
                </a:tc>
              </a:tr>
              <a:tr h="380239">
                <a:tc>
                  <a:txBody>
                    <a:bodyPr/>
                    <a:lstStyle/>
                    <a:p>
                      <a:pPr marL="38100" marR="38100">
                        <a:lnSpc>
                          <a:spcPct val="115000"/>
                        </a:lnSpc>
                        <a:spcAft>
                          <a:spcPts val="0"/>
                        </a:spcAft>
                      </a:pPr>
                      <a:r>
                        <a:rPr lang="fr-FR" sz="1600" dirty="0">
                          <a:effectLst/>
                        </a:rPr>
                        <a:t>2</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2,096</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10,478</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32,863</a:t>
                      </a:r>
                      <a:endParaRPr lang="fr-BE" sz="1600" dirty="0">
                        <a:solidFill>
                          <a:srgbClr val="000000"/>
                        </a:solidFill>
                        <a:effectLst/>
                        <a:latin typeface="Courier New"/>
                        <a:ea typeface="MS Mincho"/>
                      </a:endParaRPr>
                    </a:p>
                  </a:txBody>
                  <a:tcPr marL="0" marR="0" marT="0" marB="0"/>
                </a:tc>
              </a:tr>
              <a:tr h="380239">
                <a:tc>
                  <a:txBody>
                    <a:bodyPr/>
                    <a:lstStyle/>
                    <a:p>
                      <a:pPr marL="38100" marR="38100">
                        <a:lnSpc>
                          <a:spcPct val="115000"/>
                        </a:lnSpc>
                        <a:spcAft>
                          <a:spcPts val="0"/>
                        </a:spcAft>
                      </a:pPr>
                      <a:r>
                        <a:rPr lang="fr-FR" sz="1600">
                          <a:effectLst/>
                        </a:rPr>
                        <a:t>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1,326</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6,629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39,492</a:t>
                      </a:r>
                      <a:endParaRPr lang="fr-BE" sz="1600" dirty="0">
                        <a:solidFill>
                          <a:srgbClr val="000000"/>
                        </a:solidFill>
                        <a:effectLst/>
                        <a:latin typeface="Courier New"/>
                        <a:ea typeface="MS Mincho"/>
                      </a:endParaRPr>
                    </a:p>
                  </a:txBody>
                  <a:tcPr marL="0" marR="0" marT="0" marB="0"/>
                </a:tc>
              </a:tr>
              <a:tr h="380239">
                <a:tc>
                  <a:txBody>
                    <a:bodyPr/>
                    <a:lstStyle/>
                    <a:p>
                      <a:pPr marL="38100" marR="38100">
                        <a:lnSpc>
                          <a:spcPct val="115000"/>
                        </a:lnSpc>
                        <a:spcAft>
                          <a:spcPts val="0"/>
                        </a:spcAft>
                      </a:pPr>
                      <a:r>
                        <a:rPr lang="fr-FR" sz="1600">
                          <a:effectLst/>
                        </a:rPr>
                        <a:t>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1,170</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5,851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45,344</a:t>
                      </a:r>
                      <a:endParaRPr lang="fr-BE" sz="1600" dirty="0">
                        <a:solidFill>
                          <a:srgbClr val="000000"/>
                        </a:solidFill>
                        <a:effectLst/>
                        <a:latin typeface="Courier New"/>
                        <a:ea typeface="MS Mincho"/>
                      </a:endParaRPr>
                    </a:p>
                  </a:txBody>
                  <a:tcPr marL="0" marR="0" marT="0" marB="0"/>
                </a:tc>
              </a:tr>
              <a:tr h="380239">
                <a:tc>
                  <a:txBody>
                    <a:bodyPr/>
                    <a:lstStyle/>
                    <a:p>
                      <a:pPr marL="38100" marR="38100">
                        <a:lnSpc>
                          <a:spcPct val="115000"/>
                        </a:lnSpc>
                        <a:spcAft>
                          <a:spcPts val="0"/>
                        </a:spcAft>
                      </a:pPr>
                      <a:r>
                        <a:rPr lang="fr-FR" sz="1600">
                          <a:effectLst/>
                        </a:rPr>
                        <a:t>5</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1,021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5,106</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50,450</a:t>
                      </a:r>
                      <a:endParaRPr lang="fr-BE" sz="1600" dirty="0">
                        <a:solidFill>
                          <a:srgbClr val="000000"/>
                        </a:solidFill>
                        <a:effectLst/>
                        <a:latin typeface="Courier New"/>
                        <a:ea typeface="MS Mincho"/>
                      </a:endParaRPr>
                    </a:p>
                  </a:txBody>
                  <a:tcPr marL="0" marR="0" marT="0" marB="0"/>
                </a:tc>
              </a:tr>
            </a:tbl>
          </a:graphicData>
        </a:graphic>
      </p:graphicFrame>
      <p:sp>
        <p:nvSpPr>
          <p:cNvPr id="7" name="Ellipse 6"/>
          <p:cNvSpPr/>
          <p:nvPr/>
        </p:nvSpPr>
        <p:spPr>
          <a:xfrm>
            <a:off x="3563888" y="2132856"/>
            <a:ext cx="648072"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8" name="Ellipse 7"/>
          <p:cNvSpPr/>
          <p:nvPr/>
        </p:nvSpPr>
        <p:spPr>
          <a:xfrm>
            <a:off x="5724128" y="2132856"/>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9" name="Ellipse 8"/>
          <p:cNvSpPr/>
          <p:nvPr/>
        </p:nvSpPr>
        <p:spPr>
          <a:xfrm>
            <a:off x="8100392" y="3645024"/>
            <a:ext cx="792088"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4276773567"/>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La matrice des composantes</a:t>
            </a:r>
            <a:endParaRPr lang="fr-BE" dirty="0"/>
          </a:p>
        </p:txBody>
      </p:sp>
      <p:sp>
        <p:nvSpPr>
          <p:cNvPr id="3" name="Espace réservé du contenu 2"/>
          <p:cNvSpPr>
            <a:spLocks noGrp="1"/>
          </p:cNvSpPr>
          <p:nvPr>
            <p:ph idx="1"/>
          </p:nvPr>
        </p:nvSpPr>
        <p:spPr>
          <a:xfrm>
            <a:off x="755576" y="1412776"/>
            <a:ext cx="7488832" cy="4419853"/>
          </a:xfrm>
        </p:spPr>
        <p:txBody>
          <a:bodyPr>
            <a:normAutofit/>
          </a:bodyPr>
          <a:lstStyle/>
          <a:p>
            <a:r>
              <a:rPr lang="fr-BE" dirty="0" smtClean="0"/>
              <a:t>Elle présente pour les composantes ou facteurs retenus leur saturation avec chaque variable.</a:t>
            </a:r>
          </a:p>
          <a:p>
            <a:r>
              <a:rPr lang="fr-BE" dirty="0" smtClean="0"/>
              <a:t>Cette saturation, aussi appelée poids factoriel (factor </a:t>
            </a:r>
            <a:r>
              <a:rPr lang="fr-BE" dirty="0" err="1" smtClean="0"/>
              <a:t>loading</a:t>
            </a:r>
            <a:r>
              <a:rPr lang="fr-BE" dirty="0" smtClean="0"/>
              <a:t>), est l’équivalent mathématique de la corrélation entre le facteur et la variable.</a:t>
            </a:r>
          </a:p>
          <a:p>
            <a:r>
              <a:rPr lang="fr-BE" dirty="0" smtClean="0"/>
              <a:t>Plus la saturation est élevée, plus la corrélation entre le facteur et la variable est élevée et plus la variable « représente » le facteur.</a:t>
            </a:r>
          </a:p>
          <a:p>
            <a:r>
              <a:rPr lang="fr-BE" dirty="0" smtClean="0"/>
              <a:t>Pour F1, la variable « l’avortement » a la saturation la plus élevée.</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93</a:t>
            </a:fld>
            <a:endParaRPr lang="fr-BE"/>
          </a:p>
        </p:txBody>
      </p:sp>
    </p:spTree>
    <p:extLst>
      <p:ext uri="{BB962C8B-B14F-4D97-AF65-F5344CB8AC3E}">
        <p14:creationId xmlns:p14="http://schemas.microsoft.com/office/powerpoint/2010/main" val="514996389"/>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404664"/>
            <a:ext cx="4104456" cy="792088"/>
          </a:xfrm>
        </p:spPr>
        <p:txBody>
          <a:bodyPr>
            <a:noAutofit/>
          </a:bodyPr>
          <a:lstStyle/>
          <a:p>
            <a:r>
              <a:rPr lang="fr-BE" sz="2800" dirty="0" smtClean="0"/>
              <a:t>La matrice des composantes</a:t>
            </a:r>
            <a:endParaRPr lang="fr-BE" sz="2800" dirty="0"/>
          </a:p>
        </p:txBody>
      </p:sp>
      <p:sp>
        <p:nvSpPr>
          <p:cNvPr id="3" name="Espace réservé du contenu 2"/>
          <p:cNvSpPr>
            <a:spLocks noGrp="1"/>
          </p:cNvSpPr>
          <p:nvPr>
            <p:ph idx="1"/>
          </p:nvPr>
        </p:nvSpPr>
        <p:spPr>
          <a:xfrm>
            <a:off x="1043492" y="5445224"/>
            <a:ext cx="6777317" cy="387405"/>
          </a:xfrm>
        </p:spPr>
        <p:txBody>
          <a:bodyPr>
            <a:normAutofit fontScale="92500" lnSpcReduction="20000"/>
          </a:bodyPr>
          <a:lstStyle/>
          <a:p>
            <a:r>
              <a:rPr lang="fr-BE" dirty="0" smtClean="0"/>
              <a:t>dd</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94</a:t>
            </a:fld>
            <a:endParaRPr lang="fr-BE"/>
          </a:p>
        </p:txBody>
      </p:sp>
      <p:graphicFrame>
        <p:nvGraphicFramePr>
          <p:cNvPr id="6" name="Tableau 5"/>
          <p:cNvGraphicFramePr>
            <a:graphicFrameLocks noGrp="1"/>
          </p:cNvGraphicFramePr>
          <p:nvPr>
            <p:extLst>
              <p:ext uri="{D42A27DB-BD31-4B8C-83A1-F6EECF244321}">
                <p14:modId xmlns:p14="http://schemas.microsoft.com/office/powerpoint/2010/main" val="2702754294"/>
              </p:ext>
            </p:extLst>
          </p:nvPr>
        </p:nvGraphicFramePr>
        <p:xfrm>
          <a:off x="107504" y="1214514"/>
          <a:ext cx="8856984" cy="5526854"/>
        </p:xfrm>
        <a:graphic>
          <a:graphicData uri="http://schemas.openxmlformats.org/drawingml/2006/table">
            <a:tbl>
              <a:tblPr>
                <a:tableStyleId>{5C22544A-7EE6-4342-B048-85BDC9FD1C3A}</a:tableStyleId>
              </a:tblPr>
              <a:tblGrid>
                <a:gridCol w="5832648"/>
                <a:gridCol w="648072"/>
                <a:gridCol w="576064"/>
                <a:gridCol w="648072"/>
                <a:gridCol w="576064"/>
                <a:gridCol w="576064"/>
              </a:tblGrid>
              <a:tr h="216024">
                <a:tc gridSpan="6">
                  <a:txBody>
                    <a:bodyPr/>
                    <a:lstStyle/>
                    <a:p>
                      <a:pPr marL="38100" marR="38100" algn="ctr">
                        <a:lnSpc>
                          <a:spcPct val="115000"/>
                        </a:lnSpc>
                        <a:spcAft>
                          <a:spcPts val="0"/>
                        </a:spcAft>
                      </a:pPr>
                      <a:r>
                        <a:rPr lang="fr-FR" sz="1100" dirty="0">
                          <a:effectLst/>
                        </a:rPr>
                        <a:t>Matrice des </a:t>
                      </a:r>
                      <a:r>
                        <a:rPr lang="fr-FR" sz="1100" dirty="0" err="1">
                          <a:effectLst/>
                        </a:rPr>
                        <a:t>composantes</a:t>
                      </a:r>
                      <a:r>
                        <a:rPr lang="fr-FR" sz="1100" baseline="30000" dirty="0" err="1">
                          <a:effectLst/>
                        </a:rPr>
                        <a:t>a</a:t>
                      </a:r>
                      <a:endParaRPr lang="fr-BE" sz="1100" dirty="0">
                        <a:solidFill>
                          <a:srgbClr val="000000"/>
                        </a:solidFill>
                        <a:effectLst/>
                        <a:latin typeface="Courier New"/>
                        <a:ea typeface="MS Mincho"/>
                      </a:endParaRPr>
                    </a:p>
                  </a:txBody>
                  <a:tcPr marL="0" marR="0" marT="0" marB="0" anchor="ct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220531">
                <a:tc rowSpan="2">
                  <a:txBody>
                    <a:bodyPr/>
                    <a:lstStyle/>
                    <a:p>
                      <a:pPr algn="ctr">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nchor="ctr"/>
                </a:tc>
                <a:tc gridSpan="5">
                  <a:txBody>
                    <a:bodyPr/>
                    <a:lstStyle/>
                    <a:p>
                      <a:pPr marL="38100" marR="38100" algn="ctr">
                        <a:lnSpc>
                          <a:spcPct val="115000"/>
                        </a:lnSpc>
                        <a:spcAft>
                          <a:spcPts val="0"/>
                        </a:spcAft>
                      </a:pPr>
                      <a:r>
                        <a:rPr lang="fr-FR" sz="1200" dirty="0">
                          <a:effectLst/>
                        </a:rPr>
                        <a:t>Composante</a:t>
                      </a:r>
                      <a:endParaRPr lang="fr-BE" sz="12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0">
                <a:tc vMerge="1">
                  <a:txBody>
                    <a:bodyPr/>
                    <a:lstStyle/>
                    <a:p>
                      <a:endParaRPr lang="fr-BE"/>
                    </a:p>
                  </a:txBody>
                  <a:tcPr/>
                </a:tc>
                <a:tc>
                  <a:txBody>
                    <a:bodyPr/>
                    <a:lstStyle/>
                    <a:p>
                      <a:pPr marL="38100" marR="38100" algn="ctr">
                        <a:lnSpc>
                          <a:spcPct val="115000"/>
                        </a:lnSpc>
                        <a:spcAft>
                          <a:spcPts val="0"/>
                        </a:spcAft>
                      </a:pPr>
                      <a:r>
                        <a:rPr lang="fr-FR" sz="1200" dirty="0">
                          <a:effectLst/>
                        </a:rPr>
                        <a:t>1</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2</a:t>
                      </a:r>
                      <a:endParaRPr lang="fr-BE" sz="120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dirty="0">
                          <a:effectLst/>
                        </a:rPr>
                        <a:t>3</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dirty="0">
                          <a:effectLst/>
                        </a:rPr>
                        <a:t>4</a:t>
                      </a:r>
                      <a:endParaRPr lang="fr-BE" sz="12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200">
                          <a:effectLst/>
                        </a:rPr>
                        <a:t>5</a:t>
                      </a:r>
                      <a:endParaRPr lang="fr-BE" sz="1200" dirty="0">
                        <a:solidFill>
                          <a:srgbClr val="000000"/>
                        </a:solidFill>
                        <a:effectLst/>
                        <a:latin typeface="Courier New"/>
                        <a:ea typeface="MS Mincho"/>
                      </a:endParaRPr>
                    </a:p>
                  </a:txBody>
                  <a:tcPr marL="0" marR="0" marT="0" marB="0" anchor="b"/>
                </a:tc>
              </a:tr>
              <a:tr h="149293">
                <a:tc>
                  <a:txBody>
                    <a:bodyPr/>
                    <a:lstStyle/>
                    <a:p>
                      <a:pPr marL="38100" marR="38100">
                        <a:lnSpc>
                          <a:spcPct val="115000"/>
                        </a:lnSpc>
                        <a:spcAft>
                          <a:spcPts val="0"/>
                        </a:spcAft>
                      </a:pPr>
                      <a:r>
                        <a:rPr lang="fr-FR" sz="1100" dirty="0" smtClean="0">
                          <a:effectLst/>
                        </a:rPr>
                        <a:t>Demander </a:t>
                      </a:r>
                      <a:r>
                        <a:rPr lang="fr-FR" sz="1100" dirty="0">
                          <a:effectLst/>
                        </a:rPr>
                        <a:t>des indemnités au-delà de ce à quoi on a droit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-,120</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,249</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Tricher </a:t>
                      </a:r>
                      <a:r>
                        <a:rPr lang="fr-FR" sz="1100" dirty="0">
                          <a:effectLst/>
                        </a:rPr>
                        <a:t>dans sa déclaration d'impôt si on en a la possibilité </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,415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,314</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-,058</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-,280</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Pénétrer </a:t>
                      </a:r>
                      <a:r>
                        <a:rPr lang="fr-FR" sz="1100" dirty="0">
                          <a:effectLst/>
                        </a:rPr>
                        <a:t>dans une voiture qui ne vous appartient pas et faire un tour avec</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,191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-,307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-,015</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,320</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Prendre </a:t>
                      </a:r>
                      <a:r>
                        <a:rPr lang="fr-FR" sz="1100" dirty="0">
                          <a:effectLst/>
                        </a:rPr>
                        <a:t>de la drogue, marijuana au haschich</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,153</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-,122</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Mentir </a:t>
                      </a:r>
                      <a:r>
                        <a:rPr lang="fr-FR" sz="1100" dirty="0">
                          <a:effectLst/>
                        </a:rPr>
                        <a:t>dans son intérêt personnel</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,037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-,222</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Des </a:t>
                      </a:r>
                      <a:r>
                        <a:rPr lang="fr-FR" sz="1100" dirty="0">
                          <a:effectLst/>
                        </a:rPr>
                        <a:t>hommes et des femmes mariés qui ont une aventure avec quelqu'un d'autre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,508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-,325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-,292</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,038</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Accepter </a:t>
                      </a:r>
                      <a:r>
                        <a:rPr lang="fr-FR" sz="1100" dirty="0">
                          <a:effectLst/>
                        </a:rPr>
                        <a:t>un pot de vin dans l'exercice de ses fonctions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,538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,197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,079</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L'homosexualité</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,573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-,439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,139</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-,149</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L'avortement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,648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-,298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,037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-,130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,146</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Le </a:t>
                      </a:r>
                      <a:r>
                        <a:rPr lang="fr-FR" sz="1100" dirty="0">
                          <a:effectLst/>
                        </a:rPr>
                        <a:t>divorce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,596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-,299</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-,117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,023</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L'euthanasie</a:t>
                      </a:r>
                      <a:r>
                        <a:rPr lang="fr-FR" sz="1100" dirty="0">
                          <a:effectLst/>
                        </a:rPr>
                        <a:t>, </a:t>
                      </a:r>
                      <a:r>
                        <a:rPr lang="fr-FR" sz="1100" dirty="0" err="1">
                          <a:effectLst/>
                        </a:rPr>
                        <a:t>c.à,d</a:t>
                      </a:r>
                      <a:r>
                        <a:rPr lang="fr-FR" sz="1100" dirty="0">
                          <a:effectLst/>
                        </a:rPr>
                        <a:t>. mettre fin aux jours de quelqu'un qui est incurable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,548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-,286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,343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-,171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,088</a:t>
                      </a:r>
                      <a:endParaRPr lang="fr-BE" sz="120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Le </a:t>
                      </a:r>
                      <a:r>
                        <a:rPr lang="fr-FR" sz="1100" dirty="0">
                          <a:effectLst/>
                        </a:rPr>
                        <a:t>suicide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,531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-,234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-,165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,004</a:t>
                      </a:r>
                      <a:endParaRPr lang="fr-BE" sz="120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Payer </a:t>
                      </a:r>
                      <a:r>
                        <a:rPr lang="fr-FR" sz="1100" dirty="0">
                          <a:effectLst/>
                        </a:rPr>
                        <a:t>en liquide pour éviter les impôts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,336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,391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-,347</a:t>
                      </a:r>
                      <a:endParaRPr lang="fr-BE" sz="1200" dirty="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Avoir </a:t>
                      </a:r>
                      <a:r>
                        <a:rPr lang="fr-FR" sz="1100" dirty="0">
                          <a:effectLst/>
                        </a:rPr>
                        <a:t>des relations sexuelles avec des personnes de rencontre</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,613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-,001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-,376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-,156</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-,084</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S'arranger </a:t>
                      </a:r>
                      <a:r>
                        <a:rPr lang="fr-FR" sz="1100" dirty="0">
                          <a:effectLst/>
                        </a:rPr>
                        <a:t>pour ne pas payer le billet dans le train ou l'autobus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,474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-,087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,157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-,252</a:t>
                      </a:r>
                      <a:endParaRPr lang="fr-BE" sz="1200" dirty="0">
                        <a:solidFill>
                          <a:srgbClr val="000000"/>
                        </a:solidFill>
                        <a:effectLst/>
                        <a:latin typeface="Courier New"/>
                        <a:ea typeface="MS Mincho"/>
                      </a:endParaRPr>
                    </a:p>
                  </a:txBody>
                  <a:tcPr marL="0" marR="0" marT="0" marB="0"/>
                </a:tc>
              </a:tr>
              <a:tr h="74646">
                <a:tc>
                  <a:txBody>
                    <a:bodyPr/>
                    <a:lstStyle/>
                    <a:p>
                      <a:pPr marL="38100" marR="38100">
                        <a:lnSpc>
                          <a:spcPct val="115000"/>
                        </a:lnSpc>
                        <a:spcAft>
                          <a:spcPts val="0"/>
                        </a:spcAft>
                      </a:pPr>
                      <a:r>
                        <a:rPr lang="fr-FR" sz="1100" dirty="0" smtClean="0">
                          <a:effectLst/>
                        </a:rPr>
                        <a:t>La </a:t>
                      </a:r>
                      <a:r>
                        <a:rPr lang="fr-FR" sz="1100" dirty="0">
                          <a:effectLst/>
                        </a:rPr>
                        <a:t>prostitution</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,612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-,077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-,041</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-,274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,066</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Les </a:t>
                      </a:r>
                      <a:r>
                        <a:rPr lang="fr-FR" sz="1100" dirty="0">
                          <a:effectLst/>
                        </a:rPr>
                        <a:t>expériences scientifiques sur des embryons humains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,420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-,098</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,040</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,376</a:t>
                      </a:r>
                      <a:endParaRPr lang="fr-BE" sz="1200">
                        <a:solidFill>
                          <a:srgbClr val="000000"/>
                        </a:solidFill>
                        <a:effectLst/>
                        <a:latin typeface="Courier New"/>
                        <a:ea typeface="MS Mincho"/>
                      </a:endParaRPr>
                    </a:p>
                  </a:txBody>
                  <a:tcPr marL="0" marR="0" marT="0" marB="0"/>
                </a:tc>
              </a:tr>
              <a:tr h="223939">
                <a:tc>
                  <a:txBody>
                    <a:bodyPr/>
                    <a:lstStyle/>
                    <a:p>
                      <a:pPr marL="38100" marR="38100">
                        <a:lnSpc>
                          <a:spcPct val="115000"/>
                        </a:lnSpc>
                        <a:spcAft>
                          <a:spcPts val="0"/>
                        </a:spcAft>
                      </a:pPr>
                      <a:r>
                        <a:rPr lang="fr-FR" sz="1100" dirty="0" smtClean="0">
                          <a:effectLst/>
                        </a:rPr>
                        <a:t>Les </a:t>
                      </a:r>
                      <a:r>
                        <a:rPr lang="fr-FR" sz="1100" dirty="0">
                          <a:effectLst/>
                        </a:rPr>
                        <a:t>manipulations génétiques sur des produits alimentaires</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,365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,027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,062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,605</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,313</a:t>
                      </a:r>
                      <a:endParaRPr lang="fr-BE" sz="1200" dirty="0">
                        <a:solidFill>
                          <a:srgbClr val="000000"/>
                        </a:solidFill>
                        <a:effectLst/>
                        <a:latin typeface="Courier New"/>
                        <a:ea typeface="MS Mincho"/>
                      </a:endParaRPr>
                    </a:p>
                  </a:txBody>
                  <a:tcPr marL="0" marR="0" marT="0" marB="0"/>
                </a:tc>
              </a:tr>
              <a:tr h="149293">
                <a:tc>
                  <a:txBody>
                    <a:bodyPr/>
                    <a:lstStyle/>
                    <a:p>
                      <a:pPr marL="38100" marR="38100">
                        <a:lnSpc>
                          <a:spcPct val="115000"/>
                        </a:lnSpc>
                        <a:spcAft>
                          <a:spcPts val="0"/>
                        </a:spcAft>
                      </a:pPr>
                      <a:r>
                        <a:rPr lang="fr-FR" sz="1100" dirty="0" smtClean="0">
                          <a:effectLst/>
                        </a:rPr>
                        <a:t>L'insémination </a:t>
                      </a:r>
                      <a:r>
                        <a:rPr lang="fr-FR" sz="1100" dirty="0">
                          <a:effectLst/>
                        </a:rPr>
                        <a:t>artificielle et la fécondation in vitro</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,484</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-,363</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,302</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a:effectLst/>
                        </a:rPr>
                        <a:t>,167</a:t>
                      </a:r>
                      <a:endParaRPr lang="fr-BE" sz="12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-,066</a:t>
                      </a:r>
                      <a:endParaRPr lang="fr-BE" sz="1200" dirty="0">
                        <a:solidFill>
                          <a:srgbClr val="000000"/>
                        </a:solidFill>
                        <a:effectLst/>
                        <a:latin typeface="Courier New"/>
                        <a:ea typeface="MS Mincho"/>
                      </a:endParaRPr>
                    </a:p>
                  </a:txBody>
                  <a:tcPr marL="0" marR="0" marT="0" marB="0"/>
                </a:tc>
              </a:tr>
              <a:tr h="30568">
                <a:tc>
                  <a:txBody>
                    <a:bodyPr/>
                    <a:lstStyle/>
                    <a:p>
                      <a:pPr marL="38100" marR="38100">
                        <a:lnSpc>
                          <a:spcPct val="115000"/>
                        </a:lnSpc>
                        <a:spcAft>
                          <a:spcPts val="0"/>
                        </a:spcAft>
                      </a:pPr>
                      <a:r>
                        <a:rPr lang="fr-FR" sz="1100" dirty="0" smtClean="0">
                          <a:effectLst/>
                        </a:rPr>
                        <a:t>La </a:t>
                      </a:r>
                      <a:r>
                        <a:rPr lang="fr-FR" sz="1100" dirty="0">
                          <a:effectLst/>
                        </a:rPr>
                        <a:t>peine de mort</a:t>
                      </a:r>
                      <a:endParaRPr lang="fr-BE" sz="11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,165</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,294</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,470</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-,397</a:t>
                      </a:r>
                      <a:endParaRPr lang="fr-BE" sz="12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200" dirty="0">
                          <a:effectLst/>
                        </a:rPr>
                        <a:t>,465</a:t>
                      </a:r>
                      <a:endParaRPr lang="fr-BE" sz="1200" dirty="0">
                        <a:solidFill>
                          <a:srgbClr val="000000"/>
                        </a:solidFill>
                        <a:effectLst/>
                        <a:latin typeface="Courier New"/>
                        <a:ea typeface="MS Mincho"/>
                      </a:endParaRPr>
                    </a:p>
                  </a:txBody>
                  <a:tcPr marL="0" marR="0" marT="0" marB="0"/>
                </a:tc>
              </a:tr>
              <a:tr h="74646">
                <a:tc gridSpan="6">
                  <a:txBody>
                    <a:bodyPr/>
                    <a:lstStyle/>
                    <a:p>
                      <a:pPr marL="38100" marR="38100">
                        <a:lnSpc>
                          <a:spcPct val="115000"/>
                        </a:lnSpc>
                        <a:spcAft>
                          <a:spcPts val="0"/>
                        </a:spcAft>
                      </a:pPr>
                      <a:r>
                        <a:rPr lang="fr-FR" sz="1100" dirty="0">
                          <a:effectLst/>
                        </a:rPr>
                        <a:t>Méthode d'extraction : Analyse en composantes principales.</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r h="149293">
                <a:tc gridSpan="6">
                  <a:txBody>
                    <a:bodyPr/>
                    <a:lstStyle/>
                    <a:p>
                      <a:pPr marL="38100" marR="38100">
                        <a:lnSpc>
                          <a:spcPct val="115000"/>
                        </a:lnSpc>
                        <a:spcAft>
                          <a:spcPts val="0"/>
                        </a:spcAft>
                      </a:pPr>
                      <a:r>
                        <a:rPr lang="fr-FR" sz="1100" dirty="0">
                          <a:effectLst/>
                        </a:rPr>
                        <a:t>a. 5 composantes extraites.</a:t>
                      </a:r>
                      <a:endParaRPr lang="fr-BE" sz="1100" dirty="0">
                        <a:effectLst/>
                      </a:endParaRPr>
                    </a:p>
                    <a:p>
                      <a:pPr marL="38100" marR="38100">
                        <a:lnSpc>
                          <a:spcPct val="115000"/>
                        </a:lnSpc>
                        <a:spcAft>
                          <a:spcPts val="0"/>
                        </a:spcAft>
                      </a:pPr>
                      <a:r>
                        <a:rPr lang="fr-FR" sz="1100" dirty="0">
                          <a:effectLst/>
                        </a:rPr>
                        <a:t> </a:t>
                      </a:r>
                      <a:endParaRPr lang="fr-BE" sz="1100" dirty="0">
                        <a:solidFill>
                          <a:srgbClr val="000000"/>
                        </a:solidFill>
                        <a:effectLst/>
                        <a:latin typeface="Courier New"/>
                        <a:ea typeface="MS Mincho"/>
                      </a:endParaRPr>
                    </a:p>
                  </a:txBody>
                  <a:tcPr marL="0" marR="0" marT="0" marB="0"/>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c hMerge="1">
                  <a:txBody>
                    <a:bodyPr/>
                    <a:lstStyle/>
                    <a:p>
                      <a:endParaRPr lang="fr-BE"/>
                    </a:p>
                  </a:txBody>
                  <a:tcPr/>
                </a:tc>
              </a:tr>
            </a:tbl>
          </a:graphicData>
        </a:graphic>
      </p:graphicFrame>
      <p:sp>
        <p:nvSpPr>
          <p:cNvPr id="7" name="Rectangle 1"/>
          <p:cNvSpPr>
            <a:spLocks noChangeArrowheads="1"/>
          </p:cNvSpPr>
          <p:nvPr/>
        </p:nvSpPr>
        <p:spPr bwMode="auto">
          <a:xfrm>
            <a:off x="3308350" y="23241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fr-FR" altLang="fr-FR" sz="1800" b="0" i="0" u="none" strike="noStrike" cap="none" normalizeH="0" baseline="0" smtClean="0">
              <a:ln>
                <a:noFill/>
              </a:ln>
              <a:solidFill>
                <a:schemeClr val="tx1"/>
              </a:solidFill>
              <a:effectLst/>
              <a:latin typeface="Arial" pitchFamily="34" charset="0"/>
              <a:cs typeface="Arial" pitchFamily="34" charset="0"/>
            </a:endParaRPr>
          </a:p>
        </p:txBody>
      </p:sp>
      <p:sp>
        <p:nvSpPr>
          <p:cNvPr id="8" name="Rectangle à coins arrondis 7"/>
          <p:cNvSpPr/>
          <p:nvPr/>
        </p:nvSpPr>
        <p:spPr>
          <a:xfrm>
            <a:off x="6156176" y="3573016"/>
            <a:ext cx="432048" cy="216024"/>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1497434899"/>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764704"/>
            <a:ext cx="7704856" cy="1143000"/>
          </a:xfrm>
        </p:spPr>
        <p:txBody>
          <a:bodyPr>
            <a:normAutofit fontScale="90000"/>
          </a:bodyPr>
          <a:lstStyle/>
          <a:p>
            <a:r>
              <a:rPr lang="fr-BE" dirty="0" smtClean="0"/>
              <a:t>Pour ceux qui aiment les calculs ou veulent comprendre</a:t>
            </a:r>
            <a:endParaRPr lang="fr-BE" dirty="0"/>
          </a:p>
        </p:txBody>
      </p:sp>
      <p:sp>
        <p:nvSpPr>
          <p:cNvPr id="3" name="Espace réservé du contenu 2"/>
          <p:cNvSpPr>
            <a:spLocks noGrp="1"/>
          </p:cNvSpPr>
          <p:nvPr>
            <p:ph idx="1"/>
          </p:nvPr>
        </p:nvSpPr>
        <p:spPr>
          <a:xfrm>
            <a:off x="467544" y="1916832"/>
            <a:ext cx="8208912" cy="3960440"/>
          </a:xfrm>
        </p:spPr>
        <p:txBody>
          <a:bodyPr/>
          <a:lstStyle/>
          <a:p>
            <a:r>
              <a:rPr lang="fr-BE" dirty="0" smtClean="0"/>
              <a:t>Tout est dans la matrice des composantes…</a:t>
            </a:r>
          </a:p>
          <a:p>
            <a:r>
              <a:rPr lang="fr-BE" dirty="0" smtClean="0"/>
              <a:t>« Demander des indemnités… » a une </a:t>
            </a:r>
            <a:r>
              <a:rPr lang="fr-BE" dirty="0" err="1" smtClean="0"/>
              <a:t>communalité</a:t>
            </a:r>
            <a:r>
              <a:rPr lang="fr-BE" dirty="0" smtClean="0"/>
              <a:t> de 0.393. On aurait pu la calculer :</a:t>
            </a:r>
          </a:p>
          <a:p>
            <a:r>
              <a:rPr lang="fr-BE" dirty="0" smtClean="0"/>
              <a:t>(0.270)</a:t>
            </a:r>
            <a:r>
              <a:rPr lang="fr-BE" baseline="30000" dirty="0" smtClean="0"/>
              <a:t>2</a:t>
            </a:r>
            <a:r>
              <a:rPr lang="fr-BE" dirty="0" smtClean="0"/>
              <a:t>+(0.476)</a:t>
            </a:r>
            <a:r>
              <a:rPr lang="fr-BE" baseline="30000" dirty="0" smtClean="0"/>
              <a:t>2</a:t>
            </a:r>
            <a:r>
              <a:rPr lang="fr-BE" dirty="0" smtClean="0"/>
              <a:t>+(-0.120)</a:t>
            </a:r>
            <a:r>
              <a:rPr lang="fr-BE" baseline="30000" dirty="0" smtClean="0"/>
              <a:t>2</a:t>
            </a:r>
            <a:r>
              <a:rPr lang="fr-BE" dirty="0" smtClean="0"/>
              <a:t>+(-0.133)</a:t>
            </a:r>
            <a:r>
              <a:rPr lang="fr-BE" baseline="30000" dirty="0" smtClean="0"/>
              <a:t>2</a:t>
            </a:r>
            <a:r>
              <a:rPr lang="fr-BE" dirty="0" smtClean="0"/>
              <a:t>+(0.249)</a:t>
            </a:r>
            <a:r>
              <a:rPr lang="fr-BE" baseline="30000" dirty="0" smtClean="0"/>
              <a:t>2</a:t>
            </a:r>
            <a:r>
              <a:rPr lang="fr-BE" dirty="0" smtClean="0"/>
              <a:t> = 0.393</a:t>
            </a:r>
          </a:p>
          <a:p>
            <a:r>
              <a:rPr lang="fr-BE" dirty="0" smtClean="0"/>
              <a:t>Ou</a:t>
            </a:r>
          </a:p>
          <a:p>
            <a:r>
              <a:rPr lang="fr-BE" dirty="0" smtClean="0"/>
              <a:t>(0.065)</a:t>
            </a:r>
            <a:r>
              <a:rPr lang="fr-BE" baseline="30000" dirty="0" smtClean="0"/>
              <a:t>2</a:t>
            </a:r>
            <a:r>
              <a:rPr lang="fr-BE" dirty="0" smtClean="0"/>
              <a:t>+(0.219)</a:t>
            </a:r>
            <a:r>
              <a:rPr lang="fr-BE" baseline="30000" dirty="0" smtClean="0"/>
              <a:t>2</a:t>
            </a:r>
            <a:r>
              <a:rPr lang="fr-BE" dirty="0" smtClean="0"/>
              <a:t>+(0.567)</a:t>
            </a:r>
            <a:r>
              <a:rPr lang="fr-BE" baseline="30000" dirty="0" smtClean="0"/>
              <a:t>2</a:t>
            </a:r>
            <a:r>
              <a:rPr lang="fr-BE" dirty="0" smtClean="0"/>
              <a:t>+(0.040)</a:t>
            </a:r>
            <a:r>
              <a:rPr lang="fr-BE" baseline="30000" dirty="0" smtClean="0"/>
              <a:t>2</a:t>
            </a:r>
            <a:r>
              <a:rPr lang="fr-BE" dirty="0" smtClean="0"/>
              <a:t>+(0.136)</a:t>
            </a:r>
            <a:r>
              <a:rPr lang="fr-BE" baseline="30000" dirty="0" smtClean="0"/>
              <a:t>2</a:t>
            </a:r>
            <a:r>
              <a:rPr lang="fr-BE" dirty="0" smtClean="0"/>
              <a:t> = 0.393</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95</a:t>
            </a:fld>
            <a:endParaRPr lang="fr-BE"/>
          </a:p>
        </p:txBody>
      </p:sp>
    </p:spTree>
    <p:extLst>
      <p:ext uri="{BB962C8B-B14F-4D97-AF65-F5344CB8AC3E}">
        <p14:creationId xmlns:p14="http://schemas.microsoft.com/office/powerpoint/2010/main" val="171139555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683568" y="764704"/>
            <a:ext cx="7704856" cy="1143000"/>
          </a:xfrm>
        </p:spPr>
        <p:txBody>
          <a:bodyPr>
            <a:normAutofit fontScale="90000"/>
          </a:bodyPr>
          <a:lstStyle/>
          <a:p>
            <a:r>
              <a:rPr lang="fr-BE" dirty="0" smtClean="0"/>
              <a:t>Pour ceux qui aiment les calculs ou veulent comprendre</a:t>
            </a:r>
            <a:endParaRPr lang="fr-BE" dirty="0"/>
          </a:p>
        </p:txBody>
      </p:sp>
      <p:sp>
        <p:nvSpPr>
          <p:cNvPr id="3" name="Espace réservé du contenu 2"/>
          <p:cNvSpPr>
            <a:spLocks noGrp="1"/>
          </p:cNvSpPr>
          <p:nvPr>
            <p:ph idx="1"/>
          </p:nvPr>
        </p:nvSpPr>
        <p:spPr>
          <a:xfrm>
            <a:off x="467544" y="1916832"/>
            <a:ext cx="8208912" cy="3960440"/>
          </a:xfrm>
        </p:spPr>
        <p:txBody>
          <a:bodyPr/>
          <a:lstStyle/>
          <a:p>
            <a:r>
              <a:rPr lang="fr-BE" dirty="0" smtClean="0"/>
              <a:t>Tout est dans la matrice des composantes…</a:t>
            </a:r>
          </a:p>
          <a:p>
            <a:r>
              <a:rPr lang="fr-BE" dirty="0" smtClean="0"/>
              <a:t>Le premier facteur avant rotation a une valeur-propre de 4.477. On aurait pu la calculer</a:t>
            </a:r>
          </a:p>
          <a:p>
            <a:r>
              <a:rPr lang="fr-BE" dirty="0" smtClean="0"/>
              <a:t>(0.270)</a:t>
            </a:r>
            <a:r>
              <a:rPr lang="fr-BE" baseline="30000" dirty="0" smtClean="0"/>
              <a:t>2</a:t>
            </a:r>
            <a:r>
              <a:rPr lang="fr-BE" dirty="0" smtClean="0"/>
              <a:t>+(0.463)</a:t>
            </a:r>
            <a:r>
              <a:rPr lang="fr-BE" baseline="30000" dirty="0" smtClean="0"/>
              <a:t>2</a:t>
            </a:r>
            <a:r>
              <a:rPr lang="fr-BE" dirty="0" smtClean="0"/>
              <a:t>+(0.191)</a:t>
            </a:r>
            <a:r>
              <a:rPr lang="fr-BE" baseline="30000" dirty="0" smtClean="0"/>
              <a:t>2</a:t>
            </a:r>
            <a:r>
              <a:rPr lang="fr-BE" dirty="0" smtClean="0"/>
              <a:t>+(0.476)</a:t>
            </a:r>
            <a:r>
              <a:rPr lang="fr-BE" baseline="30000" dirty="0" smtClean="0"/>
              <a:t>2</a:t>
            </a:r>
            <a:r>
              <a:rPr lang="fr-BE" dirty="0" smtClean="0"/>
              <a:t> + (…) + (0.365)</a:t>
            </a:r>
            <a:r>
              <a:rPr lang="fr-BE" baseline="30000" dirty="0" smtClean="0"/>
              <a:t>2</a:t>
            </a:r>
            <a:r>
              <a:rPr lang="fr-BE" dirty="0" smtClean="0"/>
              <a:t>+(0.484)</a:t>
            </a:r>
            <a:r>
              <a:rPr lang="fr-BE" baseline="30000" dirty="0" smtClean="0"/>
              <a:t>2</a:t>
            </a:r>
            <a:r>
              <a:rPr lang="fr-BE" dirty="0" smtClean="0"/>
              <a:t>+(0.165)</a:t>
            </a:r>
            <a:r>
              <a:rPr lang="fr-BE" baseline="30000" dirty="0" smtClean="0"/>
              <a:t>2</a:t>
            </a:r>
            <a:r>
              <a:rPr lang="fr-BE" dirty="0" smtClean="0"/>
              <a:t> = 4.477</a:t>
            </a:r>
          </a:p>
          <a:p>
            <a:r>
              <a:rPr lang="fr-BE" dirty="0" smtClean="0"/>
              <a:t>Et on procède de même pour les facteurs après rotation…</a:t>
            </a:r>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96</a:t>
            </a:fld>
            <a:endParaRPr lang="fr-BE"/>
          </a:p>
        </p:txBody>
      </p:sp>
    </p:spTree>
    <p:extLst>
      <p:ext uri="{BB962C8B-B14F-4D97-AF65-F5344CB8AC3E}">
        <p14:creationId xmlns:p14="http://schemas.microsoft.com/office/powerpoint/2010/main" val="2793204355"/>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1027664"/>
            <a:ext cx="7024744" cy="673144"/>
          </a:xfrm>
        </p:spPr>
        <p:txBody>
          <a:bodyPr>
            <a:normAutofit fontScale="90000"/>
          </a:bodyPr>
          <a:lstStyle/>
          <a:p>
            <a:r>
              <a:rPr lang="fr-BE" dirty="0" smtClean="0"/>
              <a:t>La rotation : le principe</a:t>
            </a:r>
            <a:endParaRPr lang="fr-BE" dirty="0"/>
          </a:p>
        </p:txBody>
      </p:sp>
      <p:sp>
        <p:nvSpPr>
          <p:cNvPr id="3" name="Espace réservé du contenu 2"/>
          <p:cNvSpPr>
            <a:spLocks noGrp="1"/>
          </p:cNvSpPr>
          <p:nvPr>
            <p:ph idx="1"/>
          </p:nvPr>
        </p:nvSpPr>
        <p:spPr>
          <a:xfrm>
            <a:off x="1043492" y="1916832"/>
            <a:ext cx="6777317" cy="3915797"/>
          </a:xfrm>
        </p:spPr>
        <p:txBody>
          <a:bodyPr/>
          <a:lstStyle/>
          <a:p>
            <a:r>
              <a:rPr lang="fr-BE" dirty="0" smtClean="0"/>
              <a:t>Techniquement, la rotation des axes factoriels conduit à redistribuer la « variance expliquée » entre les différents facteurs.</a:t>
            </a:r>
          </a:p>
          <a:p>
            <a:r>
              <a:rPr lang="fr-BE" dirty="0" smtClean="0"/>
              <a:t>Dans la plupart des cas, la solution factorielle après rotation est plus aisée à interpréter.</a:t>
            </a:r>
          </a:p>
          <a:p>
            <a:r>
              <a:rPr lang="fr-BE" dirty="0" smtClean="0"/>
              <a:t>Chaque variable va, dans cette solution, avoir tendance à être fortement corrélée à un seul facteur.</a:t>
            </a:r>
            <a:endParaRPr lang="fr-BE" dirty="0"/>
          </a:p>
        </p:txBody>
      </p:sp>
      <p:sp>
        <p:nvSpPr>
          <p:cNvPr id="4" name="Espace réservé du pied de page 3"/>
          <p:cNvSpPr>
            <a:spLocks noGrp="1"/>
          </p:cNvSpPr>
          <p:nvPr>
            <p:ph type="ftr" sz="quarter" idx="11"/>
          </p:nvPr>
        </p:nvSpPr>
        <p:spPr/>
        <p:txBody>
          <a:bodyPr/>
          <a:lstStyle/>
          <a:p>
            <a:r>
              <a:rPr lang="fr-BE" smtClean="0"/>
              <a:t>Jacques Marquet - UCL</a:t>
            </a:r>
            <a:endParaRPr lang="fr-BE"/>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97</a:t>
            </a:fld>
            <a:endParaRPr lang="fr-BE"/>
          </a:p>
        </p:txBody>
      </p:sp>
    </p:spTree>
    <p:extLst>
      <p:ext uri="{BB962C8B-B14F-4D97-AF65-F5344CB8AC3E}">
        <p14:creationId xmlns:p14="http://schemas.microsoft.com/office/powerpoint/2010/main" val="315630698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43490" y="764704"/>
            <a:ext cx="7024744" cy="601136"/>
          </a:xfrm>
        </p:spPr>
        <p:txBody>
          <a:bodyPr>
            <a:normAutofit fontScale="90000"/>
          </a:bodyPr>
          <a:lstStyle/>
          <a:p>
            <a:r>
              <a:rPr lang="fr-BE" dirty="0" smtClean="0"/>
              <a:t>La rotation</a:t>
            </a:r>
            <a:endParaRPr lang="fr-BE" dirty="0"/>
          </a:p>
        </p:txBody>
      </p:sp>
      <p:sp>
        <p:nvSpPr>
          <p:cNvPr id="3" name="Espace réservé du contenu 2"/>
          <p:cNvSpPr>
            <a:spLocks noGrp="1"/>
          </p:cNvSpPr>
          <p:nvPr>
            <p:ph idx="1"/>
          </p:nvPr>
        </p:nvSpPr>
        <p:spPr>
          <a:xfrm>
            <a:off x="1043492" y="5085184"/>
            <a:ext cx="6777317" cy="936104"/>
          </a:xfrm>
        </p:spPr>
        <p:txBody>
          <a:bodyPr>
            <a:normAutofit/>
          </a:bodyPr>
          <a:lstStyle/>
          <a:p>
            <a:r>
              <a:rPr lang="fr-BE" dirty="0" smtClean="0"/>
              <a:t>Principe de la rotation orthogonale illustré</a:t>
            </a:r>
          </a:p>
          <a:p>
            <a:r>
              <a:rPr lang="fr-BE" dirty="0" smtClean="0"/>
              <a:t>Source : site de l’université de Sherbrooke</a:t>
            </a:r>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98</a:t>
            </a:fld>
            <a:endParaRPr lang="fr-BE"/>
          </a:p>
        </p:txBody>
      </p:sp>
      <p:pic>
        <p:nvPicPr>
          <p:cNvPr id="6" name="Image 5"/>
          <p:cNvPicPr/>
          <p:nvPr/>
        </p:nvPicPr>
        <p:blipFill rotWithShape="1">
          <a:blip r:embed="rId2">
            <a:extLst>
              <a:ext uri="{28A0092B-C50C-407E-A947-70E740481C1C}">
                <a14:useLocalDpi xmlns:a14="http://schemas.microsoft.com/office/drawing/2010/main" val="0"/>
              </a:ext>
            </a:extLst>
          </a:blip>
          <a:srcRect l="25785" t="32237" r="39173" b="18024"/>
          <a:stretch/>
        </p:blipFill>
        <p:spPr bwMode="auto">
          <a:xfrm>
            <a:off x="1331640" y="1412776"/>
            <a:ext cx="6048672" cy="3744416"/>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11687277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67544" y="764704"/>
            <a:ext cx="7632966" cy="504056"/>
          </a:xfrm>
        </p:spPr>
        <p:txBody>
          <a:bodyPr>
            <a:normAutofit fontScale="90000"/>
          </a:bodyPr>
          <a:lstStyle/>
          <a:p>
            <a:r>
              <a:rPr lang="fr-BE" dirty="0" smtClean="0"/>
              <a:t>Les valeurs-propres après rotation</a:t>
            </a:r>
            <a:endParaRPr lang="fr-BE" dirty="0"/>
          </a:p>
        </p:txBody>
      </p:sp>
      <p:sp>
        <p:nvSpPr>
          <p:cNvPr id="3" name="Espace réservé du contenu 2"/>
          <p:cNvSpPr>
            <a:spLocks noGrp="1"/>
          </p:cNvSpPr>
          <p:nvPr>
            <p:ph idx="1"/>
          </p:nvPr>
        </p:nvSpPr>
        <p:spPr>
          <a:xfrm>
            <a:off x="467544" y="3933056"/>
            <a:ext cx="8208912" cy="2592288"/>
          </a:xfrm>
        </p:spPr>
        <p:txBody>
          <a:bodyPr/>
          <a:lstStyle/>
          <a:p>
            <a:r>
              <a:rPr lang="fr-BE" dirty="0"/>
              <a:t>La solution factorielle (5 facteurs</a:t>
            </a:r>
            <a:r>
              <a:rPr lang="fr-BE" dirty="0" smtClean="0"/>
              <a:t>) après rotation </a:t>
            </a:r>
            <a:r>
              <a:rPr lang="fr-BE" dirty="0"/>
              <a:t>« explique » </a:t>
            </a:r>
            <a:r>
              <a:rPr lang="fr-BE" dirty="0" smtClean="0"/>
              <a:t>toujours 50,45</a:t>
            </a:r>
            <a:r>
              <a:rPr lang="fr-BE" dirty="0"/>
              <a:t>% de la variance </a:t>
            </a:r>
            <a:r>
              <a:rPr lang="fr-BE" dirty="0" smtClean="0"/>
              <a:t>totale</a:t>
            </a:r>
          </a:p>
          <a:p>
            <a:r>
              <a:rPr lang="fr-BE" dirty="0" smtClean="0"/>
              <a:t>La valeur-propre des différents facteurs est redistribuée. Ainsi, celle du premier facteur ne vaut plus que 3,559.</a:t>
            </a:r>
            <a:endParaRPr lang="fr-BE" dirty="0"/>
          </a:p>
          <a:p>
            <a:endParaRPr lang="fr-BE" dirty="0"/>
          </a:p>
        </p:txBody>
      </p:sp>
      <p:sp>
        <p:nvSpPr>
          <p:cNvPr id="5" name="Espace réservé du numéro de diapositive 4"/>
          <p:cNvSpPr>
            <a:spLocks noGrp="1"/>
          </p:cNvSpPr>
          <p:nvPr>
            <p:ph type="sldNum" sz="quarter" idx="12"/>
          </p:nvPr>
        </p:nvSpPr>
        <p:spPr/>
        <p:txBody>
          <a:bodyPr/>
          <a:lstStyle/>
          <a:p>
            <a:fld id="{8B86615E-E714-4BC7-954C-DDBB76C3CC62}" type="slidenum">
              <a:rPr lang="fr-BE" smtClean="0"/>
              <a:t>99</a:t>
            </a:fld>
            <a:endParaRPr lang="fr-BE"/>
          </a:p>
        </p:txBody>
      </p:sp>
      <p:graphicFrame>
        <p:nvGraphicFramePr>
          <p:cNvPr id="6" name="Espace réservé du contenu 5"/>
          <p:cNvGraphicFramePr>
            <a:graphicFrameLocks/>
          </p:cNvGraphicFramePr>
          <p:nvPr>
            <p:extLst>
              <p:ext uri="{D42A27DB-BD31-4B8C-83A1-F6EECF244321}">
                <p14:modId xmlns:p14="http://schemas.microsoft.com/office/powerpoint/2010/main" val="2485395338"/>
              </p:ext>
            </p:extLst>
          </p:nvPr>
        </p:nvGraphicFramePr>
        <p:xfrm>
          <a:off x="323531" y="1484787"/>
          <a:ext cx="8568949" cy="2347004"/>
        </p:xfrm>
        <a:graphic>
          <a:graphicData uri="http://schemas.openxmlformats.org/drawingml/2006/table">
            <a:tbl>
              <a:tblPr>
                <a:tableStyleId>{5C22544A-7EE6-4342-B048-85BDC9FD1C3A}</a:tableStyleId>
              </a:tblPr>
              <a:tblGrid>
                <a:gridCol w="1584175"/>
                <a:gridCol w="2328258"/>
                <a:gridCol w="2328258"/>
                <a:gridCol w="2328258"/>
              </a:tblGrid>
              <a:tr h="288029">
                <a:tc rowSpan="2">
                  <a:txBody>
                    <a:bodyPr/>
                    <a:lstStyle/>
                    <a:p>
                      <a:pPr marL="38100" marR="38100">
                        <a:lnSpc>
                          <a:spcPct val="115000"/>
                        </a:lnSpc>
                        <a:spcAft>
                          <a:spcPts val="0"/>
                        </a:spcAft>
                      </a:pPr>
                      <a:r>
                        <a:rPr lang="fr-FR" sz="1600" dirty="0" smtClean="0">
                          <a:effectLst/>
                        </a:rPr>
                        <a:t>Composante</a:t>
                      </a:r>
                      <a:endParaRPr lang="fr-BE" sz="1600" dirty="0">
                        <a:solidFill>
                          <a:srgbClr val="000000"/>
                        </a:solidFill>
                        <a:effectLst/>
                        <a:latin typeface="Courier New"/>
                        <a:ea typeface="MS Mincho"/>
                      </a:endParaRPr>
                    </a:p>
                  </a:txBody>
                  <a:tcPr marL="0" marR="0" marT="0" marB="0" anchor="b"/>
                </a:tc>
                <a:tc gridSpan="3">
                  <a:txBody>
                    <a:bodyPr/>
                    <a:lstStyle/>
                    <a:p>
                      <a:pPr marL="38100" marR="38100" algn="ctr">
                        <a:lnSpc>
                          <a:spcPct val="115000"/>
                        </a:lnSpc>
                        <a:spcAft>
                          <a:spcPts val="0"/>
                        </a:spcAft>
                      </a:pPr>
                      <a:r>
                        <a:rPr lang="fr-FR" sz="1600" dirty="0">
                          <a:effectLst/>
                        </a:rPr>
                        <a:t>Somme des carrés des facteurs retenus pour la rotation</a:t>
                      </a:r>
                      <a:endParaRPr lang="fr-BE" sz="1600" dirty="0">
                        <a:solidFill>
                          <a:srgbClr val="000000"/>
                        </a:solidFill>
                        <a:effectLst/>
                        <a:latin typeface="Courier New"/>
                        <a:ea typeface="MS Mincho"/>
                      </a:endParaRPr>
                    </a:p>
                  </a:txBody>
                  <a:tcPr marL="0" marR="0" marT="0" marB="0" anchor="b"/>
                </a:tc>
                <a:tc hMerge="1">
                  <a:txBody>
                    <a:bodyPr/>
                    <a:lstStyle/>
                    <a:p>
                      <a:endParaRPr lang="fr-BE"/>
                    </a:p>
                  </a:txBody>
                  <a:tcPr/>
                </a:tc>
                <a:tc hMerge="1">
                  <a:txBody>
                    <a:bodyPr/>
                    <a:lstStyle/>
                    <a:p>
                      <a:endParaRPr lang="fr-BE"/>
                    </a:p>
                  </a:txBody>
                  <a:tcPr/>
                </a:tc>
              </a:tr>
              <a:tr h="360040">
                <a:tc vMerge="1">
                  <a:txBody>
                    <a:bodyPr/>
                    <a:lstStyle/>
                    <a:p>
                      <a:endParaRPr lang="fr-BE"/>
                    </a:p>
                  </a:txBody>
                  <a:tcPr/>
                </a:tc>
                <a:tc>
                  <a:txBody>
                    <a:bodyPr/>
                    <a:lstStyle/>
                    <a:p>
                      <a:pPr marL="38100" marR="38100" algn="ctr">
                        <a:lnSpc>
                          <a:spcPct val="115000"/>
                        </a:lnSpc>
                        <a:spcAft>
                          <a:spcPts val="0"/>
                        </a:spcAft>
                      </a:pPr>
                      <a:r>
                        <a:rPr lang="fr-FR" sz="1600" dirty="0">
                          <a:effectLst/>
                        </a:rPr>
                        <a:t>Total</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dirty="0">
                          <a:effectLst/>
                        </a:rPr>
                        <a:t>% de la variance</a:t>
                      </a:r>
                      <a:endParaRPr lang="fr-BE" sz="1600" dirty="0">
                        <a:solidFill>
                          <a:srgbClr val="000000"/>
                        </a:solidFill>
                        <a:effectLst/>
                        <a:latin typeface="Courier New"/>
                        <a:ea typeface="MS Mincho"/>
                      </a:endParaRPr>
                    </a:p>
                  </a:txBody>
                  <a:tcPr marL="0" marR="0" marT="0" marB="0" anchor="b"/>
                </a:tc>
                <a:tc>
                  <a:txBody>
                    <a:bodyPr/>
                    <a:lstStyle/>
                    <a:p>
                      <a:pPr marL="38100" marR="38100" algn="ctr">
                        <a:lnSpc>
                          <a:spcPct val="115000"/>
                        </a:lnSpc>
                        <a:spcAft>
                          <a:spcPts val="0"/>
                        </a:spcAft>
                      </a:pPr>
                      <a:r>
                        <a:rPr lang="fr-FR" sz="1600" dirty="0">
                          <a:effectLst/>
                        </a:rPr>
                        <a:t>% cumulés</a:t>
                      </a:r>
                      <a:endParaRPr lang="fr-BE" sz="1600" dirty="0">
                        <a:solidFill>
                          <a:srgbClr val="000000"/>
                        </a:solidFill>
                        <a:effectLst/>
                        <a:latin typeface="Courier New"/>
                        <a:ea typeface="MS Mincho"/>
                      </a:endParaRPr>
                    </a:p>
                  </a:txBody>
                  <a:tcPr marL="0" marR="0" marT="0" marB="0" anchor="b"/>
                </a:tc>
              </a:tr>
              <a:tr h="339787">
                <a:tc>
                  <a:txBody>
                    <a:bodyPr/>
                    <a:lstStyle/>
                    <a:p>
                      <a:pPr marL="38100" marR="38100">
                        <a:lnSpc>
                          <a:spcPct val="115000"/>
                        </a:lnSpc>
                        <a:spcAft>
                          <a:spcPts val="0"/>
                        </a:spcAft>
                      </a:pPr>
                      <a:r>
                        <a:rPr lang="fr-FR" sz="1600">
                          <a:effectLst/>
                        </a:rPr>
                        <a:t>1</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3,559</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17,795</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17,795</a:t>
                      </a:r>
                      <a:endParaRPr lang="fr-BE" sz="1600" dirty="0">
                        <a:solidFill>
                          <a:srgbClr val="000000"/>
                        </a:solidFill>
                        <a:effectLst/>
                        <a:latin typeface="Courier New"/>
                        <a:ea typeface="MS Mincho"/>
                      </a:endParaRPr>
                    </a:p>
                  </a:txBody>
                  <a:tcPr marL="0" marR="0" marT="0" marB="0"/>
                </a:tc>
              </a:tr>
              <a:tr h="339787">
                <a:tc>
                  <a:txBody>
                    <a:bodyPr/>
                    <a:lstStyle/>
                    <a:p>
                      <a:pPr marL="38100" marR="38100">
                        <a:lnSpc>
                          <a:spcPct val="115000"/>
                        </a:lnSpc>
                        <a:spcAft>
                          <a:spcPts val="0"/>
                        </a:spcAft>
                      </a:pPr>
                      <a:r>
                        <a:rPr lang="fr-FR" sz="1600">
                          <a:effectLst/>
                        </a:rPr>
                        <a:t>2</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2,203</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11,017</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28,813</a:t>
                      </a:r>
                      <a:endParaRPr lang="fr-BE" sz="1600" dirty="0">
                        <a:solidFill>
                          <a:srgbClr val="000000"/>
                        </a:solidFill>
                        <a:effectLst/>
                        <a:latin typeface="Courier New"/>
                        <a:ea typeface="MS Mincho"/>
                      </a:endParaRPr>
                    </a:p>
                  </a:txBody>
                  <a:tcPr marL="0" marR="0" marT="0" marB="0"/>
                </a:tc>
              </a:tr>
              <a:tr h="339787">
                <a:tc>
                  <a:txBody>
                    <a:bodyPr/>
                    <a:lstStyle/>
                    <a:p>
                      <a:pPr marL="38100" marR="38100">
                        <a:lnSpc>
                          <a:spcPct val="115000"/>
                        </a:lnSpc>
                        <a:spcAft>
                          <a:spcPts val="0"/>
                        </a:spcAft>
                      </a:pPr>
                      <a:r>
                        <a:rPr lang="fr-FR" sz="1600">
                          <a:effectLst/>
                        </a:rPr>
                        <a:t>3</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1,681</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8,404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37,217</a:t>
                      </a:r>
                      <a:endParaRPr lang="fr-BE" sz="1600" dirty="0">
                        <a:solidFill>
                          <a:srgbClr val="000000"/>
                        </a:solidFill>
                        <a:effectLst/>
                        <a:latin typeface="Courier New"/>
                        <a:ea typeface="MS Mincho"/>
                      </a:endParaRPr>
                    </a:p>
                  </a:txBody>
                  <a:tcPr marL="0" marR="0" marT="0" marB="0"/>
                </a:tc>
              </a:tr>
              <a:tr h="339787">
                <a:tc>
                  <a:txBody>
                    <a:bodyPr/>
                    <a:lstStyle/>
                    <a:p>
                      <a:pPr marL="38100" marR="38100">
                        <a:lnSpc>
                          <a:spcPct val="115000"/>
                        </a:lnSpc>
                        <a:spcAft>
                          <a:spcPts val="0"/>
                        </a:spcAft>
                      </a:pPr>
                      <a:r>
                        <a:rPr lang="fr-FR" sz="1600">
                          <a:effectLst/>
                        </a:rPr>
                        <a:t>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1,417</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7,084</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44,301</a:t>
                      </a:r>
                      <a:endParaRPr lang="fr-BE" sz="1600" dirty="0">
                        <a:solidFill>
                          <a:srgbClr val="000000"/>
                        </a:solidFill>
                        <a:effectLst/>
                        <a:latin typeface="Courier New"/>
                        <a:ea typeface="MS Mincho"/>
                      </a:endParaRPr>
                    </a:p>
                  </a:txBody>
                  <a:tcPr marL="0" marR="0" marT="0" marB="0"/>
                </a:tc>
              </a:tr>
              <a:tr h="339787">
                <a:tc>
                  <a:txBody>
                    <a:bodyPr/>
                    <a:lstStyle/>
                    <a:p>
                      <a:pPr marL="38100" marR="38100">
                        <a:lnSpc>
                          <a:spcPct val="115000"/>
                        </a:lnSpc>
                        <a:spcAft>
                          <a:spcPts val="0"/>
                        </a:spcAft>
                      </a:pPr>
                      <a:r>
                        <a:rPr lang="fr-FR" sz="1600">
                          <a:effectLst/>
                        </a:rPr>
                        <a:t>5</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1,230</a:t>
                      </a:r>
                      <a:endParaRPr lang="fr-BE" sz="1600" dirty="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a:effectLst/>
                        </a:rPr>
                        <a:t>6,149</a:t>
                      </a:r>
                      <a:endParaRPr lang="fr-BE" sz="1600">
                        <a:solidFill>
                          <a:srgbClr val="000000"/>
                        </a:solidFill>
                        <a:effectLst/>
                        <a:latin typeface="Courier New"/>
                        <a:ea typeface="MS Mincho"/>
                      </a:endParaRPr>
                    </a:p>
                  </a:txBody>
                  <a:tcPr marL="0" marR="0" marT="0" marB="0"/>
                </a:tc>
                <a:tc>
                  <a:txBody>
                    <a:bodyPr/>
                    <a:lstStyle/>
                    <a:p>
                      <a:pPr marL="38100" marR="38100" algn="r">
                        <a:lnSpc>
                          <a:spcPct val="115000"/>
                        </a:lnSpc>
                        <a:spcAft>
                          <a:spcPts val="0"/>
                        </a:spcAft>
                      </a:pPr>
                      <a:r>
                        <a:rPr lang="fr-FR" sz="1600" dirty="0">
                          <a:effectLst/>
                        </a:rPr>
                        <a:t>50,450</a:t>
                      </a:r>
                      <a:endParaRPr lang="fr-BE" sz="1600" dirty="0">
                        <a:solidFill>
                          <a:srgbClr val="000000"/>
                        </a:solidFill>
                        <a:effectLst/>
                        <a:latin typeface="Courier New"/>
                        <a:ea typeface="MS Mincho"/>
                      </a:endParaRPr>
                    </a:p>
                  </a:txBody>
                  <a:tcPr marL="0" marR="0" marT="0" marB="0"/>
                </a:tc>
              </a:tr>
            </a:tbl>
          </a:graphicData>
        </a:graphic>
      </p:graphicFrame>
      <p:sp>
        <p:nvSpPr>
          <p:cNvPr id="4" name="Ellipse 3"/>
          <p:cNvSpPr/>
          <p:nvPr/>
        </p:nvSpPr>
        <p:spPr>
          <a:xfrm>
            <a:off x="8100392" y="3429000"/>
            <a:ext cx="86409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
        <p:nvSpPr>
          <p:cNvPr id="7" name="Ellipse 6"/>
          <p:cNvSpPr/>
          <p:nvPr/>
        </p:nvSpPr>
        <p:spPr>
          <a:xfrm>
            <a:off x="3491880" y="2060848"/>
            <a:ext cx="864096" cy="4320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BE"/>
          </a:p>
        </p:txBody>
      </p:sp>
    </p:spTree>
    <p:extLst>
      <p:ext uri="{BB962C8B-B14F-4D97-AF65-F5344CB8AC3E}">
        <p14:creationId xmlns:p14="http://schemas.microsoft.com/office/powerpoint/2010/main" val="920295990"/>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Austin">
  <a:themeElements>
    <a:clrScheme name="Austin">
      <a:dk1>
        <a:sysClr val="windowText" lastClr="000000"/>
      </a:dk1>
      <a:lt1>
        <a:sysClr val="window" lastClr="FFFFFF"/>
      </a:lt1>
      <a:dk2>
        <a:srgbClr val="3E3D2D"/>
      </a:dk2>
      <a:lt2>
        <a:srgbClr val="CAF278"/>
      </a:lt2>
      <a:accent1>
        <a:srgbClr val="94C600"/>
      </a:accent1>
      <a:accent2>
        <a:srgbClr val="71685A"/>
      </a:accent2>
      <a:accent3>
        <a:srgbClr val="FF6700"/>
      </a:accent3>
      <a:accent4>
        <a:srgbClr val="909465"/>
      </a:accent4>
      <a:accent5>
        <a:srgbClr val="956B43"/>
      </a:accent5>
      <a:accent6>
        <a:srgbClr val="FEA022"/>
      </a:accent6>
      <a:hlink>
        <a:srgbClr val="E68200"/>
      </a:hlink>
      <a:folHlink>
        <a:srgbClr val="FFA94A"/>
      </a:folHlink>
    </a:clrScheme>
    <a:fontScheme name="Austin">
      <a:maj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Austin">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lumMod val="100000"/>
              </a:schemeClr>
            </a:gs>
          </a:gsLst>
          <a:lin ang="5040000" scaled="1"/>
        </a:gradFill>
        <a:gradFill rotWithShape="1">
          <a:gsLst>
            <a:gs pos="0">
              <a:schemeClr val="phClr"/>
            </a:gs>
            <a:gs pos="100000">
              <a:schemeClr val="phClr">
                <a:shade val="75000"/>
                <a:satMod val="120000"/>
                <a:lumMod val="9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scene3d>
            <a:camera prst="orthographicFront">
              <a:rot lat="0" lon="0" rev="0"/>
            </a:camera>
            <a:lightRig rig="threePt" dir="tl">
              <a:rot lat="0" lon="0" rev="20400000"/>
            </a:lightRig>
          </a:scene3d>
          <a:sp3d>
            <a:bevelT w="50800" h="12700" prst="softRound"/>
          </a:sp3d>
        </a:effectStyle>
        <a:effectStyle>
          <a:effectLst>
            <a:outerShdw blurRad="44450" dist="50800" dir="5400000" sx="96000" rotWithShape="0">
              <a:srgbClr val="000000">
                <a:alpha val="34000"/>
              </a:srgbClr>
            </a:outerShdw>
          </a:effectLst>
          <a:scene3d>
            <a:camera prst="orthographicFront">
              <a:rot lat="0" lon="0" rev="0"/>
            </a:camera>
            <a:lightRig rig="threePt" dir="tl">
              <a:rot lat="0" lon="0" rev="20400000"/>
            </a:lightRig>
          </a:scene3d>
          <a:sp3d contourW="15875" prstMaterial="metal">
            <a:bevelT w="101600" h="25400" prst="softRound"/>
            <a:contourClr>
              <a:schemeClr val="phClr">
                <a:shade val="30000"/>
              </a:schemeClr>
            </a:contourClr>
          </a:sp3d>
        </a:effectStyle>
      </a:effectStyleLst>
      <a:bgFillStyleLst>
        <a:solidFill>
          <a:schemeClr val="phClr"/>
        </a:solidFill>
        <a:gradFill rotWithShape="1">
          <a:gsLst>
            <a:gs pos="0">
              <a:schemeClr val="phClr">
                <a:shade val="94000"/>
                <a:satMod val="114000"/>
                <a:lumMod val="96000"/>
              </a:schemeClr>
            </a:gs>
            <a:gs pos="62000">
              <a:schemeClr val="phClr">
                <a:tint val="92000"/>
                <a:shade val="66000"/>
                <a:satMod val="110000"/>
                <a:lumMod val="80000"/>
              </a:schemeClr>
            </a:gs>
            <a:gs pos="100000">
              <a:schemeClr val="phClr">
                <a:tint val="89000"/>
                <a:shade val="62000"/>
                <a:satMod val="110000"/>
                <a:lumMod val="72000"/>
              </a:schemeClr>
            </a:gs>
          </a:gsLst>
          <a:lin ang="5400000" scaled="0"/>
        </a:gradFill>
        <a:blipFill rotWithShape="1">
          <a:blip xmlns:r="http://schemas.openxmlformats.org/officeDocument/2006/relationships" r:embed="rId1">
            <a:duotone>
              <a:schemeClr val="phClr">
                <a:tint val="80000"/>
                <a:shade val="58000"/>
              </a:schemeClr>
              <a:schemeClr val="phClr">
                <a:tint val="73000"/>
                <a:shade val="68000"/>
                <a:satMod val="150000"/>
              </a:schemeClr>
            </a:duotone>
          </a:blip>
          <a:tile tx="0" ty="0" sx="100000" sy="100000" flip="none" algn="tl"/>
        </a:blip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1362</TotalTime>
  <Words>11987</Words>
  <Application>Microsoft Office PowerPoint</Application>
  <PresentationFormat>Affichage à l'écran (4:3)</PresentationFormat>
  <Paragraphs>3488</Paragraphs>
  <Slides>196</Slides>
  <Notes>1</Notes>
  <HiddenSlides>0</HiddenSlides>
  <MMClips>0</MMClips>
  <ScaleCrop>false</ScaleCrop>
  <HeadingPairs>
    <vt:vector size="6" baseType="variant">
      <vt:variant>
        <vt:lpstr>Polices utilisées</vt:lpstr>
      </vt:variant>
      <vt:variant>
        <vt:i4>10</vt:i4>
      </vt:variant>
      <vt:variant>
        <vt:lpstr>Thème</vt:lpstr>
      </vt:variant>
      <vt:variant>
        <vt:i4>1</vt:i4>
      </vt:variant>
      <vt:variant>
        <vt:lpstr>Titres des diapositives</vt:lpstr>
      </vt:variant>
      <vt:variant>
        <vt:i4>196</vt:i4>
      </vt:variant>
    </vt:vector>
  </HeadingPairs>
  <TitlesOfParts>
    <vt:vector size="207" baseType="lpstr">
      <vt:lpstr>MS Gothic</vt:lpstr>
      <vt:lpstr>MS Mincho</vt:lpstr>
      <vt:lpstr>Arial</vt:lpstr>
      <vt:lpstr>Calibri</vt:lpstr>
      <vt:lpstr>Cambria Math</vt:lpstr>
      <vt:lpstr>Century Gothic</vt:lpstr>
      <vt:lpstr>Courier New</vt:lpstr>
      <vt:lpstr>Symbol</vt:lpstr>
      <vt:lpstr>Times New Roman</vt:lpstr>
      <vt:lpstr>Wingdings 2</vt:lpstr>
      <vt:lpstr>Austin</vt:lpstr>
      <vt:lpstr>Analyse des données quantitatives LPOLS 1221</vt:lpstr>
      <vt:lpstr>Table des matières</vt:lpstr>
      <vt:lpstr>Chapitre 1 La récolte des données par questionnaire</vt:lpstr>
      <vt:lpstr>Textes de référence</vt:lpstr>
      <vt:lpstr>Produire des données chiffrées</vt:lpstr>
      <vt:lpstr>La transformation du réel </vt:lpstr>
      <vt:lpstr>La définition de l’objet de recherche</vt:lpstr>
      <vt:lpstr>Des hypothèses aux questions… [2, p.161]</vt:lpstr>
      <vt:lpstr>Des hypothèses aux questions… [2, p.171]</vt:lpstr>
      <vt:lpstr>Les déterminants sociaux</vt:lpstr>
      <vt:lpstr>Les règles de fabrication du questionnaire [1, pp.63-87]</vt:lpstr>
      <vt:lpstr>Les règles de fabrication du questionnaire [1, pp.63-87]</vt:lpstr>
      <vt:lpstr>Les règles de fabrication du questionnaire [1, pp.63-87]</vt:lpstr>
      <vt:lpstr>Les règles de fabrication du questionnaire [1, pp.63-87]</vt:lpstr>
      <vt:lpstr>Les règles de fabrication du questionnaire [1, pp.63-87]</vt:lpstr>
      <vt:lpstr>Les règles de fabrication du questionnaire [1, pp.63-87]</vt:lpstr>
      <vt:lpstr>Les règles de fabrication du questionnaire [1, pp.63-87]</vt:lpstr>
      <vt:lpstr>Les échelles de réponse</vt:lpstr>
      <vt:lpstr>Les échelles de réponse[4:43-84])</vt:lpstr>
      <vt:lpstr>Les échelles de réponse[4:43-84]</vt:lpstr>
      <vt:lpstr>Les échelles de réponse[4:43-84]</vt:lpstr>
      <vt:lpstr>Les échelles de réponse [5] </vt:lpstr>
      <vt:lpstr>Exemple récapitulatif :  Modèles de sexualité conjugale [3]</vt:lpstr>
      <vt:lpstr>Le questionnement</vt:lpstr>
      <vt:lpstr>Hypothèses</vt:lpstr>
      <vt:lpstr>Concept et dimensions</vt:lpstr>
      <vt:lpstr>Les questions </vt:lpstr>
      <vt:lpstr> </vt:lpstr>
      <vt:lpstr>Le questionnaire EVS 1999</vt:lpstr>
      <vt:lpstr>Question 1</vt:lpstr>
      <vt:lpstr>Question 2</vt:lpstr>
      <vt:lpstr>Question 65</vt:lpstr>
      <vt:lpstr>Extrait de questionnaire</vt:lpstr>
      <vt:lpstr>Code book SPSS :  affichage des variables</vt:lpstr>
      <vt:lpstr>La base de données SPSS : affichage des données</vt:lpstr>
      <vt:lpstr>Chapitre 2 Rappels divers</vt:lpstr>
      <vt:lpstr>Rappels : quelques notions</vt:lpstr>
      <vt:lpstr>L’impact des échelles de réponse / mesure</vt:lpstr>
      <vt:lpstr>Les différents niveaux de mesure</vt:lpstr>
      <vt:lpstr>Les variables qualitatives</vt:lpstr>
      <vt:lpstr>Les variables quantitatives</vt:lpstr>
      <vt:lpstr>Les non-réponses… Qu’en faire?</vt:lpstr>
      <vt:lpstr>La représentativité d’un échantillon</vt:lpstr>
      <vt:lpstr>Relation statistique et causalité</vt:lpstr>
      <vt:lpstr>La variable de contrôle</vt:lpstr>
      <vt:lpstr>La fausse relation</vt:lpstr>
      <vt:lpstr>La véritable relation</vt:lpstr>
      <vt:lpstr>L’interaction</vt:lpstr>
      <vt:lpstr>Présentation PowerPoint</vt:lpstr>
      <vt:lpstr>Présentation PowerPoint</vt:lpstr>
      <vt:lpstr>Présentation PowerPoint</vt:lpstr>
      <vt:lpstr>Présentation PowerPoint</vt:lpstr>
      <vt:lpstr>Présentation PowerPoint</vt:lpstr>
      <vt:lpstr>Le test du Chi-2</vt:lpstr>
      <vt:lpstr>Le test du Chi-2</vt:lpstr>
      <vt:lpstr>Présentation PowerPoint</vt:lpstr>
      <vt:lpstr>Le test p du Chi-2</vt:lpstr>
      <vt:lpstr>Autres mesures d’association entre variables nominales et/ou ordinales</vt:lpstr>
      <vt:lpstr>Chapitre 3 Le classement des techniques </vt:lpstr>
      <vt:lpstr>Référence</vt:lpstr>
      <vt:lpstr>Le classement des techniques</vt:lpstr>
      <vt:lpstr>Cas fictif inspiré de Lorenzi-Cioldi</vt:lpstr>
      <vt:lpstr>Données brutes et données centrées</vt:lpstr>
      <vt:lpstr>Données centrées et données standardisées</vt:lpstr>
      <vt:lpstr>V1=vert, V2=rouge, V3=bleu, V4=orange</vt:lpstr>
      <vt:lpstr>Les techniques</vt:lpstr>
      <vt:lpstr>Chapitre 4 Le coefficient de corrélation </vt:lpstr>
      <vt:lpstr>Le coefficient de corrélation : ce qu’il fait</vt:lpstr>
      <vt:lpstr>Le coefficient de corrélation : ce qu’il fait</vt:lpstr>
      <vt:lpstr>Le coefficient de corrélation : la formule</vt:lpstr>
      <vt:lpstr>Le coefficient de corrélation : interprétation</vt:lpstr>
      <vt:lpstr>Source : http://www.statcan.gc.ca/edu/power-pouvoir/ch9/scatter-nuages/5214827-fra.htm</vt:lpstr>
      <vt:lpstr>Source : http://www.statcan.gc.ca/edu/power-pouvoir/ch9/scatter-nuages/5214827-fra.htm</vt:lpstr>
      <vt:lpstr>Source : http://www.statcan.gc.ca/edu/power-pouvoir/ch9/scatter-nuages/5214827-fra.htm</vt:lpstr>
      <vt:lpstr>Source : http://www.statcan.gc.ca/edu/power-pouvoir/ch9/scatter-nuages/5214827-fra.htm</vt:lpstr>
      <vt:lpstr>Source : http://www.statcan.gc.ca/edu/power-pouvoir/ch9/scatter-nuages/5214827-fra.htm</vt:lpstr>
      <vt:lpstr>Source : http://www.statcan.gc.ca/edu/power-pouvoir/ch9/scatter-nuages/5214827-fra.htm</vt:lpstr>
      <vt:lpstr>Source : http://perso.univ-lemans.fr/~apopier/enseignement/SPI/slides_regression.pdf</vt:lpstr>
      <vt:lpstr>Présentation PowerPoint</vt:lpstr>
      <vt:lpstr>Chapitre 5 L’analyse factorielle en composantes principales</vt:lpstr>
      <vt:lpstr>L’analyse factorielle en composantes principales</vt:lpstr>
      <vt:lpstr>Quand utiliser l’AFCP?</vt:lpstr>
      <vt:lpstr>Quelques règles ou repères</vt:lpstr>
      <vt:lpstr>Produire une AFCP</vt:lpstr>
      <vt:lpstr>L’alpha de Cronbach</vt:lpstr>
      <vt:lpstr>L’AFCP : les principes</vt:lpstr>
      <vt:lpstr>Combien de facteurs retenir?</vt:lpstr>
      <vt:lpstr>Les premiers outputs</vt:lpstr>
      <vt:lpstr>La matrice de corrélation</vt:lpstr>
      <vt:lpstr>Les communalités</vt:lpstr>
      <vt:lpstr>Les valeurs propres</vt:lpstr>
      <vt:lpstr>Les valeurs propres de l’AFCP</vt:lpstr>
      <vt:lpstr>La matrice des composantes</vt:lpstr>
      <vt:lpstr>La matrice des composantes</vt:lpstr>
      <vt:lpstr>Pour ceux qui aiment les calculs ou veulent comprendre</vt:lpstr>
      <vt:lpstr>Pour ceux qui aiment les calculs ou veulent comprendre</vt:lpstr>
      <vt:lpstr>La rotation : le principe</vt:lpstr>
      <vt:lpstr>La rotation</vt:lpstr>
      <vt:lpstr>Les valeurs-propres après rotation</vt:lpstr>
      <vt:lpstr>Matrice des  composantes après rotation</vt:lpstr>
      <vt:lpstr>Pour l’interprétation…</vt:lpstr>
      <vt:lpstr>Nommer le facteur</vt:lpstr>
      <vt:lpstr>Interprétation</vt:lpstr>
      <vt:lpstr>La matrice des composantes</vt:lpstr>
      <vt:lpstr>Avant rotation…</vt:lpstr>
      <vt:lpstr>Matrice des  composantes après rotation</vt:lpstr>
      <vt:lpstr>Composante n°1</vt:lpstr>
      <vt:lpstr>Composante n°2</vt:lpstr>
      <vt:lpstr>Composante n°3</vt:lpstr>
      <vt:lpstr>Composante n°4</vt:lpstr>
      <vt:lpstr>Composante n°5</vt:lpstr>
      <vt:lpstr>Le score factoriel</vt:lpstr>
      <vt:lpstr>Rappel…</vt:lpstr>
      <vt:lpstr>A quoi sert le score factoriel?</vt:lpstr>
      <vt:lpstr>Interprétation…</vt:lpstr>
      <vt:lpstr>Chapitre 6 L’analyse classificatoire (cluster analysis)</vt:lpstr>
      <vt:lpstr>Analyse classificatoire :  le principe</vt:lpstr>
      <vt:lpstr>De nombreuses méthodes</vt:lpstr>
      <vt:lpstr>Proximité / distance ressemblance / différence</vt:lpstr>
      <vt:lpstr>Mesures disponibles pour des variables d’intervalles</vt:lpstr>
      <vt:lpstr>Les modes de constitution des classes : les méthodes itératives</vt:lpstr>
      <vt:lpstr>Les modes de constitution des classes : les méthodes itératives</vt:lpstr>
      <vt:lpstr>Les modes de constitution des classes : les méthodes hiérarchiques « divisives » ou descendantes</vt:lpstr>
      <vt:lpstr>Les modes de constitution des classes : les méthodes hiérarchiques « divisives » ou descendantes</vt:lpstr>
      <vt:lpstr>Les modes de constitution des classes : les méthodes hiérarchiques « aggrégatives » ou ascendantes</vt:lpstr>
      <vt:lpstr>Les modes de constitution des classes : les méthodes hiérarchiques « aggrégatives » ou ascendantes</vt:lpstr>
      <vt:lpstr>Les contraintes d’optimisation</vt:lpstr>
      <vt:lpstr>La méthode présentée ici</vt:lpstr>
      <vt:lpstr>Interprétation</vt:lpstr>
      <vt:lpstr>Fusion hiérarchique : méthode de WARD</vt:lpstr>
      <vt:lpstr>Historique des fusions</vt:lpstr>
      <vt:lpstr>Le coefficient d’hétérogénéité</vt:lpstr>
      <vt:lpstr>Le coefficient d’hétérogénéité</vt:lpstr>
      <vt:lpstr>La variable « classe / ward »</vt:lpstr>
      <vt:lpstr>A quoi ressemblent ces classes?</vt:lpstr>
      <vt:lpstr>Dans notre exemple…</vt:lpstr>
      <vt:lpstr>Les centres des classes sur les facteurs</vt:lpstr>
      <vt:lpstr>Pour décrire les classes, on peut utilement mobiliser les meilleurs indicateurs des facteurs… (voir AFCP)</vt:lpstr>
      <vt:lpstr>Présentation PowerPoint</vt:lpstr>
      <vt:lpstr>Présentation PowerPoint</vt:lpstr>
      <vt:lpstr>Présentation PowerPoint</vt:lpstr>
      <vt:lpstr>Cela donne… </vt:lpstr>
      <vt:lpstr>Présentation PowerPoint</vt:lpstr>
      <vt:lpstr>Présentation PowerPoint</vt:lpstr>
      <vt:lpstr>Mais on peut aussi mobiliser toute autre variable…</vt:lpstr>
      <vt:lpstr>Le reste est question de lecture des tableaux et d’interprétation…</vt:lpstr>
      <vt:lpstr>Chapitre 7 La comparaison de moyennes </vt:lpstr>
      <vt:lpstr>Le t-test</vt:lpstr>
      <vt:lpstr>L’hypothèse nulle</vt:lpstr>
      <vt:lpstr>T-test pour échantillon unique</vt:lpstr>
      <vt:lpstr>T-test pour échantillon unique</vt:lpstr>
      <vt:lpstr>T-test pour échantillon unique</vt:lpstr>
      <vt:lpstr>Les conditions d’application du t-test pour échantillons indépendants</vt:lpstr>
      <vt:lpstr>T-test pour échantillons indépendants</vt:lpstr>
      <vt:lpstr>T-test pour échantillons indépendants</vt:lpstr>
      <vt:lpstr>T-test pour échantillons indépendants</vt:lpstr>
      <vt:lpstr>T-test pour échantillons indépendants</vt:lpstr>
      <vt:lpstr>t-test (formule standard)</vt:lpstr>
      <vt:lpstr>L’intensité du t dépend de </vt:lpstr>
      <vt:lpstr>T-test pour échantillons indépendants</vt:lpstr>
      <vt:lpstr>T-test pour échantillons indépendants</vt:lpstr>
      <vt:lpstr>T-test pour échantillons indépendants</vt:lpstr>
      <vt:lpstr>Exercices</vt:lpstr>
      <vt:lpstr>T-test pour échantillon unique</vt:lpstr>
      <vt:lpstr>T-test pour échantillon unique</vt:lpstr>
      <vt:lpstr>T-test pour échantillon unique</vt:lpstr>
      <vt:lpstr>Exercices</vt:lpstr>
      <vt:lpstr>T-test pour échantillons indépendants</vt:lpstr>
      <vt:lpstr>T-test pour échantillons indépendants</vt:lpstr>
      <vt:lpstr>T-test pour échantillons indépendants</vt:lpstr>
      <vt:lpstr>T-test pour échantillons indépendants</vt:lpstr>
      <vt:lpstr> </vt:lpstr>
      <vt:lpstr>Anova : analyse de variance</vt:lpstr>
      <vt:lpstr>L’hypothèse nulle</vt:lpstr>
      <vt:lpstr>Les conditions d’application du test d’analyse de variance</vt:lpstr>
      <vt:lpstr>Que fait l’ANOVA?</vt:lpstr>
      <vt:lpstr>Que fait l’ANOVA?</vt:lpstr>
      <vt:lpstr>La décomposition de la variance</vt:lpstr>
      <vt:lpstr>Quel est le sens de la décomposition de la variance ?</vt:lpstr>
      <vt:lpstr>Un F équivalent au t de Student</vt:lpstr>
      <vt:lpstr>La mesure de l’effet de la variable indépendante</vt:lpstr>
      <vt:lpstr>3 mises en garde</vt:lpstr>
      <vt:lpstr>Exemple : L’homosexualité et les orientations politiques </vt:lpstr>
      <vt:lpstr>Homogénéité des variances?</vt:lpstr>
      <vt:lpstr>Résultats de l’ANOVA</vt:lpstr>
      <vt:lpstr>Décomposons l’exemple… (1)</vt:lpstr>
      <vt:lpstr>Résultats de l’ANOVA</vt:lpstr>
      <vt:lpstr>E2</vt:lpstr>
      <vt:lpstr>En cas d’hétéroscédasticité…</vt:lpstr>
      <vt:lpstr>Exemple : Les expériences scientifiques sur embryons humains et les orientations politiques </vt:lpstr>
      <vt:lpstr>Résultats de Brown-Forsythe</vt:lpstr>
      <vt:lpstr>Les tests post-hoc</vt:lpstr>
      <vt:lpstr>Test de Tukey</vt:lpstr>
      <vt:lpstr>Test de Bonferroni</vt:lpstr>
      <vt:lpstr>Test C de Dunnett</vt:lpstr>
      <vt:lpstr>Test C de Dunnett</vt:lpstr>
    </vt:vector>
  </TitlesOfParts>
  <Company>Université catholique de Louvain</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Analyse des données quantitatives LPOLS 1221</dc:title>
  <dc:creator>SIWS</dc:creator>
  <cp:lastModifiedBy>Jacques Marquet</cp:lastModifiedBy>
  <cp:revision>91</cp:revision>
  <cp:lastPrinted>2014-08-12T07:35:12Z</cp:lastPrinted>
  <dcterms:created xsi:type="dcterms:W3CDTF">2014-01-22T07:39:51Z</dcterms:created>
  <dcterms:modified xsi:type="dcterms:W3CDTF">2018-09-18T08:11:44Z</dcterms:modified>
</cp:coreProperties>
</file>